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5" r:id="rId6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5902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000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74738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7189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843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32415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8746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0106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221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5737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2074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FCE70-5AA1-421A-A698-0BB8CC0393AE}" type="datetimeFigureOut">
              <a:rPr lang="bg-BG" smtClean="0"/>
              <a:pPr/>
              <a:t>19.2.2018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0045D-FD19-4944-924D-666F62999F58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19982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05956" y="1276344"/>
            <a:ext cx="10967889" cy="758823"/>
            <a:chOff x="205956" y="1276344"/>
            <a:chExt cx="10967889" cy="758823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56" y="1285873"/>
              <a:ext cx="972389" cy="74294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6709" y="1276347"/>
              <a:ext cx="972389" cy="742949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2128" y="1276344"/>
              <a:ext cx="972389" cy="742949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7462" y="1285873"/>
              <a:ext cx="972389" cy="742949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5467" y="1276346"/>
              <a:ext cx="972389" cy="742949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3472" y="1285873"/>
              <a:ext cx="972389" cy="742949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800" y="1276345"/>
              <a:ext cx="972389" cy="742949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01456" y="1292218"/>
              <a:ext cx="972389" cy="742949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50" y="3731982"/>
            <a:ext cx="2638163" cy="2015675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-56969" y="992801"/>
            <a:ext cx="3862596" cy="2797621"/>
            <a:chOff x="126579" y="787400"/>
            <a:chExt cx="3862596" cy="2797621"/>
          </a:xfrm>
        </p:grpSpPr>
        <p:sp>
          <p:nvSpPr>
            <p:cNvPr id="12" name="Oval 11"/>
            <p:cNvSpPr/>
            <p:nvPr/>
          </p:nvSpPr>
          <p:spPr>
            <a:xfrm>
              <a:off x="126579" y="787400"/>
              <a:ext cx="3862596" cy="19939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1693739" y="2969978"/>
              <a:ext cx="634984" cy="61504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0" y="146957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2800" b="1" dirty="0" smtClean="0"/>
              <a:t>На едно поле имало 8 купи със сено. Три от тях събрали в една. Колко купи имало вече на полето?</a:t>
            </a:r>
            <a:endParaRPr lang="bg-BG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129666" y="4533900"/>
            <a:ext cx="535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8000" dirty="0" smtClean="0"/>
              <a:t>8-3+1=6</a:t>
            </a:r>
            <a:endParaRPr lang="bg-BG" sz="8000" dirty="0"/>
          </a:p>
        </p:txBody>
      </p:sp>
      <p:sp>
        <p:nvSpPr>
          <p:cNvPr id="3" name="Freeform 2"/>
          <p:cNvSpPr/>
          <p:nvPr/>
        </p:nvSpPr>
        <p:spPr>
          <a:xfrm>
            <a:off x="233515" y="783487"/>
            <a:ext cx="11591358" cy="5696295"/>
          </a:xfrm>
          <a:custGeom>
            <a:avLst/>
            <a:gdLst>
              <a:gd name="connsiteX0" fmla="*/ 630085 w 11591358"/>
              <a:gd name="connsiteY0" fmla="*/ 3382113 h 5696295"/>
              <a:gd name="connsiteX1" fmla="*/ 210985 w 11591358"/>
              <a:gd name="connsiteY1" fmla="*/ 4995013 h 5696295"/>
              <a:gd name="connsiteX2" fmla="*/ 3563785 w 11591358"/>
              <a:gd name="connsiteY2" fmla="*/ 5553813 h 5696295"/>
              <a:gd name="connsiteX3" fmla="*/ 4998885 w 11591358"/>
              <a:gd name="connsiteY3" fmla="*/ 2455013 h 5696295"/>
              <a:gd name="connsiteX4" fmla="*/ 10993285 w 11591358"/>
              <a:gd name="connsiteY4" fmla="*/ 1489813 h 5696295"/>
              <a:gd name="connsiteX5" fmla="*/ 10612285 w 11591358"/>
              <a:gd name="connsiteY5" fmla="*/ 232513 h 5696295"/>
              <a:gd name="connsiteX6" fmla="*/ 4224185 w 11591358"/>
              <a:gd name="connsiteY6" fmla="*/ 194413 h 5696295"/>
              <a:gd name="connsiteX7" fmla="*/ 3563785 w 11591358"/>
              <a:gd name="connsiteY7" fmla="*/ 2251813 h 5696295"/>
              <a:gd name="connsiteX8" fmla="*/ 642785 w 11591358"/>
              <a:gd name="connsiteY8" fmla="*/ 3293213 h 5696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91358" h="5696295">
                <a:moveTo>
                  <a:pt x="630085" y="3382113"/>
                </a:moveTo>
                <a:cubicBezTo>
                  <a:pt x="176060" y="4007588"/>
                  <a:pt x="-277965" y="4633063"/>
                  <a:pt x="210985" y="4995013"/>
                </a:cubicBezTo>
                <a:cubicBezTo>
                  <a:pt x="699935" y="5356963"/>
                  <a:pt x="2765802" y="5977146"/>
                  <a:pt x="3563785" y="5553813"/>
                </a:cubicBezTo>
                <a:cubicBezTo>
                  <a:pt x="4361768" y="5130480"/>
                  <a:pt x="3760635" y="3132346"/>
                  <a:pt x="4998885" y="2455013"/>
                </a:cubicBezTo>
                <a:cubicBezTo>
                  <a:pt x="6237135" y="1777680"/>
                  <a:pt x="10057718" y="1860230"/>
                  <a:pt x="10993285" y="1489813"/>
                </a:cubicBezTo>
                <a:cubicBezTo>
                  <a:pt x="11928852" y="1119396"/>
                  <a:pt x="11740468" y="448413"/>
                  <a:pt x="10612285" y="232513"/>
                </a:cubicBezTo>
                <a:cubicBezTo>
                  <a:pt x="9484102" y="16613"/>
                  <a:pt x="5398935" y="-142137"/>
                  <a:pt x="4224185" y="194413"/>
                </a:cubicBezTo>
                <a:cubicBezTo>
                  <a:pt x="3049435" y="530963"/>
                  <a:pt x="4160685" y="1735346"/>
                  <a:pt x="3563785" y="2251813"/>
                </a:cubicBezTo>
                <a:cubicBezTo>
                  <a:pt x="2966885" y="2768280"/>
                  <a:pt x="1804835" y="3030746"/>
                  <a:pt x="642785" y="3293213"/>
                </a:cubicBezTo>
              </a:path>
            </a:pathLst>
          </a:cu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3293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44056" y="1276344"/>
            <a:ext cx="9448561" cy="752478"/>
            <a:chOff x="205956" y="1276344"/>
            <a:chExt cx="9448561" cy="752478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56" y="1285873"/>
              <a:ext cx="972389" cy="74294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6709" y="1276347"/>
              <a:ext cx="972389" cy="742949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2128" y="1276344"/>
              <a:ext cx="972389" cy="742949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7462" y="1285873"/>
              <a:ext cx="972389" cy="742949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5467" y="1276346"/>
              <a:ext cx="972389" cy="742949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43472" y="1285873"/>
              <a:ext cx="972389" cy="742949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62800" y="1276345"/>
              <a:ext cx="972389" cy="742949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791" y="3773699"/>
            <a:ext cx="3795794" cy="2900157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0" y="882875"/>
            <a:ext cx="6782221" cy="2797621"/>
            <a:chOff x="126579" y="787400"/>
            <a:chExt cx="3862596" cy="2797621"/>
          </a:xfrm>
        </p:grpSpPr>
        <p:sp>
          <p:nvSpPr>
            <p:cNvPr id="12" name="Oval 11"/>
            <p:cNvSpPr/>
            <p:nvPr/>
          </p:nvSpPr>
          <p:spPr>
            <a:xfrm>
              <a:off x="126579" y="787400"/>
              <a:ext cx="3862596" cy="19939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1693739" y="2969978"/>
              <a:ext cx="634984" cy="61504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500391" y="-39134"/>
            <a:ext cx="113347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2800" b="1" dirty="0" smtClean="0"/>
              <a:t>На едно поле имало 7 купи със сено. Пет от тях събрали в една. Колко купи имало вече на полето?</a:t>
            </a:r>
            <a:endParaRPr lang="bg-BG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200900" y="3975100"/>
            <a:ext cx="39751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8000" dirty="0" smtClean="0"/>
              <a:t>7-5+1=3</a:t>
            </a:r>
            <a:endParaRPr lang="bg-BG" sz="8000" dirty="0"/>
          </a:p>
        </p:txBody>
      </p:sp>
    </p:spTree>
    <p:extLst>
      <p:ext uri="{BB962C8B-B14F-4D97-AF65-F5344CB8AC3E}">
        <p14:creationId xmlns:p14="http://schemas.microsoft.com/office/powerpoint/2010/main" val="105969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2590498" y="1070287"/>
            <a:ext cx="3985285" cy="2797621"/>
            <a:chOff x="126579" y="787400"/>
            <a:chExt cx="3862596" cy="2797621"/>
          </a:xfrm>
        </p:grpSpPr>
        <p:sp>
          <p:nvSpPr>
            <p:cNvPr id="12" name="Oval 11"/>
            <p:cNvSpPr/>
            <p:nvPr/>
          </p:nvSpPr>
          <p:spPr>
            <a:xfrm>
              <a:off x="126579" y="787400"/>
              <a:ext cx="3862596" cy="19939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1693739" y="2969978"/>
              <a:ext cx="634984" cy="61504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018530" y="146957"/>
            <a:ext cx="1117346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2600" b="1" dirty="0" smtClean="0"/>
              <a:t>На една маса имало 9 купчинки от захар. Две от тях събрали в една, а после от още три направили нова купа. Колко купи имало вече на масата?</a:t>
            </a:r>
            <a:endParaRPr lang="bg-BG" sz="2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068756" y="3307071"/>
            <a:ext cx="3723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8000" dirty="0" smtClean="0"/>
              <a:t>9-2+1=</a:t>
            </a:r>
            <a:r>
              <a:rPr lang="en-US" sz="8000" dirty="0" smtClean="0"/>
              <a:t>8</a:t>
            </a:r>
            <a:endParaRPr lang="bg-BG" sz="8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1689" y="1390052"/>
            <a:ext cx="12035986" cy="667280"/>
            <a:chOff x="1689" y="1390052"/>
            <a:chExt cx="12035986" cy="667280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97542" y="1431973"/>
              <a:ext cx="1140133" cy="511764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36113" y="1431973"/>
              <a:ext cx="1140133" cy="511764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150620" y="1433731"/>
              <a:ext cx="1140133" cy="511764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9191" y="1390052"/>
              <a:ext cx="1140133" cy="511764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6323" y="1433731"/>
              <a:ext cx="1140133" cy="511764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95129" y="1496778"/>
              <a:ext cx="1140133" cy="511764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30107" y="1545568"/>
              <a:ext cx="1140133" cy="511764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15898" y="1528468"/>
              <a:ext cx="1140133" cy="511764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9" y="1528468"/>
              <a:ext cx="1140133" cy="511764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-28619" y="1171169"/>
            <a:ext cx="2580921" cy="2797621"/>
            <a:chOff x="126579" y="787400"/>
            <a:chExt cx="3862596" cy="2797621"/>
          </a:xfrm>
        </p:grpSpPr>
        <p:sp>
          <p:nvSpPr>
            <p:cNvPr id="33" name="Oval 32"/>
            <p:cNvSpPr/>
            <p:nvPr/>
          </p:nvSpPr>
          <p:spPr>
            <a:xfrm>
              <a:off x="126579" y="787400"/>
              <a:ext cx="3862596" cy="19939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1693739" y="2969978"/>
              <a:ext cx="634984" cy="61504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14" y="4800320"/>
            <a:ext cx="2219914" cy="996438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872" y="4302101"/>
            <a:ext cx="3418503" cy="1534441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7068756" y="4800320"/>
            <a:ext cx="37262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8</a:t>
            </a:r>
            <a:r>
              <a:rPr lang="bs-Cyrl-BA" sz="8000" dirty="0" smtClean="0"/>
              <a:t>-</a:t>
            </a:r>
            <a:r>
              <a:rPr lang="en-US" sz="8000" dirty="0" smtClean="0"/>
              <a:t>3</a:t>
            </a:r>
            <a:r>
              <a:rPr lang="bs-Cyrl-BA" sz="8000" dirty="0" smtClean="0"/>
              <a:t>+1=6</a:t>
            </a:r>
            <a:endParaRPr lang="bg-BG" sz="8000" dirty="0"/>
          </a:p>
        </p:txBody>
      </p:sp>
    </p:spTree>
    <p:extLst>
      <p:ext uri="{BB962C8B-B14F-4D97-AF65-F5344CB8AC3E}">
        <p14:creationId xmlns:p14="http://schemas.microsoft.com/office/powerpoint/2010/main" val="43116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">
              <a:schemeClr val="accent1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" y="0"/>
            <a:ext cx="12191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2800" b="1" dirty="0" smtClean="0"/>
              <a:t>На една маса имало 9 купичинки от захар. Четири от тях събрали в една, а една разделили на две. Колко купчинки имало вече на масата?</a:t>
            </a:r>
            <a:endParaRPr lang="bg-BG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916495" y="3148170"/>
            <a:ext cx="40005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8000" dirty="0" smtClean="0"/>
              <a:t>9-4+1=</a:t>
            </a:r>
            <a:r>
              <a:rPr lang="en-US" sz="8000" dirty="0" smtClean="0"/>
              <a:t>6</a:t>
            </a:r>
            <a:endParaRPr lang="bg-BG" sz="8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58298" y="1392805"/>
            <a:ext cx="12035986" cy="667280"/>
            <a:chOff x="1689" y="1390052"/>
            <a:chExt cx="12035986" cy="667280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97542" y="1431973"/>
              <a:ext cx="1140133" cy="511764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36113" y="1431973"/>
              <a:ext cx="1140133" cy="511764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150620" y="1433731"/>
              <a:ext cx="1140133" cy="511764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89191" y="1390052"/>
              <a:ext cx="1140133" cy="511764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06323" y="1433731"/>
              <a:ext cx="1140133" cy="511764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95129" y="1496778"/>
              <a:ext cx="1140133" cy="511764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30107" y="1545568"/>
              <a:ext cx="1140133" cy="511764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15898" y="1528468"/>
              <a:ext cx="1140133" cy="511764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9" y="1528468"/>
              <a:ext cx="1140133" cy="511764"/>
            </a:xfrm>
            <a:prstGeom prst="rect">
              <a:avLst/>
            </a:prstGeom>
          </p:spPr>
        </p:pic>
      </p:grpSp>
      <p:grpSp>
        <p:nvGrpSpPr>
          <p:cNvPr id="32" name="Group 31"/>
          <p:cNvGrpSpPr/>
          <p:nvPr/>
        </p:nvGrpSpPr>
        <p:grpSpPr>
          <a:xfrm>
            <a:off x="-44440" y="1122581"/>
            <a:ext cx="5222824" cy="2797621"/>
            <a:chOff x="126579" y="787400"/>
            <a:chExt cx="3862596" cy="2797621"/>
          </a:xfrm>
        </p:grpSpPr>
        <p:sp>
          <p:nvSpPr>
            <p:cNvPr id="33" name="Oval 32"/>
            <p:cNvSpPr/>
            <p:nvPr/>
          </p:nvSpPr>
          <p:spPr>
            <a:xfrm>
              <a:off x="126579" y="787400"/>
              <a:ext cx="3862596" cy="19939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1693739" y="2969978"/>
              <a:ext cx="634984" cy="61504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</p:grpSp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288" y="4015056"/>
            <a:ext cx="4697485" cy="210852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5870951" y="1225136"/>
            <a:ext cx="0" cy="1493610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Down Arrow 36"/>
          <p:cNvSpPr/>
          <p:nvPr/>
        </p:nvSpPr>
        <p:spPr>
          <a:xfrm>
            <a:off x="5447091" y="2806808"/>
            <a:ext cx="858596" cy="6150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pSp>
        <p:nvGrpSpPr>
          <p:cNvPr id="4" name="Group 3"/>
          <p:cNvGrpSpPr/>
          <p:nvPr/>
        </p:nvGrpSpPr>
        <p:grpSpPr>
          <a:xfrm>
            <a:off x="5120731" y="4015056"/>
            <a:ext cx="1500439" cy="297220"/>
            <a:chOff x="5067456" y="4000500"/>
            <a:chExt cx="1500439" cy="297220"/>
          </a:xfrm>
        </p:grpSpPr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67456" y="4015056"/>
              <a:ext cx="629733" cy="282664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38162" y="4000500"/>
              <a:ext cx="629733" cy="282664"/>
            </a:xfrm>
            <a:prstGeom prst="rect">
              <a:avLst/>
            </a:prstGeom>
          </p:spPr>
        </p:pic>
      </p:grpSp>
      <p:sp>
        <p:nvSpPr>
          <p:cNvPr id="6" name="Freeform 5"/>
          <p:cNvSpPr/>
          <p:nvPr/>
        </p:nvSpPr>
        <p:spPr>
          <a:xfrm>
            <a:off x="231796" y="1130893"/>
            <a:ext cx="12147782" cy="5312859"/>
          </a:xfrm>
          <a:custGeom>
            <a:avLst/>
            <a:gdLst>
              <a:gd name="connsiteX0" fmla="*/ 397968 w 12147782"/>
              <a:gd name="connsiteY0" fmla="*/ 3057077 h 5312859"/>
              <a:gd name="connsiteX1" fmla="*/ 36461 w 12147782"/>
              <a:gd name="connsiteY1" fmla="*/ 4524370 h 5312859"/>
              <a:gd name="connsiteX2" fmla="*/ 1184778 w 12147782"/>
              <a:gd name="connsiteY2" fmla="*/ 5268649 h 5312859"/>
              <a:gd name="connsiteX3" fmla="*/ 4544666 w 12147782"/>
              <a:gd name="connsiteY3" fmla="*/ 5055998 h 5312859"/>
              <a:gd name="connsiteX4" fmla="*/ 5522861 w 12147782"/>
              <a:gd name="connsiteY4" fmla="*/ 3652500 h 5312859"/>
              <a:gd name="connsiteX5" fmla="*/ 6990154 w 12147782"/>
              <a:gd name="connsiteY5" fmla="*/ 3184668 h 5312859"/>
              <a:gd name="connsiteX6" fmla="*/ 7011420 w 12147782"/>
              <a:gd name="connsiteY6" fmla="*/ 2653040 h 5312859"/>
              <a:gd name="connsiteX7" fmla="*/ 7883289 w 12147782"/>
              <a:gd name="connsiteY7" fmla="*/ 1462193 h 5312859"/>
              <a:gd name="connsiteX8" fmla="*/ 11647215 w 12147782"/>
              <a:gd name="connsiteY8" fmla="*/ 1249542 h 5312859"/>
              <a:gd name="connsiteX9" fmla="*/ 11881131 w 12147782"/>
              <a:gd name="connsiteY9" fmla="*/ 207551 h 5312859"/>
              <a:gd name="connsiteX10" fmla="*/ 9541968 w 12147782"/>
              <a:gd name="connsiteY10" fmla="*/ 16165 h 5312859"/>
              <a:gd name="connsiteX11" fmla="*/ 6458527 w 12147782"/>
              <a:gd name="connsiteY11" fmla="*/ 186286 h 5312859"/>
              <a:gd name="connsiteX12" fmla="*/ 6564852 w 12147782"/>
              <a:gd name="connsiteY12" fmla="*/ 1568519 h 5312859"/>
              <a:gd name="connsiteX13" fmla="*/ 5884368 w 12147782"/>
              <a:gd name="connsiteY13" fmla="*/ 2546714 h 5312859"/>
              <a:gd name="connsiteX14" fmla="*/ 4608461 w 12147782"/>
              <a:gd name="connsiteY14" fmla="*/ 2589244 h 5312859"/>
              <a:gd name="connsiteX15" fmla="*/ 2503215 w 12147782"/>
              <a:gd name="connsiteY15" fmla="*/ 2759365 h 5312859"/>
              <a:gd name="connsiteX16" fmla="*/ 653150 w 12147782"/>
              <a:gd name="connsiteY16" fmla="*/ 2865691 h 5312859"/>
              <a:gd name="connsiteX17" fmla="*/ 461764 w 12147782"/>
              <a:gd name="connsiteY17" fmla="*/ 3035812 h 5312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2147782" h="5312859">
                <a:moveTo>
                  <a:pt x="397968" y="3057077"/>
                </a:moveTo>
                <a:cubicBezTo>
                  <a:pt x="151647" y="3606426"/>
                  <a:pt x="-94674" y="4155775"/>
                  <a:pt x="36461" y="4524370"/>
                </a:cubicBezTo>
                <a:cubicBezTo>
                  <a:pt x="167596" y="4892965"/>
                  <a:pt x="433411" y="5180044"/>
                  <a:pt x="1184778" y="5268649"/>
                </a:cubicBezTo>
                <a:cubicBezTo>
                  <a:pt x="1936145" y="5357254"/>
                  <a:pt x="3821652" y="5325356"/>
                  <a:pt x="4544666" y="5055998"/>
                </a:cubicBezTo>
                <a:cubicBezTo>
                  <a:pt x="5267680" y="4786640"/>
                  <a:pt x="5115280" y="3964388"/>
                  <a:pt x="5522861" y="3652500"/>
                </a:cubicBezTo>
                <a:cubicBezTo>
                  <a:pt x="5930442" y="3340612"/>
                  <a:pt x="6742061" y="3351245"/>
                  <a:pt x="6990154" y="3184668"/>
                </a:cubicBezTo>
                <a:cubicBezTo>
                  <a:pt x="7238247" y="3018091"/>
                  <a:pt x="6862564" y="2940119"/>
                  <a:pt x="7011420" y="2653040"/>
                </a:cubicBezTo>
                <a:cubicBezTo>
                  <a:pt x="7160276" y="2365961"/>
                  <a:pt x="7110657" y="1696109"/>
                  <a:pt x="7883289" y="1462193"/>
                </a:cubicBezTo>
                <a:cubicBezTo>
                  <a:pt x="8655922" y="1228277"/>
                  <a:pt x="10980908" y="1458649"/>
                  <a:pt x="11647215" y="1249542"/>
                </a:cubicBezTo>
                <a:cubicBezTo>
                  <a:pt x="12313522" y="1040435"/>
                  <a:pt x="12232005" y="413114"/>
                  <a:pt x="11881131" y="207551"/>
                </a:cubicBezTo>
                <a:cubicBezTo>
                  <a:pt x="11530257" y="1988"/>
                  <a:pt x="10445735" y="19709"/>
                  <a:pt x="9541968" y="16165"/>
                </a:cubicBezTo>
                <a:cubicBezTo>
                  <a:pt x="8638201" y="12621"/>
                  <a:pt x="6954713" y="-72440"/>
                  <a:pt x="6458527" y="186286"/>
                </a:cubicBezTo>
                <a:cubicBezTo>
                  <a:pt x="5962341" y="445012"/>
                  <a:pt x="6660545" y="1175114"/>
                  <a:pt x="6564852" y="1568519"/>
                </a:cubicBezTo>
                <a:cubicBezTo>
                  <a:pt x="6469159" y="1961924"/>
                  <a:pt x="6210433" y="2376593"/>
                  <a:pt x="5884368" y="2546714"/>
                </a:cubicBezTo>
                <a:cubicBezTo>
                  <a:pt x="5558303" y="2716835"/>
                  <a:pt x="5171986" y="2553802"/>
                  <a:pt x="4608461" y="2589244"/>
                </a:cubicBezTo>
                <a:cubicBezTo>
                  <a:pt x="4044936" y="2624686"/>
                  <a:pt x="3162433" y="2713291"/>
                  <a:pt x="2503215" y="2759365"/>
                </a:cubicBezTo>
                <a:cubicBezTo>
                  <a:pt x="1843997" y="2805439"/>
                  <a:pt x="993392" y="2819616"/>
                  <a:pt x="653150" y="2865691"/>
                </a:cubicBezTo>
                <a:cubicBezTo>
                  <a:pt x="312908" y="2911765"/>
                  <a:pt x="387336" y="2973788"/>
                  <a:pt x="461764" y="3035812"/>
                </a:cubicBezTo>
              </a:path>
            </a:pathLst>
          </a:cu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6" name="TextBox 35"/>
          <p:cNvSpPr txBox="1"/>
          <p:nvPr/>
        </p:nvSpPr>
        <p:spPr>
          <a:xfrm>
            <a:off x="7916495" y="4648395"/>
            <a:ext cx="38105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6</a:t>
            </a:r>
            <a:r>
              <a:rPr lang="bs-Cyrl-BA" sz="8000" dirty="0" smtClean="0"/>
              <a:t>-</a:t>
            </a:r>
            <a:r>
              <a:rPr lang="en-US" sz="8000" dirty="0" smtClean="0"/>
              <a:t>1</a:t>
            </a:r>
            <a:r>
              <a:rPr lang="bs-Cyrl-BA" sz="8000" dirty="0" smtClean="0"/>
              <a:t>+2=7</a:t>
            </a:r>
            <a:endParaRPr lang="bg-BG" sz="8000" dirty="0"/>
          </a:p>
        </p:txBody>
      </p:sp>
    </p:spTree>
    <p:extLst>
      <p:ext uri="{BB962C8B-B14F-4D97-AF65-F5344CB8AC3E}">
        <p14:creationId xmlns:p14="http://schemas.microsoft.com/office/powerpoint/2010/main" val="392536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37" grpId="0" animBg="1"/>
      <p:bldP spid="6" grpId="0" animBg="1"/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44056" y="1276346"/>
            <a:ext cx="5041900" cy="752476"/>
            <a:chOff x="205956" y="1276346"/>
            <a:chExt cx="5041900" cy="75247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956" y="1285873"/>
              <a:ext cx="972389" cy="742949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6709" y="1276347"/>
              <a:ext cx="972389" cy="742949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7462" y="1285873"/>
              <a:ext cx="972389" cy="742949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5467" y="1276346"/>
              <a:ext cx="972389" cy="742949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50" y="3427632"/>
            <a:ext cx="3795794" cy="2900157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59432" y="825649"/>
            <a:ext cx="5194714" cy="2797621"/>
            <a:chOff x="126579" y="787400"/>
            <a:chExt cx="3862596" cy="2797621"/>
          </a:xfrm>
        </p:grpSpPr>
        <p:sp>
          <p:nvSpPr>
            <p:cNvPr id="12" name="Oval 11"/>
            <p:cNvSpPr/>
            <p:nvPr/>
          </p:nvSpPr>
          <p:spPr>
            <a:xfrm>
              <a:off x="126579" y="787400"/>
              <a:ext cx="3862596" cy="199390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1693739" y="2969978"/>
              <a:ext cx="634984" cy="61504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0" y="-189929"/>
            <a:ext cx="125038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Cyrl-BA" sz="3000" b="1" dirty="0" smtClean="0"/>
              <a:t>Колко трябва да са купите сено в ливадата на чичо Нено, така че след </a:t>
            </a:r>
            <a:r>
              <a:rPr lang="bs-Cyrl-BA" sz="3000" b="1" dirty="0" smtClean="0"/>
              <a:t>събирането </a:t>
            </a:r>
            <a:r>
              <a:rPr lang="bs-Cyrl-BA" sz="3000" b="1" dirty="0" smtClean="0"/>
              <a:t>на 4 купи сено в една , да се получат общо 5 купи?</a:t>
            </a:r>
            <a:endParaRPr lang="bg-BG" sz="30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6172314" y="1255485"/>
            <a:ext cx="5795825" cy="763809"/>
            <a:chOff x="6172314" y="1255485"/>
            <a:chExt cx="5795825" cy="763809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78651" y="1276344"/>
              <a:ext cx="972389" cy="742949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2571" y="1276345"/>
              <a:ext cx="972389" cy="742949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72314" y="1276344"/>
              <a:ext cx="972389" cy="742949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95750" y="1255485"/>
              <a:ext cx="972389" cy="742949"/>
            </a:xfrm>
            <a:prstGeom prst="rect">
              <a:avLst/>
            </a:prstGeom>
          </p:spPr>
        </p:pic>
      </p:grpSp>
      <p:sp>
        <p:nvSpPr>
          <p:cNvPr id="24" name="Freeform 23"/>
          <p:cNvSpPr/>
          <p:nvPr/>
        </p:nvSpPr>
        <p:spPr>
          <a:xfrm>
            <a:off x="377294" y="918019"/>
            <a:ext cx="11722616" cy="5816380"/>
          </a:xfrm>
          <a:custGeom>
            <a:avLst/>
            <a:gdLst>
              <a:gd name="connsiteX0" fmla="*/ 537106 w 11722616"/>
              <a:gd name="connsiteY0" fmla="*/ 2973497 h 5816380"/>
              <a:gd name="connsiteX1" fmla="*/ 5478 w 11722616"/>
              <a:gd name="connsiteY1" fmla="*/ 4547116 h 5816380"/>
              <a:gd name="connsiteX2" fmla="*/ 898613 w 11722616"/>
              <a:gd name="connsiteY2" fmla="*/ 5674167 h 5816380"/>
              <a:gd name="connsiteX3" fmla="*/ 4003320 w 11722616"/>
              <a:gd name="connsiteY3" fmla="*/ 5652902 h 5816380"/>
              <a:gd name="connsiteX4" fmla="*/ 4811394 w 11722616"/>
              <a:gd name="connsiteY4" fmla="*/ 4334465 h 5816380"/>
              <a:gd name="connsiteX5" fmla="*/ 5768325 w 11722616"/>
              <a:gd name="connsiteY5" fmla="*/ 1888976 h 5816380"/>
              <a:gd name="connsiteX6" fmla="*/ 9872492 w 11722616"/>
              <a:gd name="connsiteY6" fmla="*/ 1761386 h 5816380"/>
              <a:gd name="connsiteX7" fmla="*/ 11446111 w 11722616"/>
              <a:gd name="connsiteY7" fmla="*/ 1399879 h 5816380"/>
              <a:gd name="connsiteX8" fmla="*/ 11680027 w 11722616"/>
              <a:gd name="connsiteY8" fmla="*/ 698130 h 5816380"/>
              <a:gd name="connsiteX9" fmla="*/ 10957013 w 11722616"/>
              <a:gd name="connsiteY9" fmla="*/ 81441 h 5816380"/>
              <a:gd name="connsiteX10" fmla="*/ 7171822 w 11722616"/>
              <a:gd name="connsiteY10" fmla="*/ 38911 h 5816380"/>
              <a:gd name="connsiteX11" fmla="*/ 5768325 w 11722616"/>
              <a:gd name="connsiteY11" fmla="*/ 379153 h 5816380"/>
              <a:gd name="connsiteX12" fmla="*/ 3811934 w 11722616"/>
              <a:gd name="connsiteY12" fmla="*/ 1910241 h 5816380"/>
              <a:gd name="connsiteX13" fmla="*/ 834818 w 11722616"/>
              <a:gd name="connsiteY13" fmla="*/ 2505665 h 5816380"/>
              <a:gd name="connsiteX14" fmla="*/ 537106 w 11722616"/>
              <a:gd name="connsiteY14" fmla="*/ 2973497 h 5816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1722616" h="5816380">
                <a:moveTo>
                  <a:pt x="537106" y="2973497"/>
                </a:moveTo>
                <a:cubicBezTo>
                  <a:pt x="398883" y="3313739"/>
                  <a:pt x="-54773" y="4097004"/>
                  <a:pt x="5478" y="4547116"/>
                </a:cubicBezTo>
                <a:cubicBezTo>
                  <a:pt x="65729" y="4997228"/>
                  <a:pt x="232306" y="5489869"/>
                  <a:pt x="898613" y="5674167"/>
                </a:cubicBezTo>
                <a:cubicBezTo>
                  <a:pt x="1564920" y="5858465"/>
                  <a:pt x="3351190" y="5876186"/>
                  <a:pt x="4003320" y="5652902"/>
                </a:cubicBezTo>
                <a:cubicBezTo>
                  <a:pt x="4655450" y="5429618"/>
                  <a:pt x="4517227" y="4961786"/>
                  <a:pt x="4811394" y="4334465"/>
                </a:cubicBezTo>
                <a:cubicBezTo>
                  <a:pt x="5105561" y="3707144"/>
                  <a:pt x="4924809" y="2317822"/>
                  <a:pt x="5768325" y="1888976"/>
                </a:cubicBezTo>
                <a:cubicBezTo>
                  <a:pt x="6611841" y="1460129"/>
                  <a:pt x="8926194" y="1842902"/>
                  <a:pt x="9872492" y="1761386"/>
                </a:cubicBezTo>
                <a:cubicBezTo>
                  <a:pt x="10818790" y="1679870"/>
                  <a:pt x="11144855" y="1577088"/>
                  <a:pt x="11446111" y="1399879"/>
                </a:cubicBezTo>
                <a:cubicBezTo>
                  <a:pt x="11747367" y="1222670"/>
                  <a:pt x="11761543" y="917870"/>
                  <a:pt x="11680027" y="698130"/>
                </a:cubicBezTo>
                <a:cubicBezTo>
                  <a:pt x="11598511" y="478390"/>
                  <a:pt x="11708381" y="191311"/>
                  <a:pt x="10957013" y="81441"/>
                </a:cubicBezTo>
                <a:cubicBezTo>
                  <a:pt x="10205646" y="-28429"/>
                  <a:pt x="8036603" y="-10708"/>
                  <a:pt x="7171822" y="38911"/>
                </a:cubicBezTo>
                <a:cubicBezTo>
                  <a:pt x="6307041" y="88530"/>
                  <a:pt x="6328306" y="67265"/>
                  <a:pt x="5768325" y="379153"/>
                </a:cubicBezTo>
                <a:cubicBezTo>
                  <a:pt x="5208344" y="691041"/>
                  <a:pt x="4634185" y="1555822"/>
                  <a:pt x="3811934" y="1910241"/>
                </a:cubicBezTo>
                <a:cubicBezTo>
                  <a:pt x="2989683" y="2264660"/>
                  <a:pt x="1380623" y="2335544"/>
                  <a:pt x="834818" y="2505665"/>
                </a:cubicBezTo>
                <a:cubicBezTo>
                  <a:pt x="289013" y="2675786"/>
                  <a:pt x="675329" y="2633255"/>
                  <a:pt x="537106" y="2973497"/>
                </a:cubicBezTo>
                <a:close/>
              </a:path>
            </a:pathLst>
          </a:custGeom>
          <a:noFill/>
          <a:ln w="666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pSp>
        <p:nvGrpSpPr>
          <p:cNvPr id="26" name="Group 25"/>
          <p:cNvGrpSpPr/>
          <p:nvPr/>
        </p:nvGrpSpPr>
        <p:grpSpPr>
          <a:xfrm>
            <a:off x="6407585" y="3284867"/>
            <a:ext cx="5639755" cy="1323439"/>
            <a:chOff x="6303724" y="4215990"/>
            <a:chExt cx="5639755" cy="1323439"/>
          </a:xfrm>
        </p:grpSpPr>
        <p:sp>
          <p:nvSpPr>
            <p:cNvPr id="20" name="TextBox 19"/>
            <p:cNvSpPr txBox="1"/>
            <p:nvPr/>
          </p:nvSpPr>
          <p:spPr>
            <a:xfrm>
              <a:off x="7317135" y="4215990"/>
              <a:ext cx="462634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s-Cyrl-BA" sz="8000" dirty="0" smtClean="0"/>
                <a:t>-4+1=5</a:t>
              </a:r>
              <a:endParaRPr lang="bg-BG" sz="8000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303724" y="4431141"/>
              <a:ext cx="946792" cy="893135"/>
            </a:xfrm>
            <a:prstGeom prst="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bg-BG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6573845" y="3392587"/>
            <a:ext cx="61427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s-Cyrl-BA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endParaRPr lang="en-US" sz="6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5127821" y="5351050"/>
            <a:ext cx="1286687" cy="129415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29" name="Oval 28"/>
          <p:cNvSpPr/>
          <p:nvPr/>
        </p:nvSpPr>
        <p:spPr>
          <a:xfrm>
            <a:off x="7757316" y="5351049"/>
            <a:ext cx="1286687" cy="129415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sp>
        <p:nvSpPr>
          <p:cNvPr id="31" name="Oval 30"/>
          <p:cNvSpPr/>
          <p:nvPr/>
        </p:nvSpPr>
        <p:spPr>
          <a:xfrm>
            <a:off x="10342395" y="5351049"/>
            <a:ext cx="1286687" cy="1294159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g-BG"/>
          </a:p>
        </p:txBody>
      </p:sp>
      <p:grpSp>
        <p:nvGrpSpPr>
          <p:cNvPr id="40" name="Group 39"/>
          <p:cNvGrpSpPr/>
          <p:nvPr/>
        </p:nvGrpSpPr>
        <p:grpSpPr>
          <a:xfrm>
            <a:off x="6600023" y="5097205"/>
            <a:ext cx="1134825" cy="986120"/>
            <a:chOff x="6600023" y="5097205"/>
            <a:chExt cx="1134825" cy="986120"/>
          </a:xfrm>
        </p:grpSpPr>
        <p:cxnSp>
          <p:nvCxnSpPr>
            <p:cNvPr id="9" name="Straight Arrow Connector 8"/>
            <p:cNvCxnSpPr/>
            <p:nvPr/>
          </p:nvCxnSpPr>
          <p:spPr>
            <a:xfrm flipV="1">
              <a:off x="6620285" y="6066409"/>
              <a:ext cx="792000" cy="16916"/>
            </a:xfrm>
            <a:prstGeom prst="straightConnector1">
              <a:avLst/>
            </a:prstGeom>
            <a:ln w="698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6600023" y="5097205"/>
              <a:ext cx="113482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0" b="1" dirty="0" smtClean="0"/>
                <a:t>- 4</a:t>
              </a:r>
              <a:endParaRPr lang="bg-BG" sz="5000" b="1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166755" y="5180249"/>
            <a:ext cx="1134825" cy="886160"/>
            <a:chOff x="9166755" y="5180249"/>
            <a:chExt cx="1134825" cy="886160"/>
          </a:xfrm>
        </p:grpSpPr>
        <p:cxnSp>
          <p:nvCxnSpPr>
            <p:cNvPr id="33" name="Straight Arrow Connector 32"/>
            <p:cNvCxnSpPr/>
            <p:nvPr/>
          </p:nvCxnSpPr>
          <p:spPr>
            <a:xfrm flipV="1">
              <a:off x="9304999" y="6049493"/>
              <a:ext cx="792000" cy="16916"/>
            </a:xfrm>
            <a:prstGeom prst="straightConnector1">
              <a:avLst/>
            </a:prstGeom>
            <a:ln w="698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9166755" y="5180249"/>
              <a:ext cx="1134825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0" b="1" dirty="0" smtClean="0"/>
                <a:t>+ 1</a:t>
              </a:r>
              <a:endParaRPr lang="bg-BG" sz="5000" b="1" dirty="0"/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0468771" y="5582111"/>
            <a:ext cx="11348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/>
              <a:t> 5</a:t>
            </a:r>
            <a:endParaRPr lang="bg-BG" sz="5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7980244" y="5611136"/>
            <a:ext cx="11348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/>
              <a:t> 4</a:t>
            </a:r>
            <a:endParaRPr lang="bg-BG" sz="50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5390495" y="5582111"/>
            <a:ext cx="113482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/>
              <a:t> 8</a:t>
            </a:r>
            <a:endParaRPr lang="bg-BG" sz="5000" b="1" dirty="0"/>
          </a:p>
        </p:txBody>
      </p:sp>
    </p:spTree>
    <p:extLst>
      <p:ext uri="{BB962C8B-B14F-4D97-AF65-F5344CB8AC3E}">
        <p14:creationId xmlns:p14="http://schemas.microsoft.com/office/powerpoint/2010/main" val="258178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 animBg="1"/>
      <p:bldP spid="27" grpId="0"/>
      <p:bldP spid="3" grpId="0" animBg="1"/>
      <p:bldP spid="29" grpId="0" animBg="1"/>
      <p:bldP spid="31" grpId="0" animBg="1"/>
      <p:bldP spid="37" grpId="0"/>
      <p:bldP spid="38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</TotalTime>
  <Words>164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H55</dc:creator>
  <cp:lastModifiedBy>Веселина Георгиева</cp:lastModifiedBy>
  <cp:revision>43</cp:revision>
  <dcterms:created xsi:type="dcterms:W3CDTF">2017-06-04T14:53:34Z</dcterms:created>
  <dcterms:modified xsi:type="dcterms:W3CDTF">2018-02-19T14:48:09Z</dcterms:modified>
</cp:coreProperties>
</file>