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0" r:id="rId6"/>
    <p:sldId id="261" r:id="rId7"/>
    <p:sldId id="268" r:id="rId8"/>
    <p:sldId id="262" r:id="rId9"/>
    <p:sldId id="263" r:id="rId10"/>
    <p:sldId id="269" r:id="rId11"/>
    <p:sldId id="271" r:id="rId12"/>
    <p:sldId id="272" r:id="rId13"/>
    <p:sldId id="270" r:id="rId14"/>
    <p:sldId id="259" r:id="rId15"/>
    <p:sldId id="264" r:id="rId16"/>
    <p:sldId id="274" r:id="rId17"/>
    <p:sldId id="275" r:id="rId18"/>
    <p:sldId id="276" r:id="rId19"/>
    <p:sldId id="277" r:id="rId20"/>
    <p:sldId id="258" r:id="rId21"/>
    <p:sldId id="283" r:id="rId22"/>
    <p:sldId id="284" r:id="rId23"/>
    <p:sldId id="282" r:id="rId24"/>
    <p:sldId id="281" r:id="rId25"/>
    <p:sldId id="280" r:id="rId26"/>
    <p:sldId id="279" r:id="rId27"/>
    <p:sldId id="286" r:id="rId28"/>
    <p:sldId id="287" r:id="rId29"/>
    <p:sldId id="288" r:id="rId30"/>
    <p:sldId id="285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0249"/>
            <a:ext cx="9144000" cy="15097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FAA6-3CA6-43AE-9F23-E7D48315A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3C92-7DFF-4792-B042-0C995EC4C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7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5538" y="365125"/>
            <a:ext cx="6215062" cy="5535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54B5-BEC5-4904-89BC-DEA068785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9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63" y="365125"/>
            <a:ext cx="8567737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100263"/>
            <a:ext cx="10310812" cy="387191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47B3-F4A9-45D7-B790-A99E9AD7A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4575"/>
            <a:ext cx="10509250" cy="22479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54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BD78-55D4-473A-B41F-451A7BE2E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0575"/>
            <a:ext cx="5181600" cy="3925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488" y="2060575"/>
            <a:ext cx="5167312" cy="3925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7EA5-DF26-487A-87FD-84D0D4C88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7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2" y="328613"/>
            <a:ext cx="9026525" cy="136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28837"/>
            <a:ext cx="5159375" cy="3762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28837"/>
            <a:ext cx="5183188" cy="3762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EB57-1C9B-44EA-A9BC-1E166B2C2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9305-1A61-4687-88D7-725775FEB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6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BCFD-C626-4E94-98E8-76854BBB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090936"/>
            <a:ext cx="3932237" cy="9584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7525"/>
            <a:ext cx="3932237" cy="2811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479A-A949-401F-B1C9-C5A8F9255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3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6125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86100"/>
            <a:ext cx="3932237" cy="2782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7CF5-5245-4EC4-8A4E-A98232061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5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info@dorea.or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dorea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14613" y="365125"/>
            <a:ext cx="8739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0125" y="2027238"/>
            <a:ext cx="103536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37727E-9A1B-4AA6-AB2F-C8B99032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488" y="5807075"/>
            <a:ext cx="6121400" cy="1123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200" b="1" dirty="0">
                <a:solidFill>
                  <a:srgbClr val="BBC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DOREA Educational Institute WTF</a:t>
            </a:r>
            <a:endParaRPr lang="en-US" sz="1200" b="1" dirty="0">
              <a:solidFill>
                <a:srgbClr val="BBCC3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100" b="1" spc="-25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NON-FORMAL EDUCATION</a:t>
            </a:r>
            <a:r>
              <a:rPr lang="en-US" sz="1100" b="1" spc="-25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100" b="1" spc="-25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TRANING CENTRE FOR ADULTS</a:t>
            </a:r>
            <a:r>
              <a:rPr lang="en-US" sz="1100" b="1" spc="-25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lt-LT" sz="1100" b="1" spc="-25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endParaRPr lang="en-US" sz="1100" b="1" spc="-25" dirty="0">
              <a:solidFill>
                <a:srgbClr val="93959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Iouniou 1943 str. 9</a:t>
            </a:r>
            <a:r>
              <a:rPr lang="lt-LT" sz="1100" b="1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Office </a:t>
            </a:r>
            <a:r>
              <a:rPr lang="en-US" sz="1100" b="1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1100" b="1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01, </a:t>
            </a:r>
            <a:r>
              <a:rPr lang="en-US" sz="1100" b="1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3022 </a:t>
            </a:r>
            <a:r>
              <a:rPr lang="lt-LT" sz="1100" b="1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Limassol, Cyprus</a:t>
            </a:r>
            <a:endParaRPr lang="en-GB" sz="1100" b="1" dirty="0">
              <a:solidFill>
                <a:srgbClr val="93959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100" b="1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P: 00 357 25 256606</a:t>
            </a:r>
            <a:r>
              <a:rPr lang="en-US" sz="1100" b="1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b="1" dirty="0">
                <a:solidFill>
                  <a:srgbClr val="93959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lt-LT" sz="1100" b="1" u="sng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info@dorea.org</a:t>
            </a:r>
            <a:r>
              <a:rPr lang="lt-LT" sz="1100" b="1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b="1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W: </a:t>
            </a:r>
            <a:r>
              <a:rPr lang="lt-LT" sz="1100" b="1" u="sng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www.dorea.org</a:t>
            </a:r>
            <a:endParaRPr lang="lt-LT" sz="1100" b="1" u="sng" dirty="0">
              <a:solidFill>
                <a:srgbClr val="80808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DOREA Educational Institute. All rights reserved.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90488"/>
            <a:ext cx="99853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5405438"/>
            <a:ext cx="9985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152399" y="27939"/>
            <a:ext cx="1890713" cy="1890713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5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739775"/>
            <a:ext cx="16589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vation.ed.gov/files/2016/09/AIR-STEM2026_Report_2016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7sEoEvT8l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fcworld.com/SITE/Research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L8OlKSNQAI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enzullihom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toancora.org.br/nasa" TargetMode="External"/><Relationship Id="rId2" Type="http://schemas.openxmlformats.org/officeDocument/2006/relationships/hyperlink" Target="https://www.bie.org/about/what_pb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umiar.co/en/home-e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ccelerator.org/what-is-blended-learni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techedvocate.org/must-blended-learning-apps-tools-resources/" TargetMode="External"/><Relationship Id="rId2" Type="http://schemas.openxmlformats.org/officeDocument/2006/relationships/hyperlink" Target="http://www.edupuzzl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books.google.pt/books?hl=pt-PT&amp;lr=&amp;id=tKdyCwAAQBAJ&amp;oi=fnd&amp;pg=PA155&amp;dq=what+is+blending+learning?&amp;ots=BhjMMuuE9q&amp;sig=dQpqT3c28YCBw8c6cQHR12X5ckM&amp;redir_esc=y#v=onepage&amp;q=what is blending learning?&amp;f=fals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4VdO7LuoBz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9F4HJT2dwA" TargetMode="External"/><Relationship Id="rId2" Type="http://schemas.openxmlformats.org/officeDocument/2006/relationships/hyperlink" Target="https://www.youtube.com/watch?v=F_CCzcsGlI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B_QhFFPpL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flipsnack.com/digital-portfolio-studen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aG99awCD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-qatar.org/forest-kindergarten-steam-by-nature-erin-kenny" TargetMode="External"/><Relationship Id="rId2" Type="http://schemas.openxmlformats.org/officeDocument/2006/relationships/hyperlink" Target="https://www.youtube.com/watch?v=Z1yl0MFYzX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32709" y="1125039"/>
            <a:ext cx="9144000" cy="1509713"/>
          </a:xfrm>
        </p:spPr>
        <p:txBody>
          <a:bodyPr/>
          <a:lstStyle/>
          <a:p>
            <a:pPr eaLnBrk="1" hangingPunct="1"/>
            <a:r>
              <a:rPr lang="lt-LT" altLang="en-US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altLang="en-US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en-US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altLang="en-US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altLang="en-US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lt-LT" altLang="en-US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10938" y="2870518"/>
            <a:ext cx="9144000" cy="1655762"/>
          </a:xfrm>
        </p:spPr>
        <p:txBody>
          <a:bodyPr/>
          <a:lstStyle/>
          <a:p>
            <a:pPr eaLnBrk="1" hangingPunct="1"/>
            <a:r>
              <a:rPr lang="bg-BG" altLang="en-US" sz="3200" dirty="0" smtClean="0">
                <a:solidFill>
                  <a:schemeClr val="accent6">
                    <a:lumMod val="75000"/>
                  </a:schemeClr>
                </a:solidFill>
              </a:rPr>
              <a:t>Промотиране на 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</a:rPr>
              <a:t>STEM </a:t>
            </a:r>
            <a:r>
              <a:rPr lang="bg-BG" altLang="en-US" sz="3200" dirty="0" smtClean="0">
                <a:solidFill>
                  <a:schemeClr val="accent6">
                    <a:lumMod val="75000"/>
                  </a:schemeClr>
                </a:solidFill>
              </a:rPr>
              <a:t>образование чрез обучение на учители</a:t>
            </a:r>
            <a:endParaRPr lang="lt-LT" alt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bg-BG" altLang="en-US" sz="3200" dirty="0" smtClean="0">
                <a:solidFill>
                  <a:schemeClr val="accent6">
                    <a:lumMod val="75000"/>
                  </a:schemeClr>
                </a:solidFill>
              </a:rPr>
              <a:t>Септември</a:t>
            </a:r>
            <a:r>
              <a:rPr lang="lt-LT" alt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t-LT" altLang="en-US" sz="3200" dirty="0">
                <a:solidFill>
                  <a:schemeClr val="accent6">
                    <a:lumMod val="75000"/>
                  </a:schemeClr>
                </a:solidFill>
              </a:rPr>
              <a:t>201</a:t>
            </a:r>
            <a:r>
              <a:rPr lang="en-GB" altLang="en-US" sz="3200" dirty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lt-LT" alt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bg-BG" altLang="en-US" sz="3200" dirty="0" smtClean="0">
                <a:solidFill>
                  <a:schemeClr val="accent6">
                    <a:lumMod val="75000"/>
                  </a:schemeClr>
                </a:solidFill>
              </a:rPr>
              <a:t>Порто</a:t>
            </a:r>
            <a:r>
              <a:rPr lang="en-GB" altLang="en-US" sz="32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bg-BG" altLang="en-US" sz="3200" dirty="0" smtClean="0">
                <a:solidFill>
                  <a:schemeClr val="accent6">
                    <a:lumMod val="75000"/>
                  </a:schemeClr>
                </a:solidFill>
              </a:rPr>
              <a:t>Португалия</a:t>
            </a:r>
            <a:endParaRPr lang="lt-LT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4F1B-BE48-4752-9757-AB939ABB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STEM 2026 Vision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7ADB-0540-4192-BE1A-76098D2F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1800" dirty="0"/>
              <a:t>. </a:t>
            </a:r>
            <a:r>
              <a:rPr lang="ru-RU" sz="1800" b="1" dirty="0"/>
              <a:t>• Образователен опит, който включва интердисциплинарни подходи за решаване на „големи предизвикателства“. </a:t>
            </a:r>
            <a:r>
              <a:rPr lang="ru-RU" sz="1800" dirty="0"/>
              <a:t>Образованието STEM ангажира ученици от всички възрасти в справянето с големи предизвикателства. Големите предизвикателства са тези, които все още не са решени на </a:t>
            </a:r>
            <a:r>
              <a:rPr lang="ru-RU" sz="1800" dirty="0" smtClean="0"/>
              <a:t>местно, общинско</a:t>
            </a:r>
            <a:r>
              <a:rPr lang="ru-RU" sz="1800" dirty="0"/>
              <a:t>, национално или глобално ниво. Големите предизвикателства могат да включват например опазване на водата или подобряване на качеството на водата; по-добро разбиране на човешкия мозък за разкриване на нови начини за предотвратяване, лечение и лечение на мозъчни разстройства и наранявания; разработване на нови технологии, базирани на технологии за подобряване на достъпа до здравни грижи; справяне с инфраструктурата за застаряване; или правене на цена на слънчевата енергия конкурентни и електрически автомобили, които са достъпни (Office of Science and Technology </a:t>
            </a:r>
            <a:r>
              <a:rPr lang="ru-RU" sz="1800" dirty="0" smtClean="0"/>
              <a:t>Policy). </a:t>
            </a:r>
            <a:r>
              <a:rPr lang="ru-RU" sz="1800" dirty="0"/>
              <a:t>Задачата на децата и младежите с </a:t>
            </a:r>
            <a:r>
              <a:rPr lang="ru-RU" sz="1800" dirty="0" smtClean="0"/>
              <a:t>голямото </a:t>
            </a:r>
            <a:r>
              <a:rPr lang="ru-RU" sz="1800" dirty="0"/>
              <a:t>предизвикателство им помага да разберат значението на STEM за техния живот и да видят стойността на STEM </a:t>
            </a:r>
            <a:r>
              <a:rPr lang="ru-RU" sz="1800" dirty="0" smtClean="0"/>
              <a:t>при задаването </a:t>
            </a:r>
            <a:r>
              <a:rPr lang="ru-RU" sz="1800" dirty="0"/>
              <a:t>на въпроси, които подобряват собствения им живот и живота на другите. Големите предизвикателства предлагат също така платформа за включване на културно значими подходи и съдържание в инструкциите на STEM.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29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F25C-F7B9-4E40-9181-F9F61791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STEM 2026 Vision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6361-1E2C-4D61-A5DB-1F1F8AB8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100263"/>
            <a:ext cx="10310812" cy="266768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• Гъвкави и приобщаващи пространства за обучение. </a:t>
            </a:r>
            <a:r>
              <a:rPr lang="ru-RU" sz="1800" dirty="0"/>
              <a:t>Учебните пространства, които предлагат на учители и ученици гъвкавост в структурата, оборудването и достъпа до материали, включително пространства, които са разположени в класната стая, в естествения свят, пространствата за създаване и тези, които са допълнени от виртуални и базирани на технологии платформи, могат да подобрят обучаемите </a:t>
            </a:r>
            <a:r>
              <a:rPr lang="ru-RU" sz="1800" dirty="0" smtClean="0"/>
              <a:t>«STEM преживявания». </a:t>
            </a:r>
            <a:r>
              <a:rPr lang="ru-RU" sz="1800" dirty="0"/>
              <a:t>Разнообразяването, когато и къде се случва, насърчава възможностите за културно-важни педагогики и дейности чрез улесняване на нови начини за изследване на STEM концепции и развиване на STEM умения. Гъвкавите учебни пространства са адаптивни към учебната дейност и приканват </a:t>
            </a:r>
            <a:r>
              <a:rPr lang="ru-RU" sz="1800" dirty="0" smtClean="0"/>
              <a:t>към креативност</a:t>
            </a:r>
            <a:r>
              <a:rPr lang="ru-RU" sz="1800" dirty="0"/>
              <a:t>, сътрудничество, съвместно откриване и експериментиране в достъпни и непреодолими среди, ръководени от инструктори.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10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1307-6036-4D0F-9AAF-6F55276E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STEM 2026 Vision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4F28-B8B4-4276-ABC0-BFE0A538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100263"/>
            <a:ext cx="10310812" cy="3451451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 </a:t>
            </a:r>
            <a:r>
              <a:rPr lang="ru-RU" sz="1800" b="1" dirty="0"/>
              <a:t>• Иновативни и достъпни мерки за обучение</a:t>
            </a:r>
            <a:r>
              <a:rPr lang="ru-RU" sz="1800" b="1" dirty="0" smtClean="0"/>
              <a:t>.</a:t>
            </a:r>
            <a:r>
              <a:rPr lang="ru-RU" sz="1800" b="1" dirty="0"/>
              <a:t> </a:t>
            </a:r>
            <a:r>
              <a:rPr lang="ru-RU" sz="1800" dirty="0"/>
              <a:t>Както каза президентът Обама, нацията трябва да преосмисли подхода си към тестването, за да гарантира, че </a:t>
            </a:r>
            <a:r>
              <a:rPr lang="ru-RU" sz="1800" dirty="0" smtClean="0"/>
              <a:t>учениците </a:t>
            </a:r>
            <a:r>
              <a:rPr lang="ru-RU" sz="1800" dirty="0"/>
              <a:t>правят по-малко, по-умни и по-добри тестове. Оценките на постиженията и резултатите, когато се подхожда внимателно, могат да играят роля при оценяването и измерването на STEM обучение по ключови етапи в образователните пътеки на учениците. В допълнение, те играят роля за идентифициране на пропуските в постиженията сред групи ученици, училища, области и географски места. В същото време тези видове </a:t>
            </a:r>
            <a:r>
              <a:rPr lang="ru-RU" sz="1800" dirty="0" smtClean="0"/>
              <a:t>тестове/ изследвания </a:t>
            </a:r>
            <a:r>
              <a:rPr lang="ru-RU" sz="1800" dirty="0"/>
              <a:t>трябва да бъдат внимателно </a:t>
            </a:r>
            <a:r>
              <a:rPr lang="ru-RU" sz="1800" dirty="0" smtClean="0"/>
              <a:t>подбрани, </a:t>
            </a:r>
            <a:r>
              <a:rPr lang="ru-RU" sz="1800" dirty="0"/>
              <a:t>за да се гарантира, че те не са излишни, не заемат прекалено много време в </a:t>
            </a:r>
            <a:r>
              <a:rPr lang="ru-RU" sz="1800" dirty="0" smtClean="0"/>
              <a:t>клас </a:t>
            </a:r>
            <a:r>
              <a:rPr lang="ru-RU" sz="1800" dirty="0"/>
              <a:t>и дават на преподавателите надеждна безпристрастна информация за обучението на учениците. Във визията STEM 2026 има също така признаване на стойността на по-формиращите мерки за учене, които дават представа за мисленето и навиците, свързани с академичните и постсекундните резултати, включително тези, които могат да бъдат извлечени от наблюдения, оценка на портфейлите на студентската работа и др. и студентски демонстрации и презентации.</a:t>
            </a:r>
            <a:endParaRPr lang="en-GB" sz="1800" dirty="0"/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5622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1481-2E16-46ED-8AA5-79962786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STEM 2026 Vision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6C05-6BDC-455F-97BA-0727E30F6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9" y="1690687"/>
            <a:ext cx="11318965" cy="4109221"/>
          </a:xfrm>
        </p:spPr>
        <p:txBody>
          <a:bodyPr/>
          <a:lstStyle/>
          <a:p>
            <a:r>
              <a:rPr lang="ru-RU" sz="1800" b="1" dirty="0"/>
              <a:t>Обществени и културни образи и среди, които насърчават многообразието и възможностите в STEM. </a:t>
            </a:r>
            <a:r>
              <a:rPr lang="ru-RU" sz="1800" dirty="0"/>
              <a:t>В STEM 2026 </a:t>
            </a:r>
            <a:r>
              <a:rPr lang="ru-RU" sz="1800" dirty="0" smtClean="0"/>
              <a:t>как </a:t>
            </a:r>
            <a:r>
              <a:rPr lang="ru-RU" sz="1800" dirty="0"/>
              <a:t>STEM се предава на младите хора и техните семейства се трансформира. Изследванията показват, че многократното излагане на изображения, теми и идеи влияе върху вярванията, поведението и отношението на хората (Handelsman &amp; Sakraney, 2015). В STEM 2026 популярните медии, разработчиците на играчки и търговците на дребно разглеждат въпросите на расовото, културното и половото разнообразие и идентичност в портретите на професионалисти на STEM и играчките и игрите с тематични STEM. Тези изображения противодействат на исторически пристрастия, които са попречили на пълно участие на определени групи от хора в STEM образователни и кариерни пътеки. Тези портрети включват разнообразни снимки, описания или изображения на това, което включва работата на STEM, включително масива от работни места и дейности, които използват STEM; и кой е видян да прави и ръководи работа, свързана със STEM. Общностите и младежта във всички квартали и географски места в цялата страна са еднакво изложени на социални и популярни медии, които се фокусират върху STEM, както и на голямо разнообразие от играчки и игри с тематични STEM, които са достъпни и приобщаващи и ефективно насърчават вярата сред всички </a:t>
            </a:r>
            <a:r>
              <a:rPr lang="ru-RU" sz="1800" dirty="0" smtClean="0"/>
              <a:t>ученици, </a:t>
            </a:r>
            <a:r>
              <a:rPr lang="ru-RU" sz="1800" dirty="0"/>
              <a:t>че са овластени да разбират и оформят света чрез дисциплините STEM</a:t>
            </a:r>
            <a:r>
              <a:rPr lang="ru-RU" sz="1800" dirty="0" smtClean="0"/>
              <a:t>.</a:t>
            </a:r>
          </a:p>
          <a:p>
            <a:r>
              <a:rPr lang="bg-BG" sz="2400" dirty="0" smtClean="0"/>
              <a:t>Статия</a:t>
            </a:r>
            <a:r>
              <a:rPr lang="pt-BR" sz="2400" dirty="0" smtClean="0"/>
              <a:t>: </a:t>
            </a:r>
            <a:r>
              <a:rPr lang="en-US" sz="2400" i="1" u="sng" dirty="0">
                <a:hlinkClick r:id="rId2"/>
              </a:rPr>
              <a:t>https://innovation.ed.gov/files/2016/09/AIR-STEM2026_Report_2016.pdf</a:t>
            </a:r>
            <a:r>
              <a:rPr lang="pt-BR" sz="24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Раничка - предизвикателство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bg-BG" dirty="0" smtClean="0"/>
              <a:t>Проектирайте чанта за 3 минути</a:t>
            </a:r>
            <a:endParaRPr lang="pt-BR" dirty="0"/>
          </a:p>
          <a:p>
            <a:pPr marL="514350" indent="-514350">
              <a:buAutoNum type="arabicPeriod"/>
            </a:pPr>
            <a:r>
              <a:rPr lang="bg-BG" dirty="0" smtClean="0"/>
              <a:t>Споделете вашия дизайн с партньора</a:t>
            </a:r>
            <a:endParaRPr lang="pt-BR" dirty="0"/>
          </a:p>
          <a:p>
            <a:pPr marL="514350" indent="-514350">
              <a:buAutoNum type="arabicPeriod"/>
            </a:pPr>
            <a:r>
              <a:rPr lang="bg-BG" dirty="0" smtClean="0"/>
              <a:t>Разберете какви са нуждите на ползвателя</a:t>
            </a:r>
            <a:endParaRPr lang="pt-BR" dirty="0"/>
          </a:p>
          <a:p>
            <a:pPr marL="514350" indent="-514350">
              <a:buAutoNum type="arabicPeriod"/>
            </a:pPr>
            <a:r>
              <a:rPr lang="bg-BG" dirty="0" smtClean="0"/>
              <a:t>Проектирайте отново според информацията, която сте получили от неговите нужди </a:t>
            </a:r>
          </a:p>
          <a:p>
            <a:pPr marL="514350" indent="-514350">
              <a:buAutoNum type="arabicPeriod"/>
            </a:pPr>
            <a:r>
              <a:rPr lang="bg-BG" dirty="0" smtClean="0"/>
              <a:t>Групова </a:t>
            </a:r>
            <a:r>
              <a:rPr lang="bg-BG" dirty="0" smtClean="0"/>
              <a:t>мозъчна атака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007" y="365125"/>
            <a:ext cx="5643153" cy="1325563"/>
          </a:xfrm>
        </p:spPr>
        <p:txBody>
          <a:bodyPr/>
          <a:lstStyle/>
          <a:p>
            <a:r>
              <a:rPr lang="bg-BG" b="1" dirty="0" smtClean="0"/>
              <a:t>       </a:t>
            </a:r>
            <a:r>
              <a:rPr lang="pt-BR" b="1" dirty="0" smtClean="0"/>
              <a:t>Design Thinking</a:t>
            </a:r>
            <a:r>
              <a:rPr lang="bg-BG" b="1" dirty="0"/>
              <a:t/>
            </a:r>
            <a:br>
              <a:rPr lang="bg-BG" b="1" dirty="0"/>
            </a:br>
            <a:r>
              <a:rPr lang="bg-BG" b="1" dirty="0" smtClean="0"/>
              <a:t> </a:t>
            </a:r>
            <a:r>
              <a:rPr lang="bg-BG" b="1" dirty="0" smtClean="0">
                <a:solidFill>
                  <a:srgbClr val="92D050"/>
                </a:solidFill>
              </a:rPr>
              <a:t>Дизайнерско мислене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dirty="0" smtClean="0"/>
              <a:t>Изследвайте процеса на </a:t>
            </a:r>
            <a:r>
              <a:rPr lang="bg-BG" dirty="0" smtClean="0"/>
              <a:t>Дизайнерското мислене</a:t>
            </a:r>
            <a:r>
              <a:rPr lang="pt-BR" dirty="0" smtClean="0"/>
              <a:t>: </a:t>
            </a:r>
            <a:endParaRPr lang="pt-BR" dirty="0"/>
          </a:p>
          <a:p>
            <a:pPr>
              <a:buNone/>
            </a:pPr>
            <a:endParaRPr lang="pt-BR" dirty="0">
              <a:hlinkClick r:id="rId2"/>
            </a:endParaRPr>
          </a:p>
          <a:p>
            <a:pPr>
              <a:buNone/>
            </a:pPr>
            <a:r>
              <a:rPr lang="en-US" u="sng" dirty="0">
                <a:hlinkClick r:id="rId2"/>
              </a:rPr>
              <a:t>https://www.youtube.com/watch?v=a7sEoEvT8l8</a:t>
            </a:r>
            <a:endParaRPr lang="en-US" u="sng" dirty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Design Thinking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None/>
            </a:pPr>
            <a:r>
              <a:rPr lang="ru-RU" b="1" i="1" dirty="0"/>
              <a:t>Дизайнерското мислене </a:t>
            </a:r>
            <a:r>
              <a:rPr lang="ru-RU" i="1" dirty="0"/>
              <a:t>означава да вярваме, че можем да направим промяна и да имаме умишлен процес, за да стигнем до нови, подходящи решения, които създават положително въздействие.</a:t>
            </a:r>
          </a:p>
          <a:p>
            <a:pPr marL="514350" indent="-514350" algn="just">
              <a:buNone/>
            </a:pPr>
            <a:endParaRPr lang="ru-RU" i="1" dirty="0"/>
          </a:p>
          <a:p>
            <a:pPr marL="514350" indent="-514350" algn="just">
              <a:buNone/>
            </a:pPr>
            <a:r>
              <a:rPr lang="ru-RU" i="1" dirty="0"/>
              <a:t>Можете да използвате дизайнерското мислене, за да се обърнете към всяко предизвикателство.</a:t>
            </a:r>
            <a:endParaRPr lang="pt-BR" sz="2000" dirty="0"/>
          </a:p>
          <a:p>
            <a:pPr marL="514350" indent="-514350" algn="just">
              <a:buNone/>
            </a:pPr>
            <a:r>
              <a:rPr lang="en-GB" b="1" dirty="0">
                <a:solidFill>
                  <a:srgbClr val="92D050"/>
                </a:solidFill>
              </a:rPr>
              <a:t>You can use Design Thinking to approach any </a:t>
            </a:r>
            <a:r>
              <a:rPr lang="en-GB" b="1" dirty="0" smtClean="0">
                <a:solidFill>
                  <a:srgbClr val="92D050"/>
                </a:solidFill>
              </a:rPr>
              <a:t>challenge</a:t>
            </a:r>
            <a:r>
              <a:rPr lang="bg-BG" b="1" dirty="0" smtClean="0">
                <a:solidFill>
                  <a:srgbClr val="92D050"/>
                </a:solidFill>
              </a:rPr>
              <a:t>!  </a:t>
            </a:r>
            <a:r>
              <a:rPr lang="bg-BG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pt-BR" sz="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E7C1A-E908-44DF-AB53-135D27D8F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3" t="30923" r="63875" b="26837"/>
          <a:stretch/>
        </p:blipFill>
        <p:spPr>
          <a:xfrm>
            <a:off x="2902226" y="457400"/>
            <a:ext cx="7089913" cy="5560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BE3817-8E66-461B-89E5-42C46E6F5493}"/>
              </a:ext>
            </a:extLst>
          </p:cNvPr>
          <p:cNvSpPr/>
          <p:nvPr/>
        </p:nvSpPr>
        <p:spPr>
          <a:xfrm>
            <a:off x="8984974" y="596348"/>
            <a:ext cx="1630017" cy="1470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570E-9642-4928-AAAA-E4324605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4" y="365125"/>
            <a:ext cx="6462440" cy="1325563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92D050"/>
                </a:solidFill>
              </a:rPr>
              <a:t>Дизайнерско мислене в образованието</a:t>
            </a:r>
            <a:endParaRPr lang="en-GB" b="1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86426-E6A8-4EAA-88E0-381978EBC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34" y="2100263"/>
            <a:ext cx="10556966" cy="387191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„Дизайнерското мислене </a:t>
            </a:r>
            <a:r>
              <a:rPr lang="ru-RU" i="1" dirty="0"/>
              <a:t>е творчески акт и дава възможност на учителите да разберат, че актът за </a:t>
            </a:r>
            <a:r>
              <a:rPr lang="ru-RU" b="1" i="1" dirty="0"/>
              <a:t>създаване</a:t>
            </a:r>
            <a:r>
              <a:rPr lang="ru-RU" i="1" dirty="0"/>
              <a:t> на наистина </a:t>
            </a:r>
            <a:r>
              <a:rPr lang="ru-RU" b="1" i="1" dirty="0"/>
              <a:t>ефективна</a:t>
            </a:r>
            <a:r>
              <a:rPr lang="ru-RU" i="1" dirty="0"/>
              <a:t> среда за обучение е </a:t>
            </a:r>
            <a:r>
              <a:rPr lang="ru-RU" b="1" i="1" dirty="0"/>
              <a:t>изкуство</a:t>
            </a:r>
            <a:r>
              <a:rPr lang="ru-RU" i="1" dirty="0"/>
              <a:t>, което е едновременно </a:t>
            </a:r>
            <a:r>
              <a:rPr lang="ru-RU" b="1" i="1" dirty="0"/>
              <a:t>рефлексивно и умишлено</a:t>
            </a:r>
            <a:r>
              <a:rPr lang="ru-RU" i="1" dirty="0"/>
              <a:t>. Ако искаме да променим образованието и обучението, за да го направим </a:t>
            </a:r>
            <a:r>
              <a:rPr lang="ru-RU" b="1" i="1" dirty="0"/>
              <a:t>по-уместно, по-ефективно и по-приятно</a:t>
            </a:r>
            <a:r>
              <a:rPr lang="ru-RU" i="1" dirty="0"/>
              <a:t> за всички участващи, учителите трябва да бъдат предприемачески дизайнери и редизайнери на „системите“ на училищата и на самите училища. </a:t>
            </a:r>
            <a:r>
              <a:rPr lang="ru-RU" i="1" dirty="0" smtClean="0"/>
              <a:t>“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		</a:t>
            </a:r>
            <a:r>
              <a:rPr lang="en-GB" dirty="0" smtClean="0"/>
              <a:t>Dominic</a:t>
            </a:r>
            <a:r>
              <a:rPr lang="en-GB" dirty="0"/>
              <a:t>, Head of School</a:t>
            </a:r>
          </a:p>
        </p:txBody>
      </p:sp>
    </p:spTree>
    <p:extLst>
      <p:ext uri="{BB962C8B-B14F-4D97-AF65-F5344CB8AC3E}">
        <p14:creationId xmlns:p14="http://schemas.microsoft.com/office/powerpoint/2010/main" val="143331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406" y="313508"/>
            <a:ext cx="6958330" cy="721995"/>
          </a:xfrm>
        </p:spPr>
        <p:txBody>
          <a:bodyPr/>
          <a:lstStyle/>
          <a:p>
            <a:r>
              <a:rPr lang="pt-BR" b="1" dirty="0"/>
              <a:t>5 </a:t>
            </a:r>
            <a:r>
              <a:rPr lang="bg-BG" b="1" dirty="0" smtClean="0"/>
              <a:t>стъпки</a:t>
            </a:r>
            <a:endParaRPr lang="pt-B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15059"/>
            <a:ext cx="10877187" cy="651192"/>
          </a:xfrm>
        </p:spPr>
        <p:txBody>
          <a:bodyPr/>
          <a:lstStyle/>
          <a:p>
            <a:r>
              <a:rPr lang="bg-BG" sz="1400" b="1" dirty="0" smtClean="0"/>
              <a:t>Имам предизвикателство.	Научих нещо.	Виждам възможност.		Имам идея.	Опитах нещо ново.</a:t>
            </a:r>
            <a:endParaRPr lang="en-GB" sz="1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EFAEE-8809-41FC-9F3F-69C93F0C95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138" t="30296" r="5496" b="33478"/>
          <a:stretch/>
        </p:blipFill>
        <p:spPr>
          <a:xfrm>
            <a:off x="215900" y="1842679"/>
            <a:ext cx="117475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88" y="2100263"/>
            <a:ext cx="3394301" cy="2301920"/>
          </a:xfrm>
        </p:spPr>
        <p:txBody>
          <a:bodyPr/>
          <a:lstStyle/>
          <a:p>
            <a:r>
              <a:rPr lang="bg-BG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Компонетите</a:t>
            </a:r>
            <a:br>
              <a:rPr lang="bg-BG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             </a:t>
            </a:r>
            <a:r>
              <a:rPr lang="bg-BG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в </a:t>
            </a:r>
            <a:r>
              <a:rPr lang="en-US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</a:br>
            <a:r>
              <a:rPr lang="en-US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         STEM</a:t>
            </a:r>
            <a:endParaRPr lang="en-GB" dirty="0">
              <a:solidFill>
                <a:srgbClr val="92D05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8" y="1027906"/>
            <a:ext cx="7121925" cy="48071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Дизайн към промяна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32" y="1689778"/>
            <a:ext cx="10310812" cy="3871912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Дизайнът за промяна е глобално движение, което </a:t>
            </a:r>
            <a:r>
              <a:rPr lang="ru-RU" dirty="0" smtClean="0"/>
              <a:t>провокира </a:t>
            </a:r>
            <a:r>
              <a:rPr lang="ru-RU" dirty="0"/>
              <a:t>MINDSET </a:t>
            </a:r>
            <a:r>
              <a:rPr lang="ru-RU" dirty="0" smtClean="0"/>
              <a:t>(мисъл) „АЗ МОГА</a:t>
            </a:r>
            <a:r>
              <a:rPr lang="ru-RU" dirty="0"/>
              <a:t>“ във всяко дете</a:t>
            </a:r>
            <a:r>
              <a:rPr lang="en-GB" dirty="0" smtClean="0"/>
              <a:t>.</a:t>
            </a:r>
            <a:endParaRPr lang="en-GB" dirty="0"/>
          </a:p>
          <a:p>
            <a:pPr algn="just">
              <a:buNone/>
            </a:pPr>
            <a:r>
              <a:rPr lang="ru-RU" dirty="0"/>
              <a:t>Какво </a:t>
            </a:r>
            <a:r>
              <a:rPr lang="ru-RU" dirty="0" smtClean="0"/>
              <a:t>означава мисълта «АЗ МОГА» ?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АЗ МОГА прави така, че </a:t>
            </a:r>
            <a:r>
              <a:rPr lang="ru-RU" dirty="0"/>
              <a:t>всяко дете да </a:t>
            </a:r>
            <a:r>
              <a:rPr lang="ru-RU" dirty="0" smtClean="0"/>
              <a:t>бъде:</a:t>
            </a:r>
          </a:p>
          <a:p>
            <a:pPr algn="just">
              <a:buNone/>
            </a:pPr>
            <a:r>
              <a:rPr lang="ru-RU" b="1" dirty="0" smtClean="0"/>
              <a:t>НАЯСНО </a:t>
            </a:r>
            <a:r>
              <a:rPr lang="ru-RU" dirty="0" smtClean="0"/>
              <a:t>със света </a:t>
            </a:r>
            <a:r>
              <a:rPr lang="ru-RU" dirty="0"/>
              <a:t>около </a:t>
            </a:r>
            <a:r>
              <a:rPr lang="ru-RU" dirty="0" smtClean="0"/>
              <a:t>него</a:t>
            </a:r>
            <a:endParaRPr lang="ru-RU" dirty="0"/>
          </a:p>
          <a:p>
            <a:pPr algn="just">
              <a:buNone/>
            </a:pPr>
            <a:r>
              <a:rPr lang="ru-RU" b="1" dirty="0" smtClean="0"/>
              <a:t>ВЯРА</a:t>
            </a:r>
            <a:r>
              <a:rPr lang="ru-RU" dirty="0" smtClean="0"/>
              <a:t>, че притежава умения </a:t>
            </a:r>
            <a:r>
              <a:rPr lang="ru-RU" dirty="0"/>
              <a:t>за действие и</a:t>
            </a:r>
          </a:p>
          <a:p>
            <a:pPr algn="just">
              <a:buNone/>
            </a:pPr>
            <a:r>
              <a:rPr lang="ru-RU" b="1" dirty="0" smtClean="0"/>
              <a:t>СИЛА/ мощ </a:t>
            </a:r>
            <a:r>
              <a:rPr lang="ru-RU" dirty="0"/>
              <a:t>да проектира по-желано и устойчиво бъдеще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en-GB" dirty="0" err="1" smtClean="0">
                <a:hlinkClick r:id="rId2"/>
              </a:rPr>
              <a:t>Harverd</a:t>
            </a:r>
            <a:r>
              <a:rPr lang="en-GB" dirty="0" smtClean="0">
                <a:hlinkClick r:id="rId2"/>
              </a:rPr>
              <a:t> </a:t>
            </a:r>
            <a:r>
              <a:rPr lang="en-GB" dirty="0">
                <a:hlinkClick r:id="rId2"/>
              </a:rPr>
              <a:t>Project Zero Research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84" y="0"/>
            <a:ext cx="8567737" cy="1325563"/>
          </a:xfrm>
        </p:spPr>
        <p:txBody>
          <a:bodyPr/>
          <a:lstStyle/>
          <a:p>
            <a:pPr algn="ctr"/>
            <a:r>
              <a:rPr lang="bg-BG" b="1" dirty="0" smtClean="0"/>
              <a:t>Рензули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09" y="1460899"/>
            <a:ext cx="10310812" cy="3871912"/>
          </a:xfrm>
        </p:spPr>
        <p:txBody>
          <a:bodyPr/>
          <a:lstStyle/>
          <a:p>
            <a:pPr>
              <a:buNone/>
            </a:pPr>
            <a:r>
              <a:rPr lang="pt-BR" sz="2400" b="1" dirty="0"/>
              <a:t>Renzulli </a:t>
            </a:r>
            <a:r>
              <a:rPr lang="bg-BG" sz="2400" b="1" dirty="0" smtClean="0"/>
              <a:t>  </a:t>
            </a:r>
            <a:r>
              <a:rPr lang="pt-BR" sz="2400" b="1" dirty="0" smtClean="0"/>
              <a:t>(</a:t>
            </a:r>
            <a:r>
              <a:rPr lang="pt-BR" sz="2400" b="1" dirty="0"/>
              <a:t>1986</a:t>
            </a:r>
            <a:r>
              <a:rPr lang="pt-BR" sz="2400" dirty="0"/>
              <a:t>) </a:t>
            </a:r>
            <a:r>
              <a:rPr lang="ru-RU" sz="2400" dirty="0"/>
              <a:t>обединява 3 </a:t>
            </a:r>
            <a:r>
              <a:rPr lang="ru-RU" sz="2400" dirty="0" smtClean="0"/>
              <a:t>обвързани </a:t>
            </a:r>
            <a:r>
              <a:rPr lang="ru-RU" sz="2400" dirty="0"/>
              <a:t>набора от характеристики, които заедно са необходими за </a:t>
            </a:r>
            <a:r>
              <a:rPr lang="ru-RU" sz="2400" dirty="0" smtClean="0"/>
              <a:t>постигането </a:t>
            </a:r>
            <a:r>
              <a:rPr lang="ru-RU" sz="2400" dirty="0"/>
              <a:t>на изключителни резултати: </a:t>
            </a:r>
            <a:r>
              <a:rPr lang="ru-RU" sz="2400" b="1" dirty="0"/>
              <a:t>над средните интелектуални способности, креативност и ангажираност със задачи. </a:t>
            </a:r>
            <a:r>
              <a:rPr lang="ru-RU" sz="2400" dirty="0"/>
              <a:t>Той подчертава значението </a:t>
            </a:r>
            <a:r>
              <a:rPr lang="ru-RU" sz="2400" dirty="0" smtClean="0"/>
              <a:t>за </a:t>
            </a:r>
            <a:r>
              <a:rPr lang="ru-RU" sz="2400" dirty="0"/>
              <a:t>обучението на всички деца в умения и процедури за решаване на проблеми и подчертава значението на осигуряването на обучаващи мотивиращи обучителни преживявания въз основа на </a:t>
            </a:r>
            <a:r>
              <a:rPr lang="ru-RU" sz="2400" b="1" dirty="0"/>
              <a:t>решаване на проблеми в реалния живот. </a:t>
            </a:r>
            <a:r>
              <a:rPr lang="ru-RU" sz="2400" dirty="0"/>
              <a:t>Той се застъпва за дейности, свързани с обогатяването на училищата, така че на всички деца да се предоставят възможности да открият своите интереси и таланти и след това да демонстрират своите възможности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pt-BR" dirty="0" smtClean="0">
                <a:hlinkClick r:id="rId2"/>
              </a:rPr>
              <a:t>Video</a:t>
            </a:r>
            <a:r>
              <a:rPr lang="pt-BR" dirty="0"/>
              <a:t>. </a:t>
            </a:r>
          </a:p>
        </p:txBody>
      </p:sp>
      <p:pic>
        <p:nvPicPr>
          <p:cNvPr id="5" name="Picture 4" descr="Renzull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439" y="4441370"/>
            <a:ext cx="3222171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Учене по системата Рензули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92D050"/>
                </a:solidFill>
              </a:rPr>
              <a:t>Всяко дете има уникални таланти и силни страни, които </a:t>
            </a:r>
            <a:r>
              <a:rPr lang="ru-RU" b="1" i="1" dirty="0" smtClean="0">
                <a:solidFill>
                  <a:srgbClr val="92D050"/>
                </a:solidFill>
              </a:rPr>
              <a:t>могат </a:t>
            </a:r>
            <a:r>
              <a:rPr lang="ru-RU" b="1" i="1" dirty="0">
                <a:solidFill>
                  <a:srgbClr val="92D050"/>
                </a:solidFill>
              </a:rPr>
              <a:t>да </a:t>
            </a:r>
            <a:r>
              <a:rPr lang="ru-RU" b="1" i="1" dirty="0" smtClean="0">
                <a:solidFill>
                  <a:srgbClr val="92D050"/>
                </a:solidFill>
              </a:rPr>
              <a:t>бъдат култивирани!!!</a:t>
            </a:r>
            <a:endParaRPr lang="en-GB" b="1" i="1" dirty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dirty="0" smtClean="0"/>
              <a:t>Обучение по Renzulli в </a:t>
            </a:r>
            <a:r>
              <a:rPr lang="ru-RU" dirty="0"/>
              <a:t>интерактивна система за онлайн обучение, която има за цел да увеличи ангажираността на детето в обучението, като се съсредоточи върху </a:t>
            </a:r>
            <a:r>
              <a:rPr lang="ru-RU" dirty="0" smtClean="0"/>
              <a:t>неговите </a:t>
            </a:r>
            <a:r>
              <a:rPr lang="ru-RU" dirty="0"/>
              <a:t>силни страни.</a:t>
            </a:r>
            <a:endParaRPr lang="en-GB" dirty="0"/>
          </a:p>
          <a:p>
            <a:pPr>
              <a:buNone/>
            </a:pPr>
            <a:r>
              <a:rPr lang="bg-BG" dirty="0" smtClean="0"/>
              <a:t>Уебсайт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 </a:t>
            </a:r>
            <a:r>
              <a:rPr lang="en-GB" dirty="0">
                <a:hlinkClick r:id="rId2"/>
              </a:rPr>
              <a:t>https://renzullihome.com/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47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Проектно-базирано учене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62" y="1898239"/>
            <a:ext cx="10310812" cy="3871912"/>
          </a:xfrm>
        </p:spPr>
        <p:txBody>
          <a:bodyPr/>
          <a:lstStyle/>
          <a:p>
            <a:pPr>
              <a:buNone/>
            </a:pPr>
            <a:endParaRPr lang="pt-BR" sz="800" b="1" dirty="0"/>
          </a:p>
          <a:p>
            <a:pPr>
              <a:buNone/>
            </a:pPr>
            <a:r>
              <a:rPr lang="ru-RU" sz="1600" dirty="0" smtClean="0"/>
              <a:t>Учениците </a:t>
            </a:r>
            <a:r>
              <a:rPr lang="ru-RU" sz="1600" dirty="0"/>
              <a:t>работят по проект за продължителен период от време - от седмица до </a:t>
            </a:r>
            <a:r>
              <a:rPr lang="ru-RU" sz="1600" dirty="0" smtClean="0"/>
              <a:t>цял срок, </a:t>
            </a:r>
            <a:r>
              <a:rPr lang="ru-RU" sz="1600" dirty="0"/>
              <a:t>който ги ангажира в решаването на проблем в реалния свят или в отговора на сложен въпрос. Те демонстрират своите знания и умения чрез разработване на публичен продукт или презентация за истинска публика.</a:t>
            </a:r>
          </a:p>
          <a:p>
            <a:pPr>
              <a:buNone/>
            </a:pPr>
            <a:r>
              <a:rPr lang="ru-RU" sz="1600" dirty="0"/>
              <a:t>В резултат на това </a:t>
            </a:r>
            <a:r>
              <a:rPr lang="ru-RU" sz="1600" dirty="0" smtClean="0"/>
              <a:t>учениците </a:t>
            </a:r>
            <a:r>
              <a:rPr lang="ru-RU" sz="1600" dirty="0"/>
              <a:t>развиват реални знания за съдържанието, както и умения за критично мислене, креативност и комуникация в контекста на правенето на автентичен и смислен проект. Обучението, базирано на проекти, разкрива заразна, творческа енергия сред учениците и учителите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en-US" sz="1600" b="1" dirty="0" smtClean="0">
                <a:hlinkClick r:id="rId2"/>
              </a:rPr>
              <a:t>https</a:t>
            </a:r>
            <a:r>
              <a:rPr lang="en-US" sz="1600" b="1" dirty="0">
                <a:hlinkClick r:id="rId2"/>
              </a:rPr>
              <a:t>://www.bie.org/about/what_pbl </a:t>
            </a:r>
            <a:endParaRPr lang="en-US" sz="1600" b="1" dirty="0"/>
          </a:p>
          <a:p>
            <a:pPr>
              <a:buNone/>
            </a:pPr>
            <a:r>
              <a:rPr lang="bg-BG" sz="1100" b="1" dirty="0" smtClean="0"/>
              <a:t>Училищни случаи</a:t>
            </a:r>
            <a:r>
              <a:rPr lang="pt-BR" sz="1100" b="1" dirty="0" smtClean="0"/>
              <a:t>: </a:t>
            </a:r>
            <a:endParaRPr lang="pt-BR" sz="1100" dirty="0"/>
          </a:p>
          <a:p>
            <a:pPr>
              <a:buNone/>
            </a:pPr>
            <a:r>
              <a:rPr lang="pt-BR" sz="1100" dirty="0"/>
              <a:t>Projeto Âncora, Cotia, São Paulo.</a:t>
            </a:r>
          </a:p>
          <a:p>
            <a:pPr>
              <a:buNone/>
            </a:pPr>
            <a:r>
              <a:rPr lang="pt-BR" sz="1100" dirty="0">
                <a:hlinkClick r:id="rId3"/>
              </a:rPr>
              <a:t>https://www.projetoancora.org.br/nasa</a:t>
            </a:r>
            <a:endParaRPr lang="pt-BR" sz="1100" dirty="0"/>
          </a:p>
          <a:p>
            <a:pPr>
              <a:buNone/>
            </a:pPr>
            <a:r>
              <a:rPr lang="pt-BR" sz="1100" dirty="0" err="1"/>
              <a:t>Lumiar</a:t>
            </a:r>
            <a:r>
              <a:rPr lang="pt-BR" sz="1100" dirty="0"/>
              <a:t> </a:t>
            </a:r>
            <a:r>
              <a:rPr lang="pt-BR" sz="1100" dirty="0" err="1"/>
              <a:t>School</a:t>
            </a:r>
            <a:r>
              <a:rPr lang="pt-BR" sz="1100" dirty="0"/>
              <a:t>, São Paulo / </a:t>
            </a:r>
            <a:r>
              <a:rPr lang="pt-BR" sz="1100" dirty="0" err="1"/>
              <a:t>England</a:t>
            </a:r>
            <a:r>
              <a:rPr lang="pt-BR" sz="1100" dirty="0"/>
              <a:t> / </a:t>
            </a:r>
            <a:r>
              <a:rPr lang="pt-BR" sz="1100" dirty="0" err="1"/>
              <a:t>Netherlands</a:t>
            </a:r>
            <a:endParaRPr lang="pt-BR" sz="1100" dirty="0"/>
          </a:p>
          <a:p>
            <a:pPr>
              <a:buNone/>
            </a:pPr>
            <a:r>
              <a:rPr lang="pt-BR" sz="1100" dirty="0" err="1">
                <a:hlinkClick r:id="rId4"/>
              </a:rPr>
              <a:t>https</a:t>
            </a:r>
            <a:r>
              <a:rPr lang="pt-BR" sz="1100" dirty="0">
                <a:hlinkClick r:id="rId4"/>
              </a:rPr>
              <a:t>://</a:t>
            </a:r>
            <a:r>
              <a:rPr lang="pt-BR" sz="1100" dirty="0" err="1">
                <a:hlinkClick r:id="rId4"/>
              </a:rPr>
              <a:t>lumiar</a:t>
            </a:r>
            <a:r>
              <a:rPr lang="pt-BR" sz="1100" dirty="0">
                <a:hlinkClick r:id="rId4"/>
              </a:rPr>
              <a:t>.co/</a:t>
            </a:r>
            <a:r>
              <a:rPr lang="pt-BR" sz="1100" dirty="0" err="1">
                <a:hlinkClick r:id="rId4"/>
              </a:rPr>
              <a:t>en</a:t>
            </a:r>
            <a:r>
              <a:rPr lang="pt-BR" sz="1100" dirty="0">
                <a:hlinkClick r:id="rId4"/>
              </a:rPr>
              <a:t>/</a:t>
            </a:r>
            <a:r>
              <a:rPr lang="pt-BR" sz="1100" dirty="0" err="1">
                <a:hlinkClick r:id="rId4"/>
              </a:rPr>
              <a:t>home-en</a:t>
            </a:r>
            <a:r>
              <a:rPr lang="pt-BR" sz="1100" dirty="0">
                <a:hlinkClick r:id="rId4"/>
              </a:rPr>
              <a:t>/</a:t>
            </a:r>
            <a:endParaRPr lang="pt-BR" sz="1100" dirty="0"/>
          </a:p>
          <a:p>
            <a:pPr>
              <a:buNone/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081282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Смесено учене</a:t>
            </a:r>
            <a:endParaRPr lang="pt-BR" dirty="0"/>
          </a:p>
        </p:txBody>
      </p:sp>
      <p:pic>
        <p:nvPicPr>
          <p:cNvPr id="4" name="Content Placeholder 3" descr="blendedlearn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048" y="1436469"/>
            <a:ext cx="6257636" cy="3871912"/>
          </a:xfrm>
        </p:spPr>
      </p:pic>
      <p:sp>
        <p:nvSpPr>
          <p:cNvPr id="5" name="Rectangle 4"/>
          <p:cNvSpPr/>
          <p:nvPr/>
        </p:nvSpPr>
        <p:spPr>
          <a:xfrm>
            <a:off x="2565277" y="5134703"/>
            <a:ext cx="550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hlinkClick r:id="rId3"/>
              </a:rPr>
              <a:t>https</a:t>
            </a:r>
            <a:r>
              <a:rPr lang="pt-BR" dirty="0">
                <a:hlinkClick r:id="rId3"/>
              </a:rPr>
              <a:t>://learningaccelerator.org/</a:t>
            </a:r>
            <a:r>
              <a:rPr lang="pt-BR" dirty="0" err="1">
                <a:hlinkClick r:id="rId3"/>
              </a:rPr>
              <a:t>what-is-blended-learning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93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64" y="365125"/>
            <a:ext cx="6070554" cy="1325563"/>
          </a:xfrm>
        </p:spPr>
        <p:txBody>
          <a:bodyPr/>
          <a:lstStyle/>
          <a:p>
            <a:pPr algn="ctr"/>
            <a:r>
              <a:rPr lang="bg-BG" b="1" dirty="0" smtClean="0"/>
              <a:t>Смесено учене</a:t>
            </a:r>
            <a:br>
              <a:rPr lang="bg-BG" b="1" dirty="0" smtClean="0"/>
            </a:br>
            <a:r>
              <a:rPr lang="bg-BG" b="1" dirty="0" smtClean="0"/>
              <a:t>Фронтално и он-лайн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sz="800" dirty="0"/>
          </a:p>
          <a:p>
            <a:pPr>
              <a:buNone/>
            </a:pPr>
            <a:endParaRPr lang="pt-BR" sz="800" dirty="0"/>
          </a:p>
          <a:p>
            <a:pPr>
              <a:buNone/>
            </a:pPr>
            <a:endParaRPr lang="pt-BR" sz="800" dirty="0"/>
          </a:p>
          <a:p>
            <a:pPr>
              <a:buNone/>
            </a:pPr>
            <a:endParaRPr lang="pt-BR" sz="800" dirty="0"/>
          </a:p>
          <a:p>
            <a:pPr>
              <a:buNone/>
            </a:pPr>
            <a:endParaRPr lang="pt-BR" sz="800" dirty="0"/>
          </a:p>
          <a:p>
            <a:pPr>
              <a:buNone/>
            </a:pPr>
            <a:endParaRPr lang="pt-BR" sz="800" dirty="0"/>
          </a:p>
          <a:p>
            <a:pPr>
              <a:buNone/>
            </a:pPr>
            <a:endParaRPr lang="pt-BR" sz="800" dirty="0"/>
          </a:p>
          <a:p>
            <a:pPr>
              <a:buNone/>
            </a:pPr>
            <a:endParaRPr lang="pt-BR" sz="800" dirty="0"/>
          </a:p>
          <a:p>
            <a:pPr>
              <a:buNone/>
            </a:pPr>
            <a:endParaRPr lang="pt-BR" sz="800" dirty="0"/>
          </a:p>
          <a:p>
            <a:pPr>
              <a:buNone/>
            </a:pPr>
            <a:r>
              <a:rPr lang="pt-BR" sz="1000" dirty="0" err="1"/>
              <a:t>Resources</a:t>
            </a:r>
            <a:r>
              <a:rPr lang="pt-BR" sz="1000" dirty="0"/>
              <a:t>:</a:t>
            </a:r>
          </a:p>
          <a:p>
            <a:pPr>
              <a:buNone/>
            </a:pPr>
            <a:r>
              <a:rPr lang="pt-BR" sz="1000" dirty="0">
                <a:hlinkClick r:id="rId2"/>
              </a:rPr>
              <a:t>www.edupuzzle.com</a:t>
            </a:r>
            <a:endParaRPr lang="pt-BR" sz="1000" dirty="0"/>
          </a:p>
          <a:p>
            <a:pPr>
              <a:buNone/>
            </a:pPr>
            <a:r>
              <a:rPr lang="pt-BR" sz="1000" dirty="0">
                <a:hlinkClick r:id="rId3"/>
              </a:rPr>
              <a:t>https://www.thetechedvocate.org/must-blended-learning-apps-tools-resources/</a:t>
            </a:r>
            <a:endParaRPr lang="pt-BR" sz="1000" dirty="0"/>
          </a:p>
          <a:p>
            <a:pPr>
              <a:buNone/>
            </a:pPr>
            <a:r>
              <a:rPr lang="pt-BR" sz="1000" dirty="0"/>
              <a:t>Global Perspectives:</a:t>
            </a:r>
          </a:p>
          <a:p>
            <a:pPr>
              <a:buNone/>
            </a:pPr>
            <a:r>
              <a:rPr lang="pt-BR" sz="1000" dirty="0" err="1">
                <a:hlinkClick r:id="rId4"/>
              </a:rPr>
              <a:t>https</a:t>
            </a:r>
            <a:r>
              <a:rPr lang="pt-BR" sz="1000" dirty="0">
                <a:hlinkClick r:id="rId4"/>
              </a:rPr>
              <a:t>://books.</a:t>
            </a:r>
            <a:r>
              <a:rPr lang="pt-BR" sz="1000" dirty="0" err="1">
                <a:hlinkClick r:id="rId4"/>
              </a:rPr>
              <a:t>google</a:t>
            </a:r>
            <a:r>
              <a:rPr lang="pt-BR" sz="1000" dirty="0">
                <a:hlinkClick r:id="rId4"/>
              </a:rPr>
              <a:t>.</a:t>
            </a:r>
            <a:r>
              <a:rPr lang="pt-BR" sz="1000" dirty="0" err="1">
                <a:hlinkClick r:id="rId4"/>
              </a:rPr>
              <a:t>pt</a:t>
            </a:r>
            <a:r>
              <a:rPr lang="pt-BR" sz="1000" dirty="0">
                <a:hlinkClick r:id="rId4"/>
              </a:rPr>
              <a:t>/books?hl=</a:t>
            </a:r>
            <a:r>
              <a:rPr lang="pt-BR" sz="1000" dirty="0" err="1">
                <a:hlinkClick r:id="rId4"/>
              </a:rPr>
              <a:t>pt-PT&amp;lr</a:t>
            </a:r>
            <a:r>
              <a:rPr lang="pt-BR" sz="1000" dirty="0">
                <a:hlinkClick r:id="rId4"/>
              </a:rPr>
              <a:t>=&amp;id=</a:t>
            </a:r>
            <a:r>
              <a:rPr lang="pt-BR" sz="1000" dirty="0" err="1">
                <a:hlinkClick r:id="rId4"/>
              </a:rPr>
              <a:t>tKdyCwAAQBAJ&amp;oi</a:t>
            </a:r>
            <a:r>
              <a:rPr lang="pt-BR" sz="1000" dirty="0">
                <a:hlinkClick r:id="rId4"/>
              </a:rPr>
              <a:t>=</a:t>
            </a:r>
            <a:r>
              <a:rPr lang="pt-BR" sz="1000" dirty="0" err="1">
                <a:hlinkClick r:id="rId4"/>
              </a:rPr>
              <a:t>fnd&amp;pg</a:t>
            </a:r>
            <a:r>
              <a:rPr lang="pt-BR" sz="1000" dirty="0">
                <a:hlinkClick r:id="rId4"/>
              </a:rPr>
              <a:t>=PA155&amp;</a:t>
            </a:r>
            <a:r>
              <a:rPr lang="pt-BR" sz="1000" dirty="0" err="1">
                <a:hlinkClick r:id="rId4"/>
              </a:rPr>
              <a:t>dq</a:t>
            </a:r>
            <a:r>
              <a:rPr lang="pt-BR" sz="1000" dirty="0">
                <a:hlinkClick r:id="rId4"/>
              </a:rPr>
              <a:t>=</a:t>
            </a:r>
            <a:r>
              <a:rPr lang="pt-BR" sz="1000" dirty="0" err="1">
                <a:hlinkClick r:id="rId4"/>
              </a:rPr>
              <a:t>what</a:t>
            </a:r>
            <a:r>
              <a:rPr lang="pt-BR" sz="1000" dirty="0">
                <a:hlinkClick r:id="rId4"/>
              </a:rPr>
              <a:t>+is+</a:t>
            </a:r>
            <a:r>
              <a:rPr lang="pt-BR" sz="1000" dirty="0" err="1">
                <a:hlinkClick r:id="rId4"/>
              </a:rPr>
              <a:t>blending</a:t>
            </a:r>
            <a:r>
              <a:rPr lang="pt-BR" sz="1000" dirty="0">
                <a:hlinkClick r:id="rId4"/>
              </a:rPr>
              <a:t>+</a:t>
            </a:r>
            <a:r>
              <a:rPr lang="pt-BR" sz="1000" dirty="0" err="1">
                <a:hlinkClick r:id="rId4"/>
              </a:rPr>
              <a:t>learning</a:t>
            </a:r>
            <a:r>
              <a:rPr lang="pt-BR" sz="1000" dirty="0">
                <a:hlinkClick r:id="rId4"/>
              </a:rPr>
              <a:t>%3F&amp;</a:t>
            </a:r>
            <a:r>
              <a:rPr lang="pt-BR" sz="1000" dirty="0" err="1">
                <a:hlinkClick r:id="rId4"/>
              </a:rPr>
              <a:t>ots</a:t>
            </a:r>
            <a:r>
              <a:rPr lang="pt-BR" sz="1000" dirty="0">
                <a:hlinkClick r:id="rId4"/>
              </a:rPr>
              <a:t>=BhjMMuuE9q&amp;</a:t>
            </a:r>
            <a:r>
              <a:rPr lang="pt-BR" sz="1000" dirty="0" err="1">
                <a:hlinkClick r:id="rId4"/>
              </a:rPr>
              <a:t>sig</a:t>
            </a:r>
            <a:r>
              <a:rPr lang="pt-BR" sz="1000" dirty="0">
                <a:hlinkClick r:id="rId4"/>
              </a:rPr>
              <a:t>=dQpqT3c28YCBw8c6cQHR12X5ckM&amp;</a:t>
            </a:r>
            <a:r>
              <a:rPr lang="pt-BR" sz="1000" dirty="0" err="1">
                <a:hlinkClick r:id="rId4"/>
              </a:rPr>
              <a:t>redir_esc</a:t>
            </a:r>
            <a:r>
              <a:rPr lang="pt-BR" sz="1000" dirty="0">
                <a:hlinkClick r:id="rId4"/>
              </a:rPr>
              <a:t>=y#v=</a:t>
            </a:r>
            <a:r>
              <a:rPr lang="pt-BR" sz="1000" dirty="0" err="1">
                <a:hlinkClick r:id="rId4"/>
              </a:rPr>
              <a:t>onepage&amp;q</a:t>
            </a:r>
            <a:r>
              <a:rPr lang="pt-BR" sz="1000" dirty="0">
                <a:hlinkClick r:id="rId4"/>
              </a:rPr>
              <a:t>=</a:t>
            </a:r>
            <a:r>
              <a:rPr lang="pt-BR" sz="1000" dirty="0" err="1">
                <a:hlinkClick r:id="rId4"/>
              </a:rPr>
              <a:t>what</a:t>
            </a:r>
            <a:r>
              <a:rPr lang="pt-BR" sz="1000" dirty="0">
                <a:hlinkClick r:id="rId4"/>
              </a:rPr>
              <a:t>%20is%20blending%20learning%3F&amp;f=</a:t>
            </a:r>
            <a:r>
              <a:rPr lang="pt-BR" sz="1000" dirty="0" err="1">
                <a:hlinkClick r:id="rId4"/>
              </a:rPr>
              <a:t>false</a:t>
            </a:r>
            <a:endParaRPr lang="pt-BR" sz="1000" dirty="0"/>
          </a:p>
        </p:txBody>
      </p:sp>
      <p:pic>
        <p:nvPicPr>
          <p:cNvPr id="4" name="Picture 3" descr="Blended-Learning-for-Cannabis-Train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029" y="1690688"/>
            <a:ext cx="5203424" cy="34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28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738" y="325936"/>
            <a:ext cx="8567737" cy="1325563"/>
          </a:xfrm>
        </p:spPr>
        <p:txBody>
          <a:bodyPr/>
          <a:lstStyle/>
          <a:p>
            <a:r>
              <a:rPr lang="bg-BG" b="1" dirty="0" smtClean="0"/>
              <a:t>Подръчна дейност – Златният кръг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000" dirty="0" smtClean="0"/>
              <a:t>- Разделете</a:t>
            </a:r>
            <a:r>
              <a:rPr lang="ru-RU" sz="2000" dirty="0" smtClean="0"/>
              <a:t> </a:t>
            </a:r>
            <a:r>
              <a:rPr lang="bg-BG" sz="2000" dirty="0" smtClean="0"/>
              <a:t>се</a:t>
            </a:r>
            <a:r>
              <a:rPr lang="ru-RU" sz="2000" dirty="0" smtClean="0"/>
              <a:t> </a:t>
            </a:r>
            <a:r>
              <a:rPr lang="ru-RU" sz="2000" dirty="0"/>
              <a:t>в 2 групи</a:t>
            </a:r>
            <a:r>
              <a:rPr lang="ru-RU" sz="2000" dirty="0" smtClean="0"/>
              <a:t>;</a:t>
            </a:r>
          </a:p>
          <a:p>
            <a:pPr marL="514350" indent="-514350">
              <a:buNone/>
            </a:pPr>
            <a:r>
              <a:rPr lang="ru-RU" sz="2000" dirty="0" smtClean="0"/>
              <a:t>- Изберете </a:t>
            </a:r>
            <a:r>
              <a:rPr lang="ru-RU" sz="2000" dirty="0"/>
              <a:t>1 лидер за всяка група;</a:t>
            </a:r>
          </a:p>
          <a:p>
            <a:pPr marL="514350" indent="-514350">
              <a:buNone/>
            </a:pPr>
            <a:r>
              <a:rPr lang="ru-RU" sz="2000" dirty="0" smtClean="0"/>
              <a:t>- Дайте </a:t>
            </a:r>
            <a:r>
              <a:rPr lang="ru-RU" sz="2000" dirty="0"/>
              <a:t>указания на лидерите да преминат към техните групи;</a:t>
            </a:r>
          </a:p>
          <a:p>
            <a:pPr marL="514350" indent="-514350">
              <a:buNone/>
            </a:pPr>
            <a:r>
              <a:rPr lang="ru-RU" sz="2000" dirty="0" smtClean="0"/>
              <a:t>- Изберете </a:t>
            </a:r>
            <a:r>
              <a:rPr lang="ru-RU" sz="2000" dirty="0"/>
              <a:t>1 идея, за да </a:t>
            </a:r>
            <a:r>
              <a:rPr lang="ru-RU" sz="2000" dirty="0" smtClean="0"/>
              <a:t>предадат </a:t>
            </a:r>
            <a:r>
              <a:rPr lang="ru-RU" sz="2000" dirty="0"/>
              <a:t>идеята </a:t>
            </a:r>
            <a:r>
              <a:rPr lang="ru-RU" sz="2000" dirty="0" smtClean="0"/>
              <a:t>в </a:t>
            </a:r>
            <a:r>
              <a:rPr lang="ru-RU" sz="2000" dirty="0"/>
              <a:t>групата;</a:t>
            </a:r>
          </a:p>
          <a:p>
            <a:pPr marL="514350" indent="-514350">
              <a:buNone/>
            </a:pPr>
            <a:r>
              <a:rPr lang="ru-RU" sz="2000" dirty="0" smtClean="0"/>
              <a:t>- Какво </a:t>
            </a:r>
            <a:r>
              <a:rPr lang="ru-RU" sz="2000" dirty="0"/>
              <a:t>знам и какво искам да знам</a:t>
            </a:r>
          </a:p>
          <a:p>
            <a:pPr marL="514350" indent="-514350">
              <a:buNone/>
            </a:pPr>
            <a:r>
              <a:rPr lang="ru-RU" sz="2400" b="1" dirty="0">
                <a:solidFill>
                  <a:srgbClr val="FFC000"/>
                </a:solidFill>
              </a:rPr>
              <a:t>Златният кръг</a:t>
            </a:r>
            <a:endParaRPr lang="pt-BR" sz="2400" b="1" dirty="0">
              <a:solidFill>
                <a:srgbClr val="FFC000"/>
              </a:solidFill>
            </a:endParaRPr>
          </a:p>
          <a:p>
            <a:pPr marL="514350" indent="-514350">
              <a:buNone/>
            </a:pPr>
            <a:r>
              <a:rPr lang="pt-BR" sz="2000" dirty="0">
                <a:hlinkClick r:id="rId2"/>
              </a:rPr>
              <a:t>Simon </a:t>
            </a:r>
            <a:r>
              <a:rPr lang="pt-BR" sz="2000" dirty="0" err="1">
                <a:hlinkClick r:id="rId2"/>
              </a:rPr>
              <a:t>Sinek</a:t>
            </a:r>
            <a:r>
              <a:rPr lang="pt-BR" sz="2000" dirty="0">
                <a:hlinkClick r:id="rId2"/>
              </a:rPr>
              <a:t> TED </a:t>
            </a:r>
            <a:r>
              <a:rPr lang="pt-BR" sz="2000" dirty="0" err="1">
                <a:hlinkClick r:id="rId2"/>
              </a:rPr>
              <a:t>Talk</a:t>
            </a:r>
            <a:endParaRPr lang="pt-BR" sz="2000" dirty="0"/>
          </a:p>
          <a:p>
            <a:pPr marL="514350" indent="-514350">
              <a:buNone/>
            </a:pPr>
            <a:endParaRPr lang="pt-BR" sz="2000" dirty="0"/>
          </a:p>
        </p:txBody>
      </p:sp>
      <p:pic>
        <p:nvPicPr>
          <p:cNvPr id="4" name="Picture 3" descr="golden-cir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941" y="3393171"/>
            <a:ext cx="4542388" cy="26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3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92D050"/>
                </a:solidFill>
              </a:rPr>
              <a:t>Учителски и ученически </a:t>
            </a:r>
            <a:br>
              <a:rPr lang="bg-BG" b="1" dirty="0" smtClean="0">
                <a:solidFill>
                  <a:srgbClr val="92D050"/>
                </a:solidFill>
              </a:rPr>
            </a:br>
            <a:r>
              <a:rPr lang="bg-BG" b="1" dirty="0" smtClean="0">
                <a:solidFill>
                  <a:srgbClr val="92D050"/>
                </a:solidFill>
              </a:rPr>
              <a:t>ресурси за класната стая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b="1" dirty="0" smtClean="0"/>
              <a:t>Училищни ситуации</a:t>
            </a:r>
            <a:r>
              <a:rPr lang="pt-BR" b="1" dirty="0" smtClean="0"/>
              <a:t>:</a:t>
            </a:r>
            <a:endParaRPr lang="pt-BR" b="1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>
                <a:hlinkClick r:id="rId2"/>
              </a:rPr>
              <a:t>https://www.youtube.com/watch?v=F_CCzcsGlI0</a:t>
            </a:r>
            <a:endParaRPr lang="pt-BR" dirty="0"/>
          </a:p>
          <a:p>
            <a:pPr>
              <a:buNone/>
            </a:pPr>
            <a:r>
              <a:rPr lang="pt-BR" dirty="0" err="1">
                <a:hlinkClick r:id="rId3"/>
              </a:rPr>
              <a:t>https</a:t>
            </a:r>
            <a:r>
              <a:rPr lang="pt-BR" dirty="0">
                <a:hlinkClick r:id="rId3"/>
              </a:rPr>
              <a:t>://www.youtube.com/watch?v=M9F4HJT2dwA</a:t>
            </a:r>
            <a:endParaRPr lang="pt-BR" dirty="0"/>
          </a:p>
          <a:p>
            <a:pPr>
              <a:buNone/>
            </a:pPr>
            <a:r>
              <a:rPr lang="pt-BR" dirty="0">
                <a:hlinkClick r:id="rId4"/>
              </a:rPr>
              <a:t>https://www.youtube.com/watch?v=YB_QhFFPpLs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0926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794" y="160758"/>
            <a:ext cx="8567737" cy="1325563"/>
          </a:xfrm>
        </p:spPr>
        <p:txBody>
          <a:bodyPr/>
          <a:lstStyle/>
          <a:p>
            <a:r>
              <a:rPr lang="bg-BG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 решаване на проблеми</a:t>
            </a:r>
            <a:endParaRPr lang="pt-B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lain-langu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0602" y="1594155"/>
            <a:ext cx="3925748" cy="4063636"/>
          </a:xfrm>
        </p:spPr>
      </p:pic>
      <p:pic>
        <p:nvPicPr>
          <p:cNvPr id="5" name="Picture 4" descr="STEM organiz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13" y="1486321"/>
            <a:ext cx="4108310" cy="39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53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64" y="365125"/>
            <a:ext cx="6436314" cy="1325563"/>
          </a:xfrm>
        </p:spPr>
        <p:txBody>
          <a:bodyPr/>
          <a:lstStyle/>
          <a:p>
            <a:pPr algn="ctr"/>
            <a:r>
              <a:rPr lang="bg-BG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Портфолия</a:t>
            </a:r>
            <a:endParaRPr lang="pt-B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100263"/>
            <a:ext cx="10310812" cy="2406423"/>
          </a:xfrm>
        </p:spPr>
        <p:txBody>
          <a:bodyPr/>
          <a:lstStyle/>
          <a:p>
            <a:pPr>
              <a:buNone/>
            </a:pPr>
            <a:r>
              <a:rPr lang="bg-BG" dirty="0" smtClean="0"/>
              <a:t>Защо и как да създадем успешно портфолио?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err="1">
                <a:hlinkClick r:id="rId2"/>
              </a:rPr>
              <a:t>https</a:t>
            </a:r>
            <a:r>
              <a:rPr lang="pt-BR" dirty="0">
                <a:hlinkClick r:id="rId2"/>
              </a:rPr>
              <a:t>://blog.flipsnack.com/</a:t>
            </a:r>
            <a:r>
              <a:rPr lang="pt-BR" dirty="0" err="1">
                <a:hlinkClick r:id="rId2"/>
              </a:rPr>
              <a:t>digital-portfolio-students</a:t>
            </a:r>
            <a:r>
              <a:rPr lang="pt-BR" dirty="0">
                <a:hlinkClick r:id="rId2"/>
              </a:rPr>
              <a:t>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409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549" y="365124"/>
            <a:ext cx="5966052" cy="1325563"/>
          </a:xfrm>
        </p:spPr>
        <p:txBody>
          <a:bodyPr/>
          <a:lstStyle/>
          <a:p>
            <a:r>
              <a:rPr lang="bg-BG" b="1" dirty="0" smtClean="0"/>
              <a:t>„Паркиране“</a:t>
            </a:r>
            <a:r>
              <a:rPr lang="bg-BG" b="1" dirty="0" smtClean="0"/>
              <a:t> </a:t>
            </a:r>
            <a:r>
              <a:rPr lang="bg-BG" b="1" dirty="0" smtClean="0"/>
              <a:t>на </a:t>
            </a:r>
            <a:r>
              <a:rPr lang="bg-BG" b="1" dirty="0" smtClean="0"/>
              <a:t>целите“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793" y="1954818"/>
            <a:ext cx="7147424" cy="3871912"/>
          </a:xfrm>
        </p:spPr>
        <p:txBody>
          <a:bodyPr/>
          <a:lstStyle/>
          <a:p>
            <a:pPr>
              <a:buNone/>
            </a:pPr>
            <a:r>
              <a:rPr lang="bg-BG" b="1" dirty="0" smtClean="0"/>
              <a:t>Паркинг</a:t>
            </a:r>
            <a:r>
              <a:rPr lang="pt-BR" b="1" dirty="0" smtClean="0"/>
              <a:t>:</a:t>
            </a:r>
            <a:endParaRPr lang="pt-BR" b="1" dirty="0"/>
          </a:p>
          <a:p>
            <a:pPr>
              <a:buNone/>
            </a:pPr>
            <a:r>
              <a:rPr lang="bg-BG" dirty="0" smtClean="0"/>
              <a:t>Записвайте („паркирайте“) идеите си </a:t>
            </a:r>
            <a:r>
              <a:rPr lang="bg-BG" dirty="0" smtClean="0"/>
              <a:t>през</a:t>
            </a:r>
          </a:p>
          <a:p>
            <a:pPr>
              <a:buNone/>
            </a:pPr>
            <a:r>
              <a:rPr lang="bg-BG" dirty="0" smtClean="0"/>
              <a:t>всеки</a:t>
            </a:r>
            <a:r>
              <a:rPr lang="bg-BG" dirty="0" smtClean="0"/>
              <a:t> </a:t>
            </a:r>
            <a:r>
              <a:rPr lang="bg-BG" dirty="0" smtClean="0"/>
              <a:t>етап </a:t>
            </a:r>
            <a:r>
              <a:rPr lang="bg-BG" dirty="0" smtClean="0"/>
              <a:t>от</a:t>
            </a:r>
            <a:r>
              <a:rPr lang="bg-BG" dirty="0" smtClean="0"/>
              <a:t> </a:t>
            </a:r>
            <a:r>
              <a:rPr lang="bg-BG" dirty="0" smtClean="0"/>
              <a:t>обучението:</a:t>
            </a:r>
          </a:p>
          <a:p>
            <a:pPr>
              <a:buNone/>
            </a:pPr>
            <a:r>
              <a:rPr lang="bg-BG" b="1" dirty="0" smtClean="0"/>
              <a:t>Позитивни аспекти</a:t>
            </a:r>
            <a:r>
              <a:rPr lang="pt-BR" dirty="0" smtClean="0"/>
              <a:t>,</a:t>
            </a:r>
            <a:endParaRPr lang="bg-BG" dirty="0"/>
          </a:p>
          <a:p>
            <a:pPr>
              <a:buNone/>
            </a:pPr>
            <a:r>
              <a:rPr lang="bg-BG" b="1" dirty="0" smtClean="0"/>
              <a:t>Възможности за подобрение</a:t>
            </a:r>
            <a:r>
              <a:rPr lang="pt-BR" dirty="0" smtClean="0"/>
              <a:t>, </a:t>
            </a:r>
            <a:endParaRPr lang="bg-BG" dirty="0" smtClean="0"/>
          </a:p>
          <a:p>
            <a:pPr>
              <a:buNone/>
            </a:pPr>
            <a:r>
              <a:rPr lang="bg-BG" b="1" dirty="0" smtClean="0"/>
              <a:t>Въпроси</a:t>
            </a:r>
            <a:endParaRPr lang="bg-BG" dirty="0"/>
          </a:p>
          <a:p>
            <a:pPr>
              <a:buNone/>
            </a:pPr>
            <a:r>
              <a:rPr lang="bg-BG" b="1" dirty="0" smtClean="0"/>
              <a:t>Идеи</a:t>
            </a:r>
            <a:endParaRPr lang="pt-BR" b="1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 descr="IMG_20190605_0926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333" y="1027906"/>
            <a:ext cx="3456266" cy="50629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 you for the challen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9" y="147483"/>
            <a:ext cx="7445829" cy="58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7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C891-DF52-40B3-80C0-B87CE6E3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4" y="365125"/>
            <a:ext cx="4907960" cy="1325563"/>
          </a:xfrm>
        </p:spPr>
        <p:txBody>
          <a:bodyPr/>
          <a:lstStyle/>
          <a:p>
            <a:pPr algn="ctr"/>
            <a:r>
              <a:rPr lang="bg-BG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опознаем</a:t>
            </a:r>
            <a:endParaRPr lang="en-GB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468F-BC7E-4C97-9AB3-5DA44F23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bg-BG" dirty="0" smtClean="0"/>
              <a:t>Харесвам човека, който съм, защото правя </a:t>
            </a:r>
            <a:r>
              <a:rPr lang="en-GB" dirty="0" smtClean="0"/>
              <a:t>…</a:t>
            </a:r>
            <a:endParaRPr lang="en-GB" dirty="0"/>
          </a:p>
          <a:p>
            <a:pPr marL="0" indent="0">
              <a:buNone/>
            </a:pPr>
            <a:r>
              <a:rPr lang="bg-BG" dirty="0" smtClean="0"/>
              <a:t>Гордея се със себе си, защото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4" name="Picture 3" descr="designthinking_etapas.jpg">
            <a:extLst>
              <a:ext uri="{FF2B5EF4-FFF2-40B4-BE49-F238E27FC236}">
                <a16:creationId xmlns:a16="http://schemas.microsoft.com/office/drawing/2014/main" id="{599B1B34-F289-486E-9627-30AFA26F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10" y="1690688"/>
            <a:ext cx="8551321" cy="23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Как да се учим от опита на другите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bg-BG" dirty="0" smtClean="0"/>
              <a:t>Попълвайте си </a:t>
            </a:r>
            <a:r>
              <a:rPr lang="bg-BG" dirty="0" smtClean="0"/>
              <a:t>органайзера, ползвайки </a:t>
            </a:r>
            <a:r>
              <a:rPr lang="bg-BG" dirty="0" smtClean="0"/>
              <a:t>„паркинга“  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lang="pt-BR" dirty="0"/>
          </a:p>
          <a:p>
            <a:pPr marL="514350" indent="-514350">
              <a:buAutoNum type="arabicPeriod"/>
            </a:pPr>
            <a:r>
              <a:rPr lang="bg-BG" dirty="0" smtClean="0"/>
              <a:t>Споделяйте с партньора</a:t>
            </a:r>
            <a:endParaRPr lang="pt-BR" dirty="0"/>
          </a:p>
          <a:p>
            <a:pPr marL="514350" indent="-514350">
              <a:buAutoNum type="arabicPeriod"/>
            </a:pPr>
            <a:r>
              <a:rPr lang="bg-BG" dirty="0" smtClean="0"/>
              <a:t>Давайте рефлексия за наученото</a:t>
            </a:r>
            <a:endParaRPr lang="pt-BR" dirty="0"/>
          </a:p>
          <a:p>
            <a:pPr>
              <a:buNone/>
            </a:pPr>
            <a:r>
              <a:rPr lang="pt-BR" dirty="0">
                <a:hlinkClick r:id="rId2"/>
              </a:rPr>
              <a:t>4. </a:t>
            </a:r>
            <a:r>
              <a:rPr lang="bg-BG" dirty="0" smtClean="0">
                <a:hlinkClick r:id="rId2"/>
              </a:rPr>
              <a:t>Как да учим </a:t>
            </a:r>
            <a:r>
              <a:rPr lang="pt-BR" dirty="0" smtClean="0">
                <a:hlinkClick r:id="rId2"/>
              </a:rPr>
              <a:t>: </a:t>
            </a:r>
            <a:r>
              <a:rPr lang="pt-BR" dirty="0">
                <a:hlinkClick r:id="rId2"/>
              </a:rPr>
              <a:t>https://www.youtube.com/watch?v=wlaG99awCD8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5. </a:t>
            </a:r>
            <a:r>
              <a:rPr lang="bg-BG" dirty="0" smtClean="0"/>
              <a:t>Създайте протокола (Знам-Искам да знам-Научих)</a:t>
            </a:r>
            <a:r>
              <a:rPr lang="pt-BR" dirty="0" smtClean="0"/>
              <a:t>: </a:t>
            </a:r>
            <a:r>
              <a:rPr lang="pt-BR" b="1" dirty="0"/>
              <a:t>KWL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Какво е Иновация</a:t>
            </a:r>
            <a:r>
              <a:rPr lang="pt-BR" b="1" dirty="0" smtClean="0"/>
              <a:t>? 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14" y="1401603"/>
            <a:ext cx="10359886" cy="3913843"/>
          </a:xfrm>
        </p:spPr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bg-BG" dirty="0" smtClean="0"/>
              <a:t>Само Технологиите ли се считат за иновативни</a:t>
            </a:r>
            <a:r>
              <a:rPr lang="pt-BR" dirty="0" smtClean="0"/>
              <a:t>?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bg-BG" b="1" dirty="0" smtClean="0"/>
              <a:t>Иновация</a:t>
            </a:r>
            <a:r>
              <a:rPr lang="pt-BR" dirty="0" smtClean="0"/>
              <a:t> </a:t>
            </a:r>
            <a:r>
              <a:rPr lang="bg-BG" dirty="0" smtClean="0"/>
              <a:t>е плод на креативност, която е практически внедрена с цел да генерира позитивно въздействие в живота на хората. </a:t>
            </a:r>
            <a:endParaRPr lang="pt-BR" dirty="0"/>
          </a:p>
          <a:p>
            <a:pPr>
              <a:buNone/>
            </a:pPr>
            <a:r>
              <a:rPr lang="bg-BG" dirty="0" smtClean="0"/>
              <a:t>Използва се с цел да генерира пътища/ опции, които да ни „бутат“ напред към вземане на решения и да не се задоволяваме с едно единствено решение. Само тогава се генерират възможности.  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84" y="0"/>
            <a:ext cx="8567737" cy="1325563"/>
          </a:xfrm>
        </p:spPr>
        <p:txBody>
          <a:bodyPr/>
          <a:lstStyle/>
          <a:p>
            <a:r>
              <a:rPr lang="bg-BG" b="1" dirty="0" smtClean="0"/>
              <a:t>Креативност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599584"/>
            <a:ext cx="10668001" cy="3600223"/>
          </a:xfrm>
        </p:spPr>
        <p:txBody>
          <a:bodyPr/>
          <a:lstStyle/>
          <a:p>
            <a:pPr>
              <a:buNone/>
            </a:pPr>
            <a:r>
              <a:rPr lang="bg-BG" dirty="0" smtClean="0"/>
              <a:t>Г-н</a:t>
            </a:r>
            <a:r>
              <a:rPr lang="pt-BR" dirty="0" smtClean="0"/>
              <a:t> </a:t>
            </a:r>
            <a:r>
              <a:rPr lang="pt-BR" dirty="0"/>
              <a:t>Ken Robinson </a:t>
            </a:r>
            <a:r>
              <a:rPr lang="bg-BG" dirty="0" smtClean="0"/>
              <a:t>анимира</a:t>
            </a:r>
            <a:r>
              <a:rPr lang="pt-BR" dirty="0" smtClean="0"/>
              <a:t> </a:t>
            </a:r>
            <a:r>
              <a:rPr lang="pt-BR" dirty="0" smtClean="0">
                <a:hlinkClick r:id="rId2"/>
              </a:rPr>
              <a:t>video</a:t>
            </a:r>
            <a:r>
              <a:rPr lang="pt-BR" dirty="0" smtClean="0"/>
              <a:t>.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bg-BG" sz="2000" dirty="0" smtClean="0"/>
              <a:t>Прочетете/ Чуйте статията и помислете за Иновативност</a:t>
            </a:r>
            <a:r>
              <a:rPr lang="pt-BR" sz="2000" dirty="0" smtClean="0"/>
              <a:t>:</a:t>
            </a:r>
            <a:endParaRPr lang="pt-BR" sz="2000" dirty="0"/>
          </a:p>
          <a:p>
            <a:pPr>
              <a:buNone/>
            </a:pPr>
            <a:r>
              <a:rPr lang="pt-BR" sz="2000" dirty="0">
                <a:hlinkClick r:id="rId3"/>
              </a:rPr>
              <a:t>http://www.wise-qatar.org/forest-kindergarten-steam-by-nature-erin-kenny</a:t>
            </a:r>
            <a:endParaRPr lang="pt-BR" sz="2000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 </a:t>
            </a:r>
          </a:p>
        </p:txBody>
      </p:sp>
      <p:pic>
        <p:nvPicPr>
          <p:cNvPr id="6" name="Picture 5" descr="5113jgG9cIL._SX316_BO1,204,203,200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333" y="2078962"/>
            <a:ext cx="1969568" cy="3090611"/>
          </a:xfrm>
          <a:prstGeom prst="rect">
            <a:avLst/>
          </a:prstGeom>
        </p:spPr>
      </p:pic>
      <p:pic>
        <p:nvPicPr>
          <p:cNvPr id="7" name="Picture 6" descr="the-element-bo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501" y="2090322"/>
            <a:ext cx="2066080" cy="3090137"/>
          </a:xfrm>
          <a:prstGeom prst="rect">
            <a:avLst/>
          </a:prstGeom>
        </p:spPr>
      </p:pic>
      <p:pic>
        <p:nvPicPr>
          <p:cNvPr id="8" name="Picture 7" descr="978014310806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320" y="2090322"/>
            <a:ext cx="2066080" cy="31094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Състезание </a:t>
            </a:r>
            <a:r>
              <a:rPr lang="pt-BR" b="1" dirty="0" smtClean="0">
                <a:solidFill>
                  <a:schemeClr val="accent6"/>
                </a:solidFill>
              </a:rPr>
              <a:t>Puff Mobile</a:t>
            </a:r>
            <a:endParaRPr lang="pt-BR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b="1" dirty="0" smtClean="0"/>
              <a:t>Съдържание</a:t>
            </a:r>
            <a:r>
              <a:rPr lang="bg-BG" dirty="0" smtClean="0"/>
              <a:t> </a:t>
            </a:r>
            <a:r>
              <a:rPr lang="pt-BR" dirty="0" smtClean="0"/>
              <a:t>: </a:t>
            </a:r>
            <a:r>
              <a:rPr lang="bg-BG" dirty="0" smtClean="0"/>
              <a:t>По групи създайте </a:t>
            </a:r>
            <a:r>
              <a:rPr lang="pt-BR" dirty="0" smtClean="0"/>
              <a:t>Puff </a:t>
            </a:r>
            <a:r>
              <a:rPr lang="pt-BR" dirty="0"/>
              <a:t>Mobile </a:t>
            </a:r>
            <a:r>
              <a:rPr lang="bg-BG" dirty="0" smtClean="0"/>
              <a:t>за 5 минутки</a:t>
            </a:r>
            <a:r>
              <a:rPr lang="pt-BR" dirty="0" smtClean="0"/>
              <a:t>.</a:t>
            </a:r>
            <a:endParaRPr lang="pt-BR" dirty="0"/>
          </a:p>
          <a:p>
            <a:pPr>
              <a:buNone/>
            </a:pPr>
            <a:r>
              <a:rPr lang="bg-BG" b="1" dirty="0" smtClean="0"/>
              <a:t>Предизвикателство</a:t>
            </a:r>
            <a:r>
              <a:rPr lang="pt-BR" dirty="0" smtClean="0"/>
              <a:t>: </a:t>
            </a:r>
            <a:r>
              <a:rPr lang="bg-BG" dirty="0" smtClean="0"/>
              <a:t>Кое превозно средство (задвижвано с въздух)</a:t>
            </a:r>
            <a:r>
              <a:rPr lang="pt-BR" dirty="0" smtClean="0"/>
              <a:t> </a:t>
            </a:r>
            <a:r>
              <a:rPr lang="bg-BG" dirty="0" smtClean="0"/>
              <a:t>ще достигне финалната линия пръв</a:t>
            </a:r>
            <a:r>
              <a:rPr lang="pt-BR" dirty="0" smtClean="0"/>
              <a:t>?</a:t>
            </a:r>
            <a:endParaRPr lang="pt-BR" dirty="0"/>
          </a:p>
          <a:p>
            <a:pPr>
              <a:buNone/>
            </a:pPr>
            <a:r>
              <a:rPr lang="bg-BG" b="1" dirty="0" smtClean="0"/>
              <a:t>Какво </a:t>
            </a:r>
            <a:r>
              <a:rPr lang="bg-BG" b="1" dirty="0" smtClean="0"/>
              <a:t>ще си „купите“</a:t>
            </a:r>
            <a:r>
              <a:rPr lang="pt-BR" b="1" dirty="0" smtClean="0"/>
              <a:t>: </a:t>
            </a:r>
            <a:endParaRPr lang="pt-BR" b="1" dirty="0"/>
          </a:p>
          <a:p>
            <a:pPr>
              <a:buNone/>
            </a:pPr>
            <a:r>
              <a:rPr lang="bg-BG" dirty="0" smtClean="0"/>
              <a:t>Да дискутираме </a:t>
            </a:r>
            <a:r>
              <a:rPr lang="bg-BG" dirty="0" smtClean="0"/>
              <a:t>важността </a:t>
            </a:r>
            <a:r>
              <a:rPr lang="bg-BG" dirty="0" smtClean="0"/>
              <a:t>на тези активности!</a:t>
            </a:r>
            <a:endParaRPr lang="pt-BR" dirty="0"/>
          </a:p>
          <a:p>
            <a:pPr>
              <a:buNone/>
            </a:pPr>
            <a:r>
              <a:rPr lang="bg-BG" dirty="0" smtClean="0"/>
              <a:t>Как да ги внедрим</a:t>
            </a:r>
            <a:r>
              <a:rPr lang="pt-BR" dirty="0" smtClean="0"/>
              <a:t>?</a:t>
            </a:r>
            <a:endParaRPr lang="pt-BR" dirty="0"/>
          </a:p>
          <a:p>
            <a:pPr>
              <a:buNone/>
            </a:pPr>
            <a:r>
              <a:rPr lang="bg-BG" dirty="0" smtClean="0"/>
              <a:t>Какво можем да научим от това занятие</a:t>
            </a:r>
            <a:r>
              <a:rPr lang="pt-BR" dirty="0" smtClean="0"/>
              <a:t>?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STEM 2026 </a:t>
            </a:r>
            <a:r>
              <a:rPr lang="bg-BG" b="1" dirty="0" smtClean="0"/>
              <a:t>ВИЗИЯ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914733"/>
            <a:ext cx="11678193" cy="3871912"/>
          </a:xfrm>
        </p:spPr>
        <p:txBody>
          <a:bodyPr/>
          <a:lstStyle/>
          <a:p>
            <a:pPr>
              <a:buNone/>
            </a:pPr>
            <a:r>
              <a:rPr lang="en-GB" sz="1800" dirty="0"/>
              <a:t> • </a:t>
            </a:r>
            <a:r>
              <a:rPr lang="ru-RU" sz="1800" b="1" dirty="0"/>
              <a:t>Ангажирани и мрежови общности </a:t>
            </a:r>
            <a:r>
              <a:rPr lang="ru-RU" sz="1800" b="1" dirty="0" smtClean="0"/>
              <a:t>за практики. </a:t>
            </a:r>
            <a:r>
              <a:rPr lang="ru-RU" sz="1800" dirty="0"/>
              <a:t>Всички училища, програми за ранно обучение, общности и ученици участват в </a:t>
            </a:r>
            <a:r>
              <a:rPr lang="ru-RU" sz="1800" dirty="0" smtClean="0"/>
              <a:t>организации, </a:t>
            </a:r>
            <a:r>
              <a:rPr lang="ru-RU" sz="1800" dirty="0"/>
              <a:t>които черпят от знанията, инструментите, ресурсите и експертните знания, необходими за ефективното участие в STEM преподаването и обучението, във и извън официалните училищни условия. Тези мрежи за сътрудничество на STEM обучение насърчават уменията и нагласата на растеж сред всички </a:t>
            </a:r>
            <a:r>
              <a:rPr lang="ru-RU" sz="1800" dirty="0" smtClean="0"/>
              <a:t>ученици, </a:t>
            </a:r>
            <a:r>
              <a:rPr lang="ru-RU" sz="1800" dirty="0"/>
              <a:t>които водят до учене през целия живот и възможности за </a:t>
            </a:r>
            <a:r>
              <a:rPr lang="ru-RU" sz="1800" dirty="0" smtClean="0"/>
              <a:t>кариерен </a:t>
            </a:r>
            <a:r>
              <a:rPr lang="ru-RU" sz="1800" dirty="0"/>
              <a:t>успех, като същевременно разширяват достъпа до </a:t>
            </a:r>
            <a:r>
              <a:rPr lang="ru-RU" sz="1800" dirty="0" smtClean="0"/>
              <a:t>сериозни </a:t>
            </a:r>
            <a:r>
              <a:rPr lang="ru-RU" sz="1800" dirty="0"/>
              <a:t>STEM курсове, включително компютърни науки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en-GB" sz="1800" dirty="0" smtClean="0"/>
              <a:t>• </a:t>
            </a:r>
            <a:r>
              <a:rPr lang="ru-RU" sz="1800" b="1" dirty="0"/>
              <a:t>Достъпни учебни дейности, които </a:t>
            </a:r>
            <a:r>
              <a:rPr lang="ru-RU" sz="1800" b="1" dirty="0" smtClean="0"/>
              <a:t>провокират </a:t>
            </a:r>
            <a:r>
              <a:rPr lang="ru-RU" sz="1800" b="1" dirty="0"/>
              <a:t>умишлена игра и риск. </a:t>
            </a:r>
            <a:r>
              <a:rPr lang="ru-RU" sz="1800" dirty="0"/>
              <a:t>STEM 2026 подчертава предимствата на включването на умишлената игра в процеса на обучение в P-12 и на </a:t>
            </a:r>
            <a:r>
              <a:rPr lang="ru-RU" sz="1800" dirty="0" smtClean="0"/>
              <a:t>ниво след средното. </a:t>
            </a:r>
            <a:r>
              <a:rPr lang="ru-RU" sz="1800" dirty="0"/>
              <a:t>Дейностите, които са предназначени за включване на умишлена игра, са приложими на всички нива на образователния </a:t>
            </a:r>
            <a:r>
              <a:rPr lang="ru-RU" sz="1800" dirty="0" smtClean="0"/>
              <a:t>процес. </a:t>
            </a:r>
            <a:r>
              <a:rPr lang="ru-RU" sz="1800" dirty="0"/>
              <a:t>Тези дейности предлагат ниски бариери за влизане и насърчават творческото изразяване на идеи, като същевременно все още ангажират разнообразни ученици в сложно и трудно съдържание. В играта с тематика STEM желанието на младите хора да проектират и създават любопитство към STEM и насърчава чувството за принадлежност, докато учениците учат от и с другите, и се насърчават да мислят по различни начини. Чрез процеса на изследване и откриване те виждат, че STEM е навсякъде, че имат какво да допринесат на полето, и се научават да използват екипно базиран подход за справяне с проблемите и предизвикателствата в реалния </a:t>
            </a:r>
            <a:r>
              <a:rPr lang="ru-RU" sz="1800" dirty="0" smtClean="0"/>
              <a:t>свят.</a:t>
            </a:r>
            <a:endParaRPr lang="pt-BR" sz="18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REA PP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REA template_updated_2016.potx [Compatibility Mode]" id="{501D7C61-7501-4A90-B74B-B25F3809C71B}" vid="{15B31857-D0E6-4D4A-BF73-A0D4384F26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DOREA template_updated_2016.potx</Template>
  <TotalTime>2389</TotalTime>
  <Words>1935</Words>
  <Application>Microsoft Office PowerPoint</Application>
  <PresentationFormat>Widescreen</PresentationFormat>
  <Paragraphs>153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Bahnschrift SemiBold Condensed</vt:lpstr>
      <vt:lpstr>Calibri</vt:lpstr>
      <vt:lpstr>Calibri Light</vt:lpstr>
      <vt:lpstr>Times New Roman</vt:lpstr>
      <vt:lpstr>Wingdings</vt:lpstr>
      <vt:lpstr>DOREA PPT Theme</vt:lpstr>
      <vt:lpstr>S T E M</vt:lpstr>
      <vt:lpstr>Компонетите              в            STEM</vt:lpstr>
      <vt:lpstr>„Паркиране“ на целите“</vt:lpstr>
      <vt:lpstr>Да се опознаем</vt:lpstr>
      <vt:lpstr>Как да се учим от опита на другите</vt:lpstr>
      <vt:lpstr>Какво е Иновация? </vt:lpstr>
      <vt:lpstr>Креативност</vt:lpstr>
      <vt:lpstr>Състезание Puff Mobile</vt:lpstr>
      <vt:lpstr>STEM 2026 ВИЗИЯ</vt:lpstr>
      <vt:lpstr>STEM 2026 Vision</vt:lpstr>
      <vt:lpstr>STEM 2026 Vision</vt:lpstr>
      <vt:lpstr>STEM 2026 Vision</vt:lpstr>
      <vt:lpstr>STEM 2026 Vision</vt:lpstr>
      <vt:lpstr>Раничка - предизвикателство</vt:lpstr>
      <vt:lpstr>       Design Thinking  Дизайнерско мислене</vt:lpstr>
      <vt:lpstr>Design Thinking </vt:lpstr>
      <vt:lpstr>PowerPoint Presentation</vt:lpstr>
      <vt:lpstr>Дизайнерско мислене в образованието</vt:lpstr>
      <vt:lpstr>5 стъпки</vt:lpstr>
      <vt:lpstr>Дизайн към промяна</vt:lpstr>
      <vt:lpstr>Рензули</vt:lpstr>
      <vt:lpstr>Учене по системата Рензули</vt:lpstr>
      <vt:lpstr>Проектно-базирано учене</vt:lpstr>
      <vt:lpstr>Смесено учене</vt:lpstr>
      <vt:lpstr>Смесено учене Фронтално и он-лайн</vt:lpstr>
      <vt:lpstr>Подръчна дейност – Златният кръг</vt:lpstr>
      <vt:lpstr>Учителски и ученически  ресурси за класната стая</vt:lpstr>
      <vt:lpstr>Креативно решаване на проблеми</vt:lpstr>
      <vt:lpstr>Портфолия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Vika</dc:creator>
  <cp:lastModifiedBy>Erasmus</cp:lastModifiedBy>
  <cp:revision>37</cp:revision>
  <dcterms:created xsi:type="dcterms:W3CDTF">2018-10-05T11:44:53Z</dcterms:created>
  <dcterms:modified xsi:type="dcterms:W3CDTF">2019-11-10T10:23:51Z</dcterms:modified>
</cp:coreProperties>
</file>