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95" r:id="rId3"/>
    <p:sldId id="270" r:id="rId4"/>
    <p:sldId id="300" r:id="rId5"/>
    <p:sldId id="299" r:id="rId6"/>
    <p:sldId id="294" r:id="rId7"/>
    <p:sldId id="298" r:id="rId8"/>
    <p:sldId id="274" r:id="rId9"/>
    <p:sldId id="268" r:id="rId10"/>
    <p:sldId id="296" r:id="rId11"/>
    <p:sldId id="303" r:id="rId12"/>
    <p:sldId id="305" r:id="rId13"/>
    <p:sldId id="304" r:id="rId14"/>
    <p:sldId id="302" r:id="rId15"/>
    <p:sldId id="257" r:id="rId16"/>
    <p:sldId id="259" r:id="rId17"/>
    <p:sldId id="260" r:id="rId18"/>
    <p:sldId id="263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64" r:id="rId29"/>
    <p:sldId id="285" r:id="rId30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602" autoAdjust="0"/>
  </p:normalViewPr>
  <p:slideViewPr>
    <p:cSldViewPr>
      <p:cViewPr varScale="1">
        <p:scale>
          <a:sx n="88" d="100"/>
          <a:sy n="88" d="100"/>
        </p:scale>
        <p:origin x="-1050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58" y="33035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B78E-231A-403F-9F29-EBA05123258A}" type="datetimeFigureOut">
              <a:rPr lang="bg-BG" smtClean="0"/>
              <a:pPr/>
              <a:t>23.7.2017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9DC9-3FA7-432B-BBAD-47A57CB7BB4F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B78E-231A-403F-9F29-EBA05123258A}" type="datetimeFigureOut">
              <a:rPr lang="bg-BG" smtClean="0"/>
              <a:pPr/>
              <a:t>23.7.2017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9DC9-3FA7-432B-BBAD-47A57CB7BB4F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B78E-231A-403F-9F29-EBA05123258A}" type="datetimeFigureOut">
              <a:rPr lang="bg-BG" smtClean="0"/>
              <a:pPr/>
              <a:t>23.7.2017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9DC9-3FA7-432B-BBAD-47A57CB7BB4F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B78E-231A-403F-9F29-EBA05123258A}" type="datetimeFigureOut">
              <a:rPr lang="bg-BG" smtClean="0"/>
              <a:pPr/>
              <a:t>23.7.2017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9DC9-3FA7-432B-BBAD-47A57CB7BB4F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B78E-231A-403F-9F29-EBA05123258A}" type="datetimeFigureOut">
              <a:rPr lang="bg-BG" smtClean="0"/>
              <a:pPr/>
              <a:t>23.7.2017 г.</a:t>
            </a:fld>
            <a:endParaRPr lang="bg-BG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9DC9-3FA7-432B-BBAD-47A57CB7BB4F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B78E-231A-403F-9F29-EBA05123258A}" type="datetimeFigureOut">
              <a:rPr lang="bg-BG" smtClean="0"/>
              <a:pPr/>
              <a:t>23.7.2017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9DC9-3FA7-432B-BBAD-47A57CB7BB4F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B78E-231A-403F-9F29-EBA05123258A}" type="datetimeFigureOut">
              <a:rPr lang="bg-BG" smtClean="0"/>
              <a:pPr/>
              <a:t>23.7.2017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9DC9-3FA7-432B-BBAD-47A57CB7BB4F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B78E-231A-403F-9F29-EBA05123258A}" type="datetimeFigureOut">
              <a:rPr lang="bg-BG" smtClean="0"/>
              <a:pPr/>
              <a:t>23.7.2017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9DC9-3FA7-432B-BBAD-47A57CB7BB4F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B78E-231A-403F-9F29-EBA05123258A}" type="datetimeFigureOut">
              <a:rPr lang="bg-BG" smtClean="0"/>
              <a:pPr/>
              <a:t>23.7.2017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9DC9-3FA7-432B-BBAD-47A57CB7BB4F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B78E-231A-403F-9F29-EBA05123258A}" type="datetimeFigureOut">
              <a:rPr lang="bg-BG" smtClean="0"/>
              <a:pPr/>
              <a:t>23.7.2017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9DC9-3FA7-432B-BBAD-47A57CB7BB4F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6B78E-231A-403F-9F29-EBA05123258A}" type="datetimeFigureOut">
              <a:rPr lang="bg-BG" smtClean="0"/>
              <a:pPr/>
              <a:t>23.7.2017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449DC9-3FA7-432B-BBAD-47A57CB7BB4F}" type="slidenum">
              <a:rPr lang="bg-BG" smtClean="0"/>
              <a:pPr/>
              <a:t>‹#›</a:t>
            </a:fld>
            <a:endParaRPr lang="bg-BG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DC6B78E-231A-403F-9F29-EBA05123258A}" type="datetimeFigureOut">
              <a:rPr lang="bg-BG" smtClean="0"/>
              <a:pPr/>
              <a:t>23.7.2017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34449DC9-3FA7-432B-BBAD-47A57CB7BB4F}" type="slidenum">
              <a:rPr lang="bg-BG" smtClean="0"/>
              <a:pPr/>
              <a:t>‹#›</a:t>
            </a:fld>
            <a:endParaRPr lang="bg-BG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2276872"/>
            <a:ext cx="4596815" cy="2622153"/>
          </a:xfrm>
          <a:solidFill>
            <a:schemeClr val="accent3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	</a:t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sz="4000" b="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Развиване </a:t>
            </a:r>
            <a:r>
              <a:rPr lang="ru-RU" sz="4000" b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на фината моторика чрез  изобразителни  </a:t>
            </a:r>
            <a:r>
              <a:rPr lang="ru-RU" sz="4000" b="0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дейности</a:t>
            </a:r>
            <a:endParaRPr lang="bg-BG" sz="4000" b="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одзаглавие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406084877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4294967295"/>
          </p:nvPr>
        </p:nvSpPr>
        <p:spPr>
          <a:xfrm>
            <a:off x="0" y="116632"/>
            <a:ext cx="8337104" cy="5768975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bg-BG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     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Рисуването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 една от най-ранните творчески изяви на личността, естествена потребност на детето, необходимост за цялостното му развитие, а декоративното рисуване се определя като едно от главните средства за развитието на графичните и техническите умения и фината моторика. Затова то би могло да се използва успешно в подготвителна група при деца с различия в графомоторни умения. </a:t>
            </a:r>
            <a:endParaRPr lang="ru-RU" sz="20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000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Апликирането спомага за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развиване на чувството за ритъм и симетрия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при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подреждане на изобразителните елементи в един, два или три плана – започвайки от елементарното редуване на еднакви по големина образи и достигане на ритмичното редуване по цвят, форма, големина. </a:t>
            </a:r>
            <a:endParaRPr lang="ru-RU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Едни от най-забавните дейности за подобряване на фината моторика е създаването на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скулптури от пластилин.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Тази дейност обикновено е една от любимите на децата. Те могат да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моделират животни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чаши, тенджери или каквото друго се сетят. Формоването и скулптурирането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спомага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 развитие на фини двигателни умения.</a:t>
            </a:r>
          </a:p>
          <a:p>
            <a:pPr marL="0" indent="0" algn="just"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bg-BG" sz="20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bg-BG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6" y="4941168"/>
            <a:ext cx="3030537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043" y="4941168"/>
            <a:ext cx="2908717" cy="1916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216" y="4987080"/>
            <a:ext cx="3120784" cy="187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959" y="558597"/>
            <a:ext cx="892899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1. Манипулационни дейности</a:t>
            </a:r>
          </a:p>
          <a:p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1.1 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Разкъсването хартия на фини 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ленти 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колаж. Късането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мачкането и сгъване на хартия добре подсилва ръцете. Вестниците се късат лесно и по-удобно се държат.</a:t>
            </a:r>
          </a:p>
          <a:p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1.2 Завиване на руло на цели парчета вестници;</a:t>
            </a:r>
            <a:endParaRPr lang="ru-RU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1.3 </a:t>
            </a:r>
            <a:r>
              <a:rPr lang="ru-RU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Изрязване с ножица, използвайки правилния захват. Ярките цветове на хартията, различните детайли и фигури, цветните картинки - всичко това прилича на анимационен филм или на конструктор, затова апликациите се харесват така на децата</a:t>
            </a:r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Поначало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децата изрязват от мека тънка хартия, защото това им се отдава, или съставят картинки от вече готови форми изрязани от възрастните.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79512" y="116632"/>
            <a:ext cx="88569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Игри и дейности за развитие на фината моторика: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383" y="4929956"/>
            <a:ext cx="2805113" cy="1808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4929956"/>
            <a:ext cx="3024335" cy="1808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030" y="4929956"/>
            <a:ext cx="2859782" cy="17731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43920"/>
            <a:ext cx="3024336" cy="17860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383" y="3143920"/>
            <a:ext cx="2805113" cy="17860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029" y="3143920"/>
            <a:ext cx="2859783" cy="178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408497"/>
      </p:ext>
    </p:extLst>
  </p:cSld>
  <p:clrMapOvr>
    <a:masterClrMapping/>
  </p:clrMapOvr>
  <p:transition spd="slow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5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116632"/>
            <a:ext cx="89289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1.4  Драскане, оцветяване, рисуване, прекопиране, прерисуване, защриховане, дорисуване на 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елементи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1.5 Шивашки дейности- низане, шиене през дупки в карта.</a:t>
            </a:r>
          </a:p>
          <a:p>
            <a:pPr algn="just"/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1.6 Работата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пластилин, глина, меки материали, тесто  действа отлично за подсилване на ръцете и раменете. 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Колкото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глината или пластилинът са по-твърди,  толкова повече сила ще трябва да използва детето.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221089"/>
            <a:ext cx="2711152" cy="249792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587" y="4221089"/>
            <a:ext cx="2852737" cy="2506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055624"/>
            <a:ext cx="3024336" cy="2093456"/>
          </a:xfrm>
          <a:prstGeom prst="rect">
            <a:avLst/>
          </a:prstGeom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8586" y="2055625"/>
            <a:ext cx="2852737" cy="209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1" y="2055624"/>
            <a:ext cx="2733447" cy="2093457"/>
          </a:xfrm>
          <a:prstGeom prst="rect">
            <a:avLst/>
          </a:prstGeom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49842"/>
            <a:ext cx="3024336" cy="247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971560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1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3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116632"/>
            <a:ext cx="885698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 Сензорни дейности</a:t>
            </a:r>
          </a:p>
          <a:p>
            <a:pPr algn="just"/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2.1 Рисуване с пръсти или манипулиране с други течности с пръстите 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ръцете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кал, 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кетчуп, пяна за бръснене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върху 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плоча; рисуване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игра 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пясък в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сандъче. 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Детето може да рисува с пръст,  с клечка в сух или мокър пясък. Пясъкът е подходящ и за игра с дребни фигури, чрез които се пресъздават различни сюжети.</a:t>
            </a:r>
          </a:p>
          <a:p>
            <a:pPr algn="just"/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2.2 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Подреждане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малки предмети с пръстите на ръцете, като 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клечки, зърна, семена и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т.н.</a:t>
            </a:r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869160"/>
            <a:ext cx="2952328" cy="1770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928906"/>
            <a:ext cx="2952329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928906"/>
            <a:ext cx="2736305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2934653"/>
            <a:ext cx="3024336" cy="1866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4869160"/>
            <a:ext cx="2736302" cy="184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9" y="4869160"/>
            <a:ext cx="3024336" cy="182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044154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3967" y="116632"/>
            <a:ext cx="885698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3. Дейности за развитие на стабилност.</a:t>
            </a:r>
          </a:p>
          <a:p>
            <a:pPr algn="just"/>
            <a:r>
              <a:rPr lang="ru-RU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3.1 Рисуване по вертикална повърхност</a:t>
            </a:r>
            <a:r>
              <a:rPr lang="ru-RU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, което </a:t>
            </a:r>
            <a:r>
              <a:rPr lang="ru-RU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изисква китката да се наклони назад.</a:t>
            </a:r>
          </a:p>
          <a:p>
            <a:pPr algn="just"/>
            <a:r>
              <a:rPr lang="ru-RU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Изправената повърхност насърчава стабилна позиция на китката, за да развият добри движения на палеца, укрепване на </a:t>
            </a:r>
            <a:r>
              <a:rPr lang="ru-RU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фините </a:t>
            </a:r>
            <a:r>
              <a:rPr lang="ru-RU" dirty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двигателни мускули и насърчава използването на мускулите както на ръката, така  и на раменете</a:t>
            </a:r>
            <a:r>
              <a:rPr lang="ru-RU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>
              <a:solidFill>
                <a:schemeClr val="accent3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Нека детето прави големи кръгове, като се използва всяка ръка съответно, линии по целия лист от горе до долу, диагонално и хоризонтално и в двете посоки, като се използва всяка ръка съответно.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66" y="4563143"/>
            <a:ext cx="2880320" cy="2153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299" y="4523557"/>
            <a:ext cx="2880320" cy="215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09119"/>
            <a:ext cx="2916358" cy="21812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66" y="2424956"/>
            <a:ext cx="2880320" cy="20807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424956"/>
            <a:ext cx="2914668" cy="204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19883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6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1038"/>
            <a:ext cx="4392613" cy="4791075"/>
          </a:xfrm>
        </p:spPr>
      </p:pic>
      <p:sp>
        <p:nvSpPr>
          <p:cNvPr id="6" name="TextBox 5"/>
          <p:cNvSpPr txBox="1"/>
          <p:nvPr/>
        </p:nvSpPr>
        <p:spPr>
          <a:xfrm>
            <a:off x="1571604" y="1500174"/>
            <a:ext cx="5962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Нарисувайте с пръст върху зрънцата фигурите.</a:t>
            </a:r>
            <a:endParaRPr lang="bg-BG" sz="20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13" y="1950847"/>
            <a:ext cx="4284475" cy="4790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15616" y="260648"/>
            <a:ext cx="77048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ИГРИ С ЗРЪНЦА </a:t>
            </a:r>
            <a:b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(ориз, жито, пшеница и др.)</a:t>
            </a:r>
            <a:endParaRPr lang="bg-BG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250336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0490" y="129948"/>
            <a:ext cx="6120680" cy="720080"/>
          </a:xfrm>
        </p:spPr>
        <p:txBody>
          <a:bodyPr>
            <a:normAutofit fontScale="90000"/>
          </a:bodyPr>
          <a:lstStyle/>
          <a:p>
            <a:r>
              <a:rPr lang="bg-BG" dirty="0" smtClean="0"/>
              <a:t/>
            </a:r>
            <a:br>
              <a:rPr lang="bg-BG" dirty="0" smtClean="0"/>
            </a:br>
            <a:endParaRPr lang="bg-BG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4392488" cy="5174035"/>
          </a:xfrm>
        </p:spPr>
      </p:pic>
      <p:sp>
        <p:nvSpPr>
          <p:cNvPr id="5" name="TextBox 4"/>
          <p:cNvSpPr txBox="1"/>
          <p:nvPr/>
        </p:nvSpPr>
        <p:spPr>
          <a:xfrm>
            <a:off x="2214546" y="857232"/>
            <a:ext cx="5184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Нареди от клечки кибрит фигурките.</a:t>
            </a:r>
            <a:endParaRPr lang="bg-BG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830" y="1556792"/>
            <a:ext cx="4411269" cy="517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авоъгълник 5"/>
          <p:cNvSpPr/>
          <p:nvPr/>
        </p:nvSpPr>
        <p:spPr>
          <a:xfrm>
            <a:off x="2143108" y="285728"/>
            <a:ext cx="50449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ИГРИ С КЛЕЧКИ КИБРИТ</a:t>
            </a:r>
            <a:endParaRPr lang="bg-BG" sz="3200" dirty="0"/>
          </a:p>
        </p:txBody>
      </p:sp>
    </p:spTree>
    <p:extLst>
      <p:ext uri="{BB962C8B-B14F-4D97-AF65-F5344CB8AC3E}">
        <p14:creationId xmlns:p14="http://schemas.microsoft.com/office/powerpoint/2010/main" val="2154680655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2470"/>
            <a:ext cx="8229600" cy="951951"/>
          </a:xfrm>
          <a:ln>
            <a:noFill/>
          </a:ln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b="0" dirty="0" smtClean="0">
                <a:solidFill>
                  <a:srgbClr val="FFFF00"/>
                </a:solidFill>
              </a:rPr>
              <a:t/>
            </a:r>
            <a:br>
              <a:rPr lang="ru-RU" sz="3200" b="0" dirty="0" smtClean="0">
                <a:solidFill>
                  <a:srgbClr val="FFFF00"/>
                </a:solidFill>
              </a:rPr>
            </a:br>
            <a:endParaRPr lang="bg-BG" sz="3200" b="0" dirty="0">
              <a:solidFill>
                <a:srgbClr val="FFFF00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214422"/>
            <a:ext cx="4429156" cy="5454657"/>
          </a:xfrm>
        </p:spPr>
      </p:pic>
      <p:sp>
        <p:nvSpPr>
          <p:cNvPr id="5" name="TextBox 4"/>
          <p:cNvSpPr txBox="1"/>
          <p:nvPr/>
        </p:nvSpPr>
        <p:spPr>
          <a:xfrm>
            <a:off x="285720" y="714356"/>
            <a:ext cx="41434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Наредете зрънца боб и 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грах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bg-BG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авоъгълник 5"/>
          <p:cNvSpPr/>
          <p:nvPr/>
        </p:nvSpPr>
        <p:spPr>
          <a:xfrm>
            <a:off x="4149941" y="714356"/>
            <a:ext cx="49940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Украси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рисунката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грахови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бобени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зърна</a:t>
            </a:r>
            <a:r>
              <a:rPr lang="ru-RU" dirty="0" smtClean="0">
                <a:solidFill>
                  <a:schemeClr val="accent3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bg-BG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38" y="1214422"/>
            <a:ext cx="4327319" cy="5472608"/>
          </a:xfrm>
          <a:prstGeom prst="rect">
            <a:avLst/>
          </a:prstGeom>
        </p:spPr>
      </p:pic>
      <p:sp>
        <p:nvSpPr>
          <p:cNvPr id="8" name="Правоъгълник 7"/>
          <p:cNvSpPr/>
          <p:nvPr/>
        </p:nvSpPr>
        <p:spPr>
          <a:xfrm>
            <a:off x="2857488" y="214290"/>
            <a:ext cx="39290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ИГРА С БОБ И ГРАХ</a:t>
            </a:r>
            <a:endParaRPr lang="bg-BG" sz="3200" dirty="0"/>
          </a:p>
        </p:txBody>
      </p:sp>
    </p:spTree>
    <p:extLst>
      <p:ext uri="{BB962C8B-B14F-4D97-AF65-F5344CB8AC3E}">
        <p14:creationId xmlns:p14="http://schemas.microsoft.com/office/powerpoint/2010/main" val="340447096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938"/>
            <a:ext cx="4321175" cy="4864100"/>
          </a:xfrm>
        </p:spPr>
      </p:pic>
      <p:sp>
        <p:nvSpPr>
          <p:cNvPr id="4" name="TextBox 3"/>
          <p:cNvSpPr txBox="1"/>
          <p:nvPr/>
        </p:nvSpPr>
        <p:spPr>
          <a:xfrm>
            <a:off x="1403648" y="1196752"/>
            <a:ext cx="6984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Направи фигурките с въженце.</a:t>
            </a:r>
            <a:endParaRPr lang="bg-BG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2816"/>
            <a:ext cx="4432176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авоъгълник 5"/>
          <p:cNvSpPr/>
          <p:nvPr/>
        </p:nvSpPr>
        <p:spPr>
          <a:xfrm>
            <a:off x="3000364" y="357166"/>
            <a:ext cx="392985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ИГРИ С ВЪЖЕНЦЕ</a:t>
            </a:r>
            <a:r>
              <a:rPr lang="bg-BG" sz="3200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bg-BG" sz="3200" dirty="0"/>
          </a:p>
        </p:txBody>
      </p:sp>
    </p:spTree>
    <p:extLst>
      <p:ext uri="{BB962C8B-B14F-4D97-AF65-F5344CB8AC3E}">
        <p14:creationId xmlns:p14="http://schemas.microsoft.com/office/powerpoint/2010/main" val="4025302211"/>
      </p:ext>
    </p:extLst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/>
          <a:lstStyle/>
          <a:p>
            <a:pPr algn="ctr"/>
            <a:r>
              <a:rPr lang="bg-BG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РИСУВАМЕ С ФЛУМАСТЕР</a:t>
            </a:r>
            <a:r>
              <a:rPr lang="bg-BG" dirty="0"/>
              <a:t>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Помогни на животните да се доберат до любимата им храна: свържи точките с флумастер.</a:t>
            </a:r>
            <a:endParaRPr lang="bg-BG" sz="24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44824"/>
            <a:ext cx="4341938" cy="48245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844825"/>
            <a:ext cx="4320480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669"/>
      </p:ext>
    </p:extLst>
  </p:cSld>
  <p:clrMapOvr>
    <a:masterClrMapping/>
  </p:clrMapOvr>
  <p:transition spd="slow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4294967295"/>
          </p:nvPr>
        </p:nvSpPr>
        <p:spPr>
          <a:xfrm>
            <a:off x="0" y="285750"/>
            <a:ext cx="8358188" cy="6572250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</a:p>
          <a:p>
            <a:pPr algn="just">
              <a:buNone/>
            </a:pP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Детството е белязано с експлозия в развитието във всички области, включително и на фините двигателни умения</a:t>
            </a: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9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9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При раждането си </a:t>
            </a:r>
            <a:r>
              <a:rPr lang="ru-RU" sz="2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детето държи пръстите си свити в юмрук, движенията се извършват от ръката. Постепенно </a:t>
            </a:r>
            <a:r>
              <a:rPr lang="ru-RU" sz="29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то се </a:t>
            </a:r>
            <a:r>
              <a:rPr lang="ru-RU" sz="2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научава да борави и с пръстите </a:t>
            </a:r>
            <a:r>
              <a:rPr lang="ru-RU" sz="29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си, като растейки </a:t>
            </a:r>
            <a:r>
              <a:rPr lang="ru-RU" sz="2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развивайки </a:t>
            </a:r>
            <a:r>
              <a:rPr lang="ru-RU" sz="29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се, започва </a:t>
            </a:r>
            <a:r>
              <a:rPr lang="ru-RU" sz="2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 прави все </a:t>
            </a:r>
            <a:r>
              <a:rPr lang="ru-RU" sz="29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по- прецизни </a:t>
            </a:r>
            <a:r>
              <a:rPr lang="ru-RU" sz="2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координирани движения с </a:t>
            </a:r>
            <a:r>
              <a:rPr lang="ru-RU" sz="29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пръсти </a:t>
            </a:r>
            <a:r>
              <a:rPr lang="ru-RU" sz="2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9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ръце. Във </a:t>
            </a:r>
            <a:r>
              <a:rPr lang="ru-RU" sz="2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възрастта между 2 и 6 години, децата се научават да използват ръцете си все по-добре. С усъвършенстването на своите двигателни умения, </a:t>
            </a:r>
            <a:r>
              <a:rPr lang="ru-RU" sz="29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 </a:t>
            </a:r>
            <a:r>
              <a:rPr lang="ru-RU" sz="2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са в </a:t>
            </a:r>
            <a:r>
              <a:rPr lang="ru-RU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състояние да си помагат сами в изпълнението на ежедневните дейности. </a:t>
            </a:r>
            <a:r>
              <a:rPr lang="ru-RU" sz="29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Научно </a:t>
            </a:r>
            <a:r>
              <a:rPr lang="ru-RU" sz="29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 доказано, че развитието на моториката на ръцете е тясно свързано с развитието на речта на детето и неговото мислене. Степента на развитие на движенията на пръстите, съответства на степента на развитие на речта. При децата с нарушена реч се забелязва обща моторна недостатъчност, а така също и отклонения в развитието на движенията на пръстите на ръцете, изразени в различна степен. Движението на пръстите е в тясна връзка с речевата функция. </a:t>
            </a:r>
            <a:r>
              <a:rPr lang="ru-RU" sz="29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29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Съществува</a:t>
            </a:r>
            <a:r>
              <a:rPr lang="ru-RU" sz="29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9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следната закономерност:ако развитието на двигателните умения на пръстите съответстват на възрастта на детето , то и речевото развитие ще се намира в пределите на нормата и обратно- ако двигателните способности на пръстите на ръцете изостава, то ще се задържа и общото речево развитие, независимо, че общата моторика (бягане, скачане, катерене ) може да бъде в норма. Следователно формирането на речевите области се извършва под влияние на импулсите  от пръстите на ръцете. </a:t>
            </a:r>
            <a:endParaRPr lang="bg-BG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68525"/>
            <a:ext cx="4392613" cy="4597400"/>
          </a:xfrm>
        </p:spPr>
      </p:pic>
      <p:sp>
        <p:nvSpPr>
          <p:cNvPr id="5" name="Rectangle 4"/>
          <p:cNvSpPr/>
          <p:nvPr/>
        </p:nvSpPr>
        <p:spPr>
          <a:xfrm>
            <a:off x="2011944" y="260648"/>
            <a:ext cx="49003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g-BG" sz="32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РИСУВАМЕ С МОЛИВИ.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520" y="2186791"/>
            <a:ext cx="4191557" cy="455457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51520" y="863352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Пробвай да нарисуваш по точките такава ябълка и да оцветиш получената картинка с флумастер както е показано на образеца.</a:t>
            </a:r>
            <a:endParaRPr lang="bg-BG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9118" y="863352"/>
            <a:ext cx="3240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Нарисувай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въженцето на балоните по точките. 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Оцвети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балоните. Кой има повече балони?</a:t>
            </a:r>
            <a:endParaRPr lang="bg-BG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747994"/>
      </p:ext>
    </p:extLst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357166"/>
            <a:ext cx="8229600" cy="1388705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latin typeface="Times New Roman" pitchFamily="18" charset="0"/>
                <a:cs typeface="Times New Roman" pitchFamily="18" charset="0"/>
              </a:rPr>
            </a:br>
            <a:endParaRPr lang="bg-BG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1214422"/>
            <a:ext cx="4248472" cy="5400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268760"/>
            <a:ext cx="4464497" cy="5400600"/>
          </a:xfrm>
          <a:prstGeom prst="rect">
            <a:avLst/>
          </a:prstGeom>
        </p:spPr>
      </p:pic>
      <p:sp>
        <p:nvSpPr>
          <p:cNvPr id="6" name="Правоъгълник 5"/>
          <p:cNvSpPr/>
          <p:nvPr/>
        </p:nvSpPr>
        <p:spPr>
          <a:xfrm>
            <a:off x="214282" y="214290"/>
            <a:ext cx="8643998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Защриховай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картинките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направете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линии с 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цветен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молив.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latin typeface="Times New Roman" pitchFamily="18" charset="0"/>
                <a:cs typeface="Times New Roman" pitchFamily="18" charset="0"/>
              </a:rPr>
            </a:b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3568563987"/>
      </p:ext>
    </p:extLst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8950"/>
            <a:ext cx="4500563" cy="5099050"/>
          </a:xfrm>
        </p:spPr>
      </p:pic>
      <p:sp>
        <p:nvSpPr>
          <p:cNvPr id="5" name="TextBox 4"/>
          <p:cNvSpPr txBox="1"/>
          <p:nvPr/>
        </p:nvSpPr>
        <p:spPr>
          <a:xfrm>
            <a:off x="4355976" y="188640"/>
            <a:ext cx="4896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Пробвай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 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нарисуваш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пеперуда с две ръце едновременно. Прокарай линиите на крилата на пеперудата и ги оцвети.</a:t>
            </a:r>
            <a:endParaRPr lang="bg-BG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198" y="1758300"/>
            <a:ext cx="4824536" cy="5099700"/>
          </a:xfrm>
          <a:prstGeom prst="rect">
            <a:avLst/>
          </a:prstGeom>
        </p:spPr>
      </p:pic>
      <p:sp>
        <p:nvSpPr>
          <p:cNvPr id="7" name="Правоъгълник 6"/>
          <p:cNvSpPr/>
          <p:nvPr/>
        </p:nvSpPr>
        <p:spPr>
          <a:xfrm>
            <a:off x="214282" y="21429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Пробвай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да 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дорисуваш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картинките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Оцвети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ги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bg-BG" sz="2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833843"/>
      </p:ext>
    </p:extLst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0250"/>
            <a:ext cx="4321175" cy="4714875"/>
          </a:xfrm>
        </p:spPr>
      </p:pic>
      <p:sp>
        <p:nvSpPr>
          <p:cNvPr id="4" name="TextBox 3"/>
          <p:cNvSpPr txBox="1"/>
          <p:nvPr/>
        </p:nvSpPr>
        <p:spPr>
          <a:xfrm>
            <a:off x="323528" y="914817"/>
            <a:ext cx="38884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Пъхни пръст в боичките и дорисувай картината.</a:t>
            </a:r>
            <a:endParaRPr lang="bg-BG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70039" y="901686"/>
            <a:ext cx="38884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Пъхни пръст в боичките и нарисувай на елхата новогодишни играчки топки.</a:t>
            </a:r>
            <a:endParaRPr lang="bg-BG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000240"/>
            <a:ext cx="4392488" cy="4741129"/>
          </a:xfrm>
          <a:prstGeom prst="rect">
            <a:avLst/>
          </a:prstGeom>
        </p:spPr>
      </p:pic>
      <p:sp>
        <p:nvSpPr>
          <p:cNvPr id="9" name="Правоъгълник 8"/>
          <p:cNvSpPr/>
          <p:nvPr/>
        </p:nvSpPr>
        <p:spPr>
          <a:xfrm>
            <a:off x="3000364" y="357166"/>
            <a:ext cx="45424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bg-BG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РИСУВАМЕ С ПРЪСТИ</a:t>
            </a:r>
            <a:endParaRPr lang="bg-BG" sz="3200" dirty="0"/>
          </a:p>
        </p:txBody>
      </p:sp>
    </p:spTree>
    <p:extLst>
      <p:ext uri="{BB962C8B-B14F-4D97-AF65-F5344CB8AC3E}">
        <p14:creationId xmlns:p14="http://schemas.microsoft.com/office/powerpoint/2010/main" val="756813627"/>
      </p:ext>
    </p:extLst>
  </p:cSld>
  <p:clrMapOvr>
    <a:masterClrMapping/>
  </p:clrMapOvr>
  <p:transition spd="slow"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98346"/>
            <a:ext cx="3538736" cy="1121351"/>
          </a:xfrm>
        </p:spPr>
        <p:txBody>
          <a:bodyPr>
            <a:normAutofit/>
          </a:bodyPr>
          <a:lstStyle/>
          <a:p>
            <a:pPr algn="ctr"/>
            <a:endParaRPr lang="bg-BG" sz="2000" b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4" y="1071546"/>
            <a:ext cx="4213132" cy="5669822"/>
          </a:xfrm>
        </p:spPr>
      </p:pic>
      <p:sp>
        <p:nvSpPr>
          <p:cNvPr id="5" name="TextBox 4"/>
          <p:cNvSpPr txBox="1"/>
          <p:nvPr/>
        </p:nvSpPr>
        <p:spPr>
          <a:xfrm>
            <a:off x="4211960" y="369530"/>
            <a:ext cx="50405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Нарисувай с пръст цвят и мъниста така, както е показано на образеца.</a:t>
            </a:r>
            <a:endParaRPr lang="bg-BG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562" y="1071546"/>
            <a:ext cx="4535934" cy="5643602"/>
          </a:xfrm>
          <a:prstGeom prst="rect">
            <a:avLst/>
          </a:prstGeom>
        </p:spPr>
      </p:pic>
      <p:sp>
        <p:nvSpPr>
          <p:cNvPr id="7" name="Правоъгълник 6"/>
          <p:cNvSpPr/>
          <p:nvPr/>
        </p:nvSpPr>
        <p:spPr>
          <a:xfrm>
            <a:off x="357158" y="357166"/>
            <a:ext cx="40719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Нарисувай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с 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пръст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ягодки и 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грозде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така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както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е показано на </a:t>
            </a:r>
            <a:r>
              <a:rPr lang="ru-RU" sz="2000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образеца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bg-BG" sz="2000" dirty="0"/>
          </a:p>
        </p:txBody>
      </p:sp>
    </p:spTree>
    <p:extLst>
      <p:ext uri="{BB962C8B-B14F-4D97-AF65-F5344CB8AC3E}">
        <p14:creationId xmlns:p14="http://schemas.microsoft.com/office/powerpoint/2010/main" val="3855914158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5756" y="0"/>
            <a:ext cx="4104456" cy="692696"/>
          </a:xfrm>
        </p:spPr>
        <p:txBody>
          <a:bodyPr>
            <a:normAutofit/>
          </a:bodyPr>
          <a:lstStyle/>
          <a:p>
            <a:pPr algn="ctr"/>
            <a:r>
              <a:rPr lang="bg-BG" sz="2400" b="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bg-BG" sz="2400" b="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1"/>
            <a:ext cx="4464496" cy="5172447"/>
          </a:xfrm>
        </p:spPr>
      </p:pic>
      <p:sp>
        <p:nvSpPr>
          <p:cNvPr id="4" name="TextBox 3"/>
          <p:cNvSpPr txBox="1"/>
          <p:nvPr/>
        </p:nvSpPr>
        <p:spPr>
          <a:xfrm>
            <a:off x="214282" y="642918"/>
            <a:ext cx="42484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помощта на някой от възрастните изрежи рибките и ги залепи.</a:t>
            </a:r>
            <a:endParaRPr lang="bg-BG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556792"/>
            <a:ext cx="4320480" cy="51724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19464" y="714356"/>
            <a:ext cx="4824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Детайли на апликация за изрязване</a:t>
            </a:r>
            <a:endParaRPr lang="bg-BG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авоъгълник 6"/>
          <p:cNvSpPr/>
          <p:nvPr/>
        </p:nvSpPr>
        <p:spPr>
          <a:xfrm>
            <a:off x="2500298" y="214290"/>
            <a:ext cx="46205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bg-BG" sz="32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ПРАВИМ АПЛИКАЦИИ</a:t>
            </a:r>
            <a:endParaRPr lang="bg-BG" sz="3200" dirty="0"/>
          </a:p>
        </p:txBody>
      </p:sp>
    </p:spTree>
    <p:extLst>
      <p:ext uri="{BB962C8B-B14F-4D97-AF65-F5344CB8AC3E}">
        <p14:creationId xmlns:p14="http://schemas.microsoft.com/office/powerpoint/2010/main" val="2628569640"/>
      </p:ext>
    </p:extLst>
  </p:cSld>
  <p:clrMapOvr>
    <a:masterClrMapping/>
  </p:clrMapOvr>
  <p:transition spd="med">
    <p:wheel spokes="2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96752"/>
            <a:ext cx="4320480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Content Placeholder 8"/>
          <p:cNvPicPr>
            <a:picLocks noGrp="1" noChangeAspect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725" y="1196975"/>
            <a:ext cx="4486275" cy="5511800"/>
          </a:xfrm>
        </p:spPr>
      </p:pic>
      <p:sp>
        <p:nvSpPr>
          <p:cNvPr id="8" name="Rectangle 7"/>
          <p:cNvSpPr/>
          <p:nvPr/>
        </p:nvSpPr>
        <p:spPr>
          <a:xfrm>
            <a:off x="4250353" y="307395"/>
            <a:ext cx="48936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"Постави" 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във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вазата цветя: изрежи и зелепи.</a:t>
            </a:r>
            <a:endParaRPr lang="bg-BG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5537" y="307395"/>
            <a:ext cx="3475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Изрежи и залепи цветните мъниста.</a:t>
            </a:r>
            <a:endParaRPr lang="bg-BG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86081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1075"/>
            <a:ext cx="4248150" cy="5761038"/>
          </a:xfrm>
        </p:spPr>
      </p:pic>
      <p:sp>
        <p:nvSpPr>
          <p:cNvPr id="5" name="Rectangle 4"/>
          <p:cNvSpPr/>
          <p:nvPr/>
        </p:nvSpPr>
        <p:spPr>
          <a:xfrm>
            <a:off x="4844614" y="290682"/>
            <a:ext cx="42583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Дейтейли на апликация за изрязване</a:t>
            </a:r>
            <a:r>
              <a:rPr lang="ru-RU" sz="2400" dirty="0"/>
              <a:t>.</a:t>
            </a:r>
            <a:endParaRPr lang="bg-BG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980728"/>
            <a:ext cx="4464496" cy="57606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285728"/>
            <a:ext cx="4372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Залепи снежният човек и снежинките</a:t>
            </a:r>
            <a:r>
              <a:rPr lang="bg-BG" dirty="0" smtClean="0"/>
              <a:t>.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576421165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00034" y="571480"/>
            <a:ext cx="8229600" cy="4525962"/>
          </a:xfrm>
        </p:spPr>
        <p:txBody>
          <a:bodyPr>
            <a:normAutofit fontScale="85000" lnSpcReduction="20000"/>
          </a:bodyPr>
          <a:lstStyle/>
          <a:p>
            <a:pPr algn="just"/>
            <a:endParaRPr lang="ru-RU" sz="2000" dirty="0" smtClean="0">
              <a:solidFill>
                <a:schemeClr val="accent3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solidFill>
                <a:schemeClr val="accent3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>
              <a:solidFill>
                <a:schemeClr val="accent3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Без </a:t>
            </a:r>
            <a:r>
              <a:rPr lang="ru-RU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значение колко </a:t>
            </a:r>
            <a:r>
              <a:rPr lang="ru-RU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опитно е едно дете </a:t>
            </a:r>
            <a:r>
              <a:rPr lang="ru-RU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 </a:t>
            </a:r>
            <a:r>
              <a:rPr lang="ru-RU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 дадено </a:t>
            </a:r>
            <a:r>
              <a:rPr lang="ru-RU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умение, винаги </a:t>
            </a:r>
            <a:r>
              <a:rPr lang="ru-RU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трябва да го насърчаваме и мотивираме </a:t>
            </a:r>
            <a:r>
              <a:rPr lang="ru-RU" sz="2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 много положителна подкрепа за усилията </a:t>
            </a:r>
            <a:r>
              <a:rPr lang="ru-RU" sz="2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му.</a:t>
            </a:r>
            <a:endParaRPr lang="en-US" sz="2600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6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 забравяйте, че всеки човек има свои собствени уникални силни и слаби </a:t>
            </a:r>
            <a:r>
              <a:rPr lang="ru-RU" sz="2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страни</a:t>
            </a:r>
            <a:r>
              <a:rPr lang="en-US" sz="2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r>
              <a:rPr lang="ru-RU" sz="2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Децата трябва да се научат </a:t>
            </a:r>
            <a:r>
              <a:rPr lang="ru-RU" sz="2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да подобряват слабите си умения като </a:t>
            </a:r>
            <a:r>
              <a:rPr lang="ru-RU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 </a:t>
            </a:r>
            <a:r>
              <a:rPr lang="ru-RU" sz="2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съсредоточават и наслаждават </a:t>
            </a:r>
            <a:r>
              <a:rPr lang="ru-RU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своите </a:t>
            </a:r>
            <a:r>
              <a:rPr lang="ru-RU" sz="2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силни страни и таланти</a:t>
            </a:r>
            <a:r>
              <a:rPr lang="ru-RU" sz="26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Никой не е добър във всичко. Целта на тези стимулиращи </a:t>
            </a:r>
            <a:r>
              <a:rPr lang="ru-RU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дейности </a:t>
            </a:r>
            <a:r>
              <a:rPr lang="ru-RU" sz="2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е да се помогне на детето да развие всяка област, за да </a:t>
            </a:r>
            <a:r>
              <a:rPr lang="ru-RU" sz="2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разкрие своят уникален потенциал.</a:t>
            </a:r>
            <a:endParaRPr lang="bg-BG" sz="2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73368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476250"/>
            <a:ext cx="8229600" cy="61928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bg-BG" sz="4800" dirty="0" smtClean="0">
                <a:solidFill>
                  <a:srgbClr val="92D05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bg-BG" sz="48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Благодарим за вниманието!</a:t>
            </a:r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endParaRPr lang="bg-BG" dirty="0"/>
          </a:p>
          <a:p>
            <a:endParaRPr lang="bg-BG" dirty="0" smtClean="0"/>
          </a:p>
          <a:p>
            <a:pPr marL="0" indent="0">
              <a:buNone/>
            </a:pPr>
            <a:endParaRPr lang="bg-BG" sz="1600" dirty="0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bg-BG" sz="1600" dirty="0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bg-BG" sz="1600" dirty="0">
              <a:solidFill>
                <a:schemeClr val="accent1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bg-BG" sz="1600" dirty="0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bg-BG" sz="1600" dirty="0" smtClean="0">
                <a:solidFill>
                  <a:schemeClr val="accent1">
                    <a:lumMod val="40000"/>
                    <a:lumOff val="6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</a:t>
            </a:r>
            <a:r>
              <a:rPr lang="bg-BG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Изготвили: ст. учител Светлана Лазарова</a:t>
            </a:r>
          </a:p>
          <a:p>
            <a:pPr marL="0" indent="0">
              <a:buNone/>
            </a:pPr>
            <a:r>
              <a:rPr lang="bg-BG" sz="1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bg-BG" sz="1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учител Нели Димитрова</a:t>
            </a:r>
          </a:p>
          <a:p>
            <a:pPr marL="0" indent="0">
              <a:buNone/>
            </a:pPr>
            <a:endParaRPr lang="bg-BG" sz="1600" dirty="0" smtClean="0">
              <a:solidFill>
                <a:schemeClr val="accent1">
                  <a:lumMod val="40000"/>
                  <a:lumOff val="6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bg-BG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ДГ №2 „Знаме на Мира“, гр. Балчик</a:t>
            </a:r>
            <a:endParaRPr lang="bg-BG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40" y="1700808"/>
            <a:ext cx="5832647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4387794"/>
      </p:ext>
    </p:extLst>
  </p:cSld>
  <p:clrMapOvr>
    <a:masterClrMapping/>
  </p:clrMapOvr>
  <p:transition spd="slow"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2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504" y="0"/>
            <a:ext cx="8856984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Фините </a:t>
            </a:r>
            <a:r>
              <a:rPr lang="ru-RU" sz="24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двигателни умения </a:t>
            </a:r>
            <a:r>
              <a:rPr lang="ru-RU" sz="24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включват</a:t>
            </a:r>
            <a:r>
              <a:rPr lang="ru-RU" sz="24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ru-RU" sz="2400" b="1" dirty="0" smtClean="0">
              <a:solidFill>
                <a:schemeClr val="accent3">
                  <a:lumMod val="60000"/>
                  <a:lumOff val="4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Координация око-ръка -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способността да се изпълняват дейности с ръцете, като се ръководят от очите, изискващи точност при позициониране, посока, и пространственото съзнание.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Очно 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управление на двигателя - способността на очите да се следват и да се фокусира върху обект в полето на видимост, както се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изисква.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Сръчност - способността точно да се манипулира </a:t>
            </a:r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с пръстите </a:t>
            </a:r>
            <a:r>
              <a:rPr lang="ru-RU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ръцете и пръстите за чист почерк, </a:t>
            </a:r>
            <a:r>
              <a:rPr lang="ru-RU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рисуване.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Крак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- око 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координация - способността да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изпълняват 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действия с краката, като се ръководят от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очите.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Тактилна </a:t>
            </a:r>
            <a:r>
              <a:rPr lang="ru-RU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възприятие - тълкуване на информацията, предавана чрез пръстите на мозъка. </a:t>
            </a:r>
            <a:endParaRPr lang="ru-RU" dirty="0" smtClean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Stereognosis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способността да се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възприема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разпознава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формата на обект в отсъствието на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зрителна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 слухова информация, с помощта на тактилна информация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чрез обследване на текстура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размер, пространствени свойства, и температура, и т.н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., тоест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способността да се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разпознае невидим обект </a:t>
            </a: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чрез осезанието. 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374167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9334" y="188640"/>
            <a:ext cx="892899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Обикновено децата с добре развита фина моторика имат и по-добра логическа мисъл и памет, могат да се концентрират за по-дълго време върху поставена задача. Развиват се и цветовите възприятия и фантазията. Децата придобиват множество умения - научават се да изрязват, да подреждат, да сгъват, да лепят, да моделират.  Същевременно се създава чувство за мотивация от добре свършена работа и наличен краен резултат - детето създава полезни предмети и артикули за себе си и изненадващи и уникални подаръци за семейството и приятелите</a:t>
            </a:r>
          </a:p>
          <a:p>
            <a:pPr algn="just"/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Нивото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развитие на фината моторика е един от показателите за интелектуалната готовност на детето за училище.</a:t>
            </a:r>
          </a:p>
          <a:p>
            <a:pPr algn="just"/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Лошата моторика на пръстите на ръцете дава ниски резултати при изпълнение на различни задачи 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като </a:t>
            </a:r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рисуване по контур, оцветяване, прерисуване по образец, отвързване на възли, изрязване с ножица и др. Детето бързо се уморява, губи интерес и недовършва поставената задача. Писането е сложен навик, включващ изпълнението на фини координирани движения на ръцете. Недостатъчното развитие на фината моторика води до затруднения в писането, а оттам до негативно отношение към ученето, тревожност и др</a:t>
            </a: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ru-RU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Ето защо е особено важно да се развиват механизмите необходими за овладяването на писането в предучилищна възраст. 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       </a:t>
            </a:r>
            <a:r>
              <a:rPr lang="ru-RU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Д-р Мария Монтесори говори за това, че ръцете са инструмент на мозъка, т.е. развивайки моториката на ръцете, се развива ума на детето. Фината моторика изисква движение на малките мускули, обикновено в координация с очите, но също така се включват движения на езика и устните, извиващи движения на пръстите на краката и стъпалото, координация на очите.</a:t>
            </a:r>
          </a:p>
        </p:txBody>
      </p:sp>
    </p:spTree>
    <p:extLst>
      <p:ext uri="{BB962C8B-B14F-4D97-AF65-F5344CB8AC3E}">
        <p14:creationId xmlns:p14="http://schemas.microsoft.com/office/powerpoint/2010/main" val="3904345140"/>
      </p:ext>
    </p:extLst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4588" y="116632"/>
            <a:ext cx="878190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Овладяването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фините движения е дълъг процес. Изисква много упражнения и постоянство. Колкото повече детето работи с пръсти, толкова повече ще се развие фината мотрика на ръцете 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му, колкото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по-рано детето започне да се занимава с  развиващи фината моторика дейности, толкова ефектът ще бъде по-голям.</a:t>
            </a:r>
          </a:p>
          <a:p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endParaRPr lang="ru-RU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4589" y="2698080"/>
            <a:ext cx="823068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Фините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двигателни умения трябва да </a:t>
            </a: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бъдат внимателно </a:t>
            </a:r>
            <a:r>
              <a:rPr lang="ru-RU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планирани и да се практикуват точно както математиката и уменията за писане.</a:t>
            </a:r>
          </a:p>
          <a:p>
            <a:r>
              <a:rPr lang="ru-RU" dirty="0" smtClean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5263" y="1700808"/>
            <a:ext cx="86598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bg-BG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Следователно една от главните задачи на детския учител е да 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предлага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 децата в предучилищна възраст 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възможности за ежедневно</a:t>
            </a:r>
            <a:r>
              <a:rPr lang="bg-BG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включване в </a:t>
            </a:r>
            <a:r>
              <a:rPr lang="bg-BG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дейности, свързани с усъвършенстване на фината им  моторика. </a:t>
            </a:r>
            <a:endParaRPr lang="bg-BG" sz="20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92092"/>
            <a:ext cx="2249487" cy="3068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991" y="3692093"/>
            <a:ext cx="2288551" cy="296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542" y="3692093"/>
            <a:ext cx="2243137" cy="299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009" y="3672508"/>
            <a:ext cx="2249487" cy="3011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3567262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4294967295"/>
          </p:nvPr>
        </p:nvSpPr>
        <p:spPr>
          <a:xfrm>
            <a:off x="0" y="214313"/>
            <a:ext cx="9036496" cy="5911850"/>
          </a:xfrm>
        </p:spPr>
        <p:txBody>
          <a:bodyPr>
            <a:normAutofit/>
          </a:bodyPr>
          <a:lstStyle/>
          <a:p>
            <a:pPr lvl="0" algn="just"/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Много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успешно могат да бъдат използвани за тази цел творческите дейности в областта на изобразителното изкуство . </a:t>
            </a:r>
          </a:p>
          <a:p>
            <a:pPr lvl="0" algn="just"/>
            <a:r>
              <a:rPr lang="bg-BG" sz="2000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Връзката между уменията за изобразителна дейност и фината моторика е двупосочна. Включването на изобразителни дейности в процеса на развитие на фината моторика в детската градина 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изисква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много добра концентрация, координация и 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сръчност,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възпитава 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самоконтрол, </a:t>
            </a:r>
            <a:r>
              <a:rPr lang="bg-BG" sz="20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подпомага изграждането на личността като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формира такива качества 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като умствена активност, инициатива и самостоятелност, разширява интересите и разгръща потенциала на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детето, усъвършенства 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умението му за работа в екип и в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сътрудничество, стимулира 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 творчеството и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креативността.</a:t>
            </a:r>
            <a:endParaRPr lang="ru-RU" sz="2000" dirty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bg-BG" sz="2000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Едновременно с това за успешното изпълнение на самите изобразителни и творчески дейности е необходимо съответно ниво на развитие на фината моторика – детето преоткрива отново и отново своите способности, като ги допълва и обогатява. </a:t>
            </a:r>
          </a:p>
          <a:p>
            <a:endParaRPr lang="bg-BG" sz="20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653136"/>
            <a:ext cx="3096344" cy="2057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808" y="4656111"/>
            <a:ext cx="2880319" cy="205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127" y="4690798"/>
            <a:ext cx="2931369" cy="2051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Контейнер за съдържание 2"/>
          <p:cNvSpPr>
            <a:spLocks noGrp="1"/>
          </p:cNvSpPr>
          <p:nvPr>
            <p:ph idx="4294967295"/>
          </p:nvPr>
        </p:nvSpPr>
        <p:spPr>
          <a:xfrm>
            <a:off x="428625" y="214313"/>
            <a:ext cx="8715375" cy="5626100"/>
          </a:xfrm>
        </p:spPr>
        <p:txBody>
          <a:bodyPr/>
          <a:lstStyle/>
          <a:p>
            <a:pPr algn="just">
              <a:buNone/>
            </a:pP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Не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добре развитата моторика на пръстите на ръцете дава ниски резултати при изпълнение на различни задачи (като рисуване по контур, оцветяване, прерисуване по образец и др.). Детето бързо се уморява, губи интерес и не довършва поставената задача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За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да се развият добри фини двигателни умения децата трябва да имат </a:t>
            </a:r>
            <a:r>
              <a:rPr lang="ru-RU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сила и сръчност в ръцете и пръстите, преди да се изисква да държат молив правилно и да започнат дейности за писане.Това може да помогне да се избегне погрешното държане на </a:t>
            </a:r>
            <a:r>
              <a:rPr lang="ru-RU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молива. </a:t>
            </a:r>
          </a:p>
          <a:p>
            <a:endParaRPr lang="bg-BG" dirty="0"/>
          </a:p>
        </p:txBody>
      </p:sp>
      <p:pic>
        <p:nvPicPr>
          <p:cNvPr id="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2852937"/>
            <a:ext cx="8715436" cy="3825144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5" y="3385180"/>
            <a:ext cx="2986305" cy="33569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72" y="4437113"/>
            <a:ext cx="2862080" cy="22607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385180"/>
            <a:ext cx="2829711" cy="33169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030" y="109100"/>
            <a:ext cx="2823964" cy="224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137565"/>
            <a:ext cx="2786567" cy="31474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972" y="2416170"/>
            <a:ext cx="2862080" cy="19380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35" y="109100"/>
            <a:ext cx="2986305" cy="3175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46057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9626" y="260648"/>
            <a:ext cx="8712968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Основен принцип в процеса на работа е поетапното усложняване на задачите, като </a:t>
            </a:r>
            <a:r>
              <a:rPr lang="ru-RU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за целта се </a:t>
            </a:r>
            <a:r>
              <a:rPr lang="ru-RU" sz="2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използват всички методи и средства на изобразителното изкуство – рисуване, оцветяване, моделиране, апликиране и др., </a:t>
            </a:r>
            <a:r>
              <a:rPr lang="bg-BG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различни изобразителни материали – живописни 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bg-BG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темперни или акварелни бои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bg-BG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графични 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bg-BG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флумастери, пастели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bg-BG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обемно – пластични 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bg-BG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глина или пластилин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bg-BG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цветни хартии и техники на изпълнение по рисуване с графичен и живописен материал 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bg-BG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разреждане, наслояване, печатане</a:t>
            </a:r>
            <a:r>
              <a:rPr lang="en-US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bg-BG" sz="2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bg-BG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смесени техники 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bg-BG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флумастер и маслен пастел, батик, монотипия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bg-BG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 апликиране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bg-BG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изрязване, изкъсване, вдлъбване, прихлупване, прегъване, плисиране, извиване и навиване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bg-BG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; моделиране 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bg-BG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овалване, разточване, вдлъбване, прищипване, изтегляне и изостряне</a:t>
            </a:r>
            <a:r>
              <a:rPr lang="en-US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bg-BG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bg-BG" sz="20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	</a:t>
            </a:r>
            <a:endParaRPr lang="bg-BG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23" y="3723310"/>
            <a:ext cx="2884309" cy="297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3738523"/>
            <a:ext cx="3008379" cy="297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723310"/>
            <a:ext cx="2952328" cy="2974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59069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3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atch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hatch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1229</TotalTime>
  <Words>1887</Words>
  <Application>Microsoft Office PowerPoint</Application>
  <PresentationFormat>On-screen Show (4:3)</PresentationFormat>
  <Paragraphs>110</Paragraphs>
  <Slides>29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Thatch</vt:lpstr>
      <vt:lpstr>   Развиване на фината моторика чрез  изобразителни  дейности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     </vt:lpstr>
      <vt:lpstr>PowerPoint Presentation</vt:lpstr>
      <vt:lpstr>РИСУВАМЕ С ФЛУМАСТЕР.</vt:lpstr>
      <vt:lpstr>PowerPoint Presentation</vt:lpstr>
      <vt:lpstr>     </vt:lpstr>
      <vt:lpstr>PowerPoint Presentation</vt:lpstr>
      <vt:lpstr>PowerPoint Presentation</vt:lpstr>
      <vt:lpstr>PowerPoint Presentation</vt:lpstr>
      <vt:lpstr>.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Развиващи игри за развитие на фината моторика.</dc:title>
  <dc:creator>Liubo</dc:creator>
  <cp:lastModifiedBy>Windows User</cp:lastModifiedBy>
  <cp:revision>126</cp:revision>
  <dcterms:created xsi:type="dcterms:W3CDTF">2017-02-13T14:07:07Z</dcterms:created>
  <dcterms:modified xsi:type="dcterms:W3CDTF">2017-07-23T20:31:25Z</dcterms:modified>
</cp:coreProperties>
</file>