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5" r:id="rId3"/>
    <p:sldId id="287" r:id="rId4"/>
    <p:sldId id="280" r:id="rId5"/>
    <p:sldId id="288" r:id="rId6"/>
    <p:sldId id="269" r:id="rId7"/>
    <p:sldId id="275" r:id="rId8"/>
    <p:sldId id="276" r:id="rId9"/>
    <p:sldId id="281" r:id="rId10"/>
    <p:sldId id="277" r:id="rId11"/>
    <p:sldId id="278" r:id="rId12"/>
    <p:sldId id="279" r:id="rId13"/>
    <p:sldId id="286" r:id="rId14"/>
    <p:sldId id="283" r:id="rId15"/>
    <p:sldId id="270" r:id="rId16"/>
    <p:sldId id="271" r:id="rId17"/>
    <p:sldId id="272" r:id="rId18"/>
    <p:sldId id="273" r:id="rId19"/>
    <p:sldId id="257" r:id="rId20"/>
    <p:sldId id="259" r:id="rId21"/>
    <p:sldId id="274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006FCC9-B41A-47C1-9517-0D986AC24CA1}">
          <p14:sldIdLst>
            <p14:sldId id="256"/>
            <p14:sldId id="285"/>
            <p14:sldId id="287"/>
            <p14:sldId id="280"/>
            <p14:sldId id="288"/>
            <p14:sldId id="269"/>
            <p14:sldId id="275"/>
            <p14:sldId id="276"/>
            <p14:sldId id="281"/>
            <p14:sldId id="277"/>
            <p14:sldId id="278"/>
            <p14:sldId id="279"/>
            <p14:sldId id="286"/>
            <p14:sldId id="283"/>
            <p14:sldId id="270"/>
            <p14:sldId id="271"/>
            <p14:sldId id="272"/>
            <p14:sldId id="273"/>
            <p14:sldId id="257"/>
            <p14:sldId id="259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5" autoAdjust="0"/>
    <p:restoredTop sz="86416" autoAdjust="0"/>
  </p:normalViewPr>
  <p:slideViewPr>
    <p:cSldViewPr>
      <p:cViewPr varScale="1">
        <p:scale>
          <a:sx n="80" d="100"/>
          <a:sy n="80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666666666666E-2"/>
          <c:y val="3.7499999999999999E-2"/>
          <c:w val="0.95416666666666672"/>
          <c:h val="0.825765009842519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Преобразуващ етап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50800" dir="5400000" sx="96000" rotWithShape="0">
                  <a:srgbClr val="000000">
                    <a:alpha val="3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20400000"/>
                </a:lightRig>
              </a:scene3d>
              <a:sp3d contourW="15875" prstMaterial="metal">
                <a:bevelT w="101600" h="25400" prst="softRound"/>
                <a:contourClr>
                  <a:schemeClr val="accent5">
                    <a:shade val="30000"/>
                  </a:schemeClr>
                </a:contourClr>
              </a:sp3d>
            </c:spPr>
          </c:dPt>
          <c:dPt>
            <c:idx val="1"/>
            <c:bubble3D val="0"/>
            <c:explosion val="5"/>
            <c:spPr>
              <a:gradFill rotWithShape="1">
                <a:gsLst>
                  <a:gs pos="0">
                    <a:schemeClr val="accent6"/>
                  </a:gs>
                  <a:gs pos="100000">
                    <a:schemeClr val="accent6">
                      <a:shade val="75000"/>
                      <a:satMod val="12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50800" dir="5400000" sx="96000" rotWithShape="0">
                  <a:srgbClr val="000000">
                    <a:alpha val="3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20400000"/>
                </a:lightRig>
              </a:scene3d>
              <a:sp3d contourW="15875" prstMaterial="metal">
                <a:bevelT w="101600" h="25400" prst="softRound"/>
                <a:contourClr>
                  <a:schemeClr val="accent6">
                    <a:shade val="30000"/>
                  </a:schemeClr>
                </a:contourClr>
              </a:sp3d>
            </c:spPr>
          </c:dPt>
          <c:cat>
            <c:strRef>
              <c:f>Sheet1!$A$2:$A$3</c:f>
              <c:strCache>
                <c:ptCount val="2"/>
                <c:pt idx="0">
                  <c:v>Модул „Емоционални умения при децата“</c:v>
                </c:pt>
                <c:pt idx="1">
                  <c:v>Модул „Емоционални умения при учителя“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bg-BG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bg-BG"/>
          </a:p>
        </c:txPr>
      </c:legendEntry>
      <c:layout>
        <c:manualLayout>
          <c:xMode val="edge"/>
          <c:yMode val="edge"/>
          <c:x val="0"/>
          <c:y val="0.81141584645669296"/>
          <c:w val="1"/>
          <c:h val="0.16983415354330708"/>
        </c:manualLayout>
      </c:layout>
      <c:overlay val="0"/>
      <c:spPr>
        <a:solidFill>
          <a:srgbClr val="FFFF00"/>
        </a:solidFill>
        <a:ln w="9525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висока ЕИ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Социални умения</c:v>
                </c:pt>
                <c:pt idx="5">
                  <c:v>Общо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0.55000000000000004</c:v>
                </c:pt>
                <c:pt idx="1">
                  <c:v>0.38</c:v>
                </c:pt>
                <c:pt idx="2">
                  <c:v>0.27</c:v>
                </c:pt>
                <c:pt idx="3" formatCode="0%">
                  <c:v>0.42</c:v>
                </c:pt>
                <c:pt idx="4">
                  <c:v>0.39</c:v>
                </c:pt>
                <c:pt idx="5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средна ЕИ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Социални умения</c:v>
                </c:pt>
                <c:pt idx="5">
                  <c:v>Общо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0.25</c:v>
                </c:pt>
                <c:pt idx="1">
                  <c:v>0.41</c:v>
                </c:pt>
                <c:pt idx="2">
                  <c:v>0.43</c:v>
                </c:pt>
                <c:pt idx="3">
                  <c:v>0.45</c:v>
                </c:pt>
                <c:pt idx="4">
                  <c:v>0.39</c:v>
                </c:pt>
                <c:pt idx="5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ниска ЕИ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Социални умения</c:v>
                </c:pt>
                <c:pt idx="5">
                  <c:v>Общо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0.2</c:v>
                </c:pt>
                <c:pt idx="1">
                  <c:v>0.22</c:v>
                </c:pt>
                <c:pt idx="2">
                  <c:v>0.3</c:v>
                </c:pt>
                <c:pt idx="3">
                  <c:v>0.13</c:v>
                </c:pt>
                <c:pt idx="4">
                  <c:v>0.22</c:v>
                </c:pt>
                <c:pt idx="5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590080"/>
        <c:axId val="142606336"/>
        <c:axId val="0"/>
      </c:bar3DChart>
      <c:catAx>
        <c:axId val="224590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bg-BG"/>
          </a:p>
        </c:txPr>
        <c:crossAx val="142606336"/>
        <c:crosses val="autoZero"/>
        <c:auto val="1"/>
        <c:lblAlgn val="ctr"/>
        <c:lblOffset val="100"/>
        <c:noMultiLvlLbl val="0"/>
      </c:catAx>
      <c:valAx>
        <c:axId val="14260633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bg-BG"/>
          </a:p>
        </c:txPr>
        <c:crossAx val="224590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468667833203718"/>
          <c:y val="0.1097061566802655"/>
          <c:w val="0.74057072362330112"/>
          <c:h val="0.44916416291909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високо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Социални умения</c:v>
                </c:pt>
                <c:pt idx="5">
                  <c:v>общо: 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0.59</c:v>
                </c:pt>
                <c:pt idx="1">
                  <c:v>0.51</c:v>
                </c:pt>
                <c:pt idx="2" formatCode="0%">
                  <c:v>0.63</c:v>
                </c:pt>
                <c:pt idx="3">
                  <c:v>0.46</c:v>
                </c:pt>
                <c:pt idx="4" formatCode="0%">
                  <c:v>0.42</c:v>
                </c:pt>
                <c:pt idx="5" formatCode="0%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средно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Социални умения</c:v>
                </c:pt>
                <c:pt idx="5">
                  <c:v>общо: 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 formatCode="0%">
                  <c:v>0.25</c:v>
                </c:pt>
                <c:pt idx="1">
                  <c:v>0.38</c:v>
                </c:pt>
                <c:pt idx="2">
                  <c:v>0.28999999999999998</c:v>
                </c:pt>
                <c:pt idx="3">
                  <c:v>0.48</c:v>
                </c:pt>
                <c:pt idx="4" formatCode="0%">
                  <c:v>0.57999999999999996</c:v>
                </c:pt>
                <c:pt idx="5" formatCode="0%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ниско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Социални умения</c:v>
                </c:pt>
                <c:pt idx="5">
                  <c:v>общо: 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 formatCode="0%">
                  <c:v>0.16</c:v>
                </c:pt>
                <c:pt idx="1">
                  <c:v>0.11</c:v>
                </c:pt>
                <c:pt idx="2">
                  <c:v>0.08</c:v>
                </c:pt>
                <c:pt idx="3" formatCode="0%">
                  <c:v>0.06</c:v>
                </c:pt>
                <c:pt idx="4" formatCode="0%">
                  <c:v>0</c:v>
                </c:pt>
                <c:pt idx="5" formatCode="0%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641024"/>
        <c:axId val="142642560"/>
        <c:axId val="0"/>
      </c:bar3DChart>
      <c:catAx>
        <c:axId val="14264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bg-BG"/>
          </a:p>
        </c:txPr>
        <c:crossAx val="142642560"/>
        <c:crosses val="autoZero"/>
        <c:auto val="1"/>
        <c:lblAlgn val="ctr"/>
        <c:lblOffset val="100"/>
        <c:noMultiLvlLbl val="0"/>
      </c:catAx>
      <c:valAx>
        <c:axId val="1426425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bg-BG"/>
          </a:p>
        </c:txPr>
        <c:crossAx val="14264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5.3345734809064939E-2"/>
          <c:y val="0.14099467618630013"/>
          <c:w val="0.80691114011011533"/>
          <c:h val="0.5689855680323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висока ЕИ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Соц. умения</c:v>
                </c:pt>
                <c:pt idx="5">
                  <c:v>Общо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0.75600000000000001</c:v>
                </c:pt>
                <c:pt idx="1">
                  <c:v>0.69399999999999995</c:v>
                </c:pt>
                <c:pt idx="2" formatCode="0%">
                  <c:v>0.42</c:v>
                </c:pt>
                <c:pt idx="3">
                  <c:v>0.64400000000000002</c:v>
                </c:pt>
                <c:pt idx="4">
                  <c:v>0.504</c:v>
                </c:pt>
                <c:pt idx="5">
                  <c:v>0.60360000000000003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средна ЕИ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Соц. умения</c:v>
                </c:pt>
                <c:pt idx="5">
                  <c:v>Общо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9.6000000000000002E-2</c:v>
                </c:pt>
                <c:pt idx="1">
                  <c:v>0.126</c:v>
                </c:pt>
                <c:pt idx="2">
                  <c:v>0.39400000000000002</c:v>
                </c:pt>
                <c:pt idx="3">
                  <c:v>0.218</c:v>
                </c:pt>
                <c:pt idx="4">
                  <c:v>0.33600000000000002</c:v>
                </c:pt>
                <c:pt idx="5">
                  <c:v>0.27760000000000001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ниска ЕИ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Соц. умения</c:v>
                </c:pt>
                <c:pt idx="5">
                  <c:v>Общо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 formatCode="0.00%">
                  <c:v>0.14799999999999999</c:v>
                </c:pt>
                <c:pt idx="1">
                  <c:v>0.18</c:v>
                </c:pt>
                <c:pt idx="2" formatCode="0.00%">
                  <c:v>0.186</c:v>
                </c:pt>
                <c:pt idx="3" formatCode="0.00%">
                  <c:v>0.13800000000000001</c:v>
                </c:pt>
                <c:pt idx="4">
                  <c:v>0.16</c:v>
                </c:pt>
                <c:pt idx="5" formatCode="0.00%">
                  <c:v>0.14860000000000001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16"/>
        <c:shape val="box"/>
        <c:axId val="168765312"/>
        <c:axId val="168766848"/>
        <c:axId val="0"/>
      </c:bar3DChart>
      <c:catAx>
        <c:axId val="168765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endParaRPr lang="bg-BG"/>
          </a:p>
        </c:txPr>
        <c:crossAx val="168766848"/>
        <c:crosses val="autoZero"/>
        <c:auto val="1"/>
        <c:lblAlgn val="ctr"/>
        <c:lblOffset val="100"/>
        <c:noMultiLvlLbl val="0"/>
      </c:catAx>
      <c:valAx>
        <c:axId val="1687668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bg-BG"/>
          </a:p>
        </c:txPr>
        <c:crossAx val="168765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494719165994321"/>
          <c:y val="0.63631142997982271"/>
          <c:w val="0.18716806966803323"/>
          <c:h val="0.20956082111604674"/>
        </c:manualLayout>
      </c:layout>
      <c:overlay val="0"/>
      <c:txPr>
        <a:bodyPr/>
        <a:lstStyle/>
        <a:p>
          <a:pPr>
            <a:defRPr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високо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Социални умения</c:v>
                </c:pt>
                <c:pt idx="5">
                  <c:v>общо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0.88</c:v>
                </c:pt>
                <c:pt idx="1">
                  <c:v>0.79</c:v>
                </c:pt>
                <c:pt idx="2" formatCode="0%">
                  <c:v>0.67</c:v>
                </c:pt>
                <c:pt idx="3">
                  <c:v>0.79</c:v>
                </c:pt>
                <c:pt idx="4" formatCode="0%">
                  <c:v>0.56000000000000005</c:v>
                </c:pt>
                <c:pt idx="5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средно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Социални умения</c:v>
                </c:pt>
                <c:pt idx="5">
                  <c:v>общо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0.08</c:v>
                </c:pt>
                <c:pt idx="1">
                  <c:v>0.13</c:v>
                </c:pt>
                <c:pt idx="2">
                  <c:v>0.24</c:v>
                </c:pt>
                <c:pt idx="3">
                  <c:v>0.21</c:v>
                </c:pt>
                <c:pt idx="4">
                  <c:v>0.4</c:v>
                </c:pt>
                <c:pt idx="5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ниско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Самоконтрол</c:v>
                </c:pt>
                <c:pt idx="1">
                  <c:v>Самопознание</c:v>
                </c:pt>
                <c:pt idx="2">
                  <c:v>Мотивация</c:v>
                </c:pt>
                <c:pt idx="3">
                  <c:v>Емпатия</c:v>
                </c:pt>
                <c:pt idx="4">
                  <c:v>Социални умения</c:v>
                </c:pt>
                <c:pt idx="5">
                  <c:v>общо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0.04</c:v>
                </c:pt>
                <c:pt idx="1">
                  <c:v>0.08</c:v>
                </c:pt>
                <c:pt idx="2">
                  <c:v>0.08</c:v>
                </c:pt>
                <c:pt idx="3">
                  <c:v>0.04</c:v>
                </c:pt>
                <c:pt idx="4">
                  <c:v>0.04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481920"/>
        <c:axId val="254483456"/>
        <c:axId val="0"/>
      </c:bar3DChart>
      <c:catAx>
        <c:axId val="254481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bg-BG"/>
          </a:p>
        </c:txPr>
        <c:crossAx val="254483456"/>
        <c:crosses val="autoZero"/>
        <c:auto val="1"/>
        <c:lblAlgn val="ctr"/>
        <c:lblOffset val="100"/>
        <c:noMultiLvlLbl val="0"/>
      </c:catAx>
      <c:valAx>
        <c:axId val="2544834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bg-BG"/>
          </a:p>
        </c:txPr>
        <c:crossAx val="25448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085C0-9A51-4B9E-BCB3-296CB6B630B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C9CE109-F07A-47B2-AC61-E8E8940959D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самоконтрол</a:t>
          </a:r>
          <a:endParaRPr lang="bg-BG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F2F4D-2D87-49E1-8D1F-AC20FD302DD9}" type="parTrans" cxnId="{A428E3E0-DD9D-43D4-A0EF-7F91C4D38124}">
      <dgm:prSet/>
      <dgm:spPr/>
      <dgm:t>
        <a:bodyPr/>
        <a:lstStyle/>
        <a:p>
          <a:endParaRPr lang="bg-BG"/>
        </a:p>
      </dgm:t>
    </dgm:pt>
    <dgm:pt modelId="{88B1A054-384A-4872-A5E1-5391F5CB089B}" type="sibTrans" cxnId="{A428E3E0-DD9D-43D4-A0EF-7F91C4D38124}">
      <dgm:prSet/>
      <dgm:spPr/>
      <dgm:t>
        <a:bodyPr/>
        <a:lstStyle/>
        <a:p>
          <a:endParaRPr lang="bg-BG"/>
        </a:p>
      </dgm:t>
    </dgm:pt>
    <dgm:pt modelId="{E33ADF3C-130E-4B98-91CA-264578F19602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самопознание</a:t>
          </a:r>
          <a:endParaRPr lang="bg-BG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D5BA76-094A-416D-984D-18CEE3D44CC7}" type="parTrans" cxnId="{ECB9DC9C-5F4E-40DD-8454-4C95990AD616}">
      <dgm:prSet/>
      <dgm:spPr/>
      <dgm:t>
        <a:bodyPr/>
        <a:lstStyle/>
        <a:p>
          <a:endParaRPr lang="bg-BG"/>
        </a:p>
      </dgm:t>
    </dgm:pt>
    <dgm:pt modelId="{A30559DD-8B6F-48D3-A03E-DFC17080927D}" type="sibTrans" cxnId="{ECB9DC9C-5F4E-40DD-8454-4C95990AD616}">
      <dgm:prSet/>
      <dgm:spPr/>
      <dgm:t>
        <a:bodyPr/>
        <a:lstStyle/>
        <a:p>
          <a:endParaRPr lang="bg-BG"/>
        </a:p>
      </dgm:t>
    </dgm:pt>
    <dgm:pt modelId="{9270758C-98D3-4654-8AC8-174E01F1B1D7}">
      <dgm:prSet phldrT="[Text]" custLinFactNeighborX="-55960" custLinFactNeighborY="-28722"/>
      <dgm:spPr/>
      <dgm:t>
        <a:bodyPr/>
        <a:lstStyle/>
        <a:p>
          <a:endParaRPr lang="bg-BG"/>
        </a:p>
      </dgm:t>
    </dgm:pt>
    <dgm:pt modelId="{4AEBA647-091E-4EC1-8B5B-273E164F23E4}" type="parTrans" cxnId="{3B769617-CB96-4BDD-A749-F0146B892D41}">
      <dgm:prSet/>
      <dgm:spPr/>
      <dgm:t>
        <a:bodyPr/>
        <a:lstStyle/>
        <a:p>
          <a:endParaRPr lang="bg-BG"/>
        </a:p>
      </dgm:t>
    </dgm:pt>
    <dgm:pt modelId="{AF91983C-9286-4C6F-9338-25F619F4216A}" type="sibTrans" cxnId="{3B769617-CB96-4BDD-A749-F0146B892D41}">
      <dgm:prSet/>
      <dgm:spPr/>
      <dgm:t>
        <a:bodyPr/>
        <a:lstStyle/>
        <a:p>
          <a:endParaRPr lang="bg-BG"/>
        </a:p>
      </dgm:t>
    </dgm:pt>
    <dgm:pt modelId="{790CB944-C5AE-426A-BC68-4A3623E002D2}">
      <dgm:prSet custLinFactNeighborX="80188" custLinFactNeighborY="2529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bg-BG"/>
        </a:p>
      </dgm:t>
    </dgm:pt>
    <dgm:pt modelId="{CCC270BA-579E-49FE-9CA7-B37E8AE29DD5}" type="parTrans" cxnId="{5BDC24B6-3D66-4177-A9E2-17CAC4C59317}">
      <dgm:prSet/>
      <dgm:spPr/>
      <dgm:t>
        <a:bodyPr/>
        <a:lstStyle/>
        <a:p>
          <a:endParaRPr lang="bg-BG"/>
        </a:p>
      </dgm:t>
    </dgm:pt>
    <dgm:pt modelId="{F2EB0D77-A595-424F-8DE4-9D709D10B267}" type="sibTrans" cxnId="{5BDC24B6-3D66-4177-A9E2-17CAC4C59317}">
      <dgm:prSet/>
      <dgm:spPr/>
      <dgm:t>
        <a:bodyPr/>
        <a:lstStyle/>
        <a:p>
          <a:endParaRPr lang="bg-BG"/>
        </a:p>
      </dgm:t>
    </dgm:pt>
    <dgm:pt modelId="{C46CEDB2-AA83-4F37-AFFC-20BF91DBE55F}">
      <dgm:prSet custScaleX="111793" custLinFactNeighborX="26902" custLinFactNeighborY="-96056"/>
      <dgm:spPr/>
      <dgm:t>
        <a:bodyPr/>
        <a:lstStyle/>
        <a:p>
          <a:endParaRPr lang="bg-BG"/>
        </a:p>
      </dgm:t>
    </dgm:pt>
    <dgm:pt modelId="{4F124789-9B47-47D2-A042-180FD81BECA2}" type="parTrans" cxnId="{1C2E0A99-52D8-4533-9573-5A1D53AB5515}">
      <dgm:prSet/>
      <dgm:spPr/>
      <dgm:t>
        <a:bodyPr/>
        <a:lstStyle/>
        <a:p>
          <a:endParaRPr lang="bg-BG"/>
        </a:p>
      </dgm:t>
    </dgm:pt>
    <dgm:pt modelId="{96BA1516-07AC-48F4-9DBB-AF58796CBC19}" type="sibTrans" cxnId="{1C2E0A99-52D8-4533-9573-5A1D53AB5515}">
      <dgm:prSet/>
      <dgm:spPr/>
      <dgm:t>
        <a:bodyPr/>
        <a:lstStyle/>
        <a:p>
          <a:endParaRPr lang="bg-BG"/>
        </a:p>
      </dgm:t>
    </dgm:pt>
    <dgm:pt modelId="{D7C14738-7791-4EB2-A93A-657F5FE34508}">
      <dgm:prSet custScaleX="111793" custLinFactNeighborX="26902" custLinFactNeighborY="-96056"/>
      <dgm:spPr/>
      <dgm:t>
        <a:bodyPr/>
        <a:lstStyle/>
        <a:p>
          <a:endParaRPr lang="bg-BG"/>
        </a:p>
      </dgm:t>
    </dgm:pt>
    <dgm:pt modelId="{ED4A9986-37C1-4F39-8C6B-C3636D1A06DB}" type="parTrans" cxnId="{76B1061B-1EF1-4ABD-AFBB-1A84840D7C58}">
      <dgm:prSet/>
      <dgm:spPr/>
      <dgm:t>
        <a:bodyPr/>
        <a:lstStyle/>
        <a:p>
          <a:endParaRPr lang="bg-BG"/>
        </a:p>
      </dgm:t>
    </dgm:pt>
    <dgm:pt modelId="{9785FF30-E9C6-48D7-A701-788F8DCE08EC}" type="sibTrans" cxnId="{76B1061B-1EF1-4ABD-AFBB-1A84840D7C58}">
      <dgm:prSet/>
      <dgm:spPr/>
      <dgm:t>
        <a:bodyPr/>
        <a:lstStyle/>
        <a:p>
          <a:endParaRPr lang="bg-BG"/>
        </a:p>
      </dgm:t>
    </dgm:pt>
    <dgm:pt modelId="{DD0787AA-073F-40DD-8F04-14360E09BF7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емпатия</a:t>
          </a:r>
          <a:endParaRPr lang="bg-BG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9289AC-3A24-46DF-8786-DEB2757F47C2}" type="sibTrans" cxnId="{AC398E50-35FC-4BD0-BF61-EB122D802859}">
      <dgm:prSet/>
      <dgm:spPr/>
      <dgm:t>
        <a:bodyPr/>
        <a:lstStyle/>
        <a:p>
          <a:endParaRPr lang="bg-BG"/>
        </a:p>
      </dgm:t>
    </dgm:pt>
    <dgm:pt modelId="{AAC49636-D66B-47EB-98A3-5DE15B9AC358}" type="parTrans" cxnId="{AC398E50-35FC-4BD0-BF61-EB122D802859}">
      <dgm:prSet/>
      <dgm:spPr/>
      <dgm:t>
        <a:bodyPr/>
        <a:lstStyle/>
        <a:p>
          <a:endParaRPr lang="bg-BG"/>
        </a:p>
      </dgm:t>
    </dgm:pt>
    <dgm:pt modelId="{7BFF42ED-1805-406B-8013-CE889CF7328A}" type="pres">
      <dgm:prSet presAssocID="{8A5085C0-9A51-4B9E-BCB3-296CB6B630B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C9DEB1F-7B09-402C-B7FC-A039A8FF25EC}" type="pres">
      <dgm:prSet presAssocID="{7C9CE109-F07A-47B2-AC61-E8E8940959D7}" presName="gear1" presStyleLbl="node1" presStyleIdx="0" presStyleCnt="3" custScaleX="87110" custScaleY="73012" custLinFactNeighborX="-98252" custLinFactNeighborY="975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2EC09E2-480F-4DD6-A342-9D8008D202AD}" type="pres">
      <dgm:prSet presAssocID="{7C9CE109-F07A-47B2-AC61-E8E8940959D7}" presName="gear1srcNode" presStyleLbl="node1" presStyleIdx="0" presStyleCnt="3"/>
      <dgm:spPr/>
      <dgm:t>
        <a:bodyPr/>
        <a:lstStyle/>
        <a:p>
          <a:endParaRPr lang="bg-BG"/>
        </a:p>
      </dgm:t>
    </dgm:pt>
    <dgm:pt modelId="{B178C7E5-0FC1-4DE6-9ABD-3A94F1105E0B}" type="pres">
      <dgm:prSet presAssocID="{7C9CE109-F07A-47B2-AC61-E8E8940959D7}" presName="gear1dstNode" presStyleLbl="node1" presStyleIdx="0" presStyleCnt="3"/>
      <dgm:spPr/>
      <dgm:t>
        <a:bodyPr/>
        <a:lstStyle/>
        <a:p>
          <a:endParaRPr lang="bg-BG"/>
        </a:p>
      </dgm:t>
    </dgm:pt>
    <dgm:pt modelId="{B32F88DF-2443-4899-8242-9ED686E4E6EF}" type="pres">
      <dgm:prSet presAssocID="{E33ADF3C-130E-4B98-91CA-264578F19602}" presName="gear2" presStyleLbl="node1" presStyleIdx="1" presStyleCnt="3" custScaleX="105852" custLinFactNeighborX="-16584" custLinFactNeighborY="-6202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AEB95AB-DD23-4723-8208-6E41B38E4CE0}" type="pres">
      <dgm:prSet presAssocID="{E33ADF3C-130E-4B98-91CA-264578F19602}" presName="gear2srcNode" presStyleLbl="node1" presStyleIdx="1" presStyleCnt="3"/>
      <dgm:spPr/>
      <dgm:t>
        <a:bodyPr/>
        <a:lstStyle/>
        <a:p>
          <a:endParaRPr lang="bg-BG"/>
        </a:p>
      </dgm:t>
    </dgm:pt>
    <dgm:pt modelId="{5DB9ACD7-BC54-4C3B-83A7-55CC6E39D180}" type="pres">
      <dgm:prSet presAssocID="{E33ADF3C-130E-4B98-91CA-264578F19602}" presName="gear2dstNode" presStyleLbl="node1" presStyleIdx="1" presStyleCnt="3"/>
      <dgm:spPr/>
      <dgm:t>
        <a:bodyPr/>
        <a:lstStyle/>
        <a:p>
          <a:endParaRPr lang="bg-BG"/>
        </a:p>
      </dgm:t>
    </dgm:pt>
    <dgm:pt modelId="{3C4FB261-2308-4F24-900C-930B5C6A4A3B}" type="pres">
      <dgm:prSet presAssocID="{DD0787AA-073F-40DD-8F04-14360E09BF77}" presName="gear3" presStyleLbl="node1" presStyleIdx="2" presStyleCnt="3" custLinFactY="7" custLinFactNeighborX="85780" custLinFactNeighborY="100000"/>
      <dgm:spPr/>
      <dgm:t>
        <a:bodyPr/>
        <a:lstStyle/>
        <a:p>
          <a:endParaRPr lang="bg-BG"/>
        </a:p>
      </dgm:t>
    </dgm:pt>
    <dgm:pt modelId="{23C63F47-0DA8-4852-9E22-C96A5FFD5055}" type="pres">
      <dgm:prSet presAssocID="{DD0787AA-073F-40DD-8F04-14360E09BF7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81FCDD9-7B67-4DE0-8A51-FDCC3F17DAE3}" type="pres">
      <dgm:prSet presAssocID="{DD0787AA-073F-40DD-8F04-14360E09BF77}" presName="gear3srcNode" presStyleLbl="node1" presStyleIdx="2" presStyleCnt="3"/>
      <dgm:spPr/>
      <dgm:t>
        <a:bodyPr/>
        <a:lstStyle/>
        <a:p>
          <a:endParaRPr lang="bg-BG"/>
        </a:p>
      </dgm:t>
    </dgm:pt>
    <dgm:pt modelId="{57290634-5434-4763-80C1-2A0E034AB531}" type="pres">
      <dgm:prSet presAssocID="{DD0787AA-073F-40DD-8F04-14360E09BF77}" presName="gear3dstNode" presStyleLbl="node1" presStyleIdx="2" presStyleCnt="3"/>
      <dgm:spPr/>
      <dgm:t>
        <a:bodyPr/>
        <a:lstStyle/>
        <a:p>
          <a:endParaRPr lang="bg-BG"/>
        </a:p>
      </dgm:t>
    </dgm:pt>
    <dgm:pt modelId="{D0631DCA-D3AC-4F69-8425-BDAC756C4B29}" type="pres">
      <dgm:prSet presAssocID="{88B1A054-384A-4872-A5E1-5391F5CB089B}" presName="connector1" presStyleLbl="sibTrans2D1" presStyleIdx="0" presStyleCnt="3" custAng="701258" custLinFactNeighborX="31293" custLinFactNeighborY="-38000"/>
      <dgm:spPr/>
      <dgm:t>
        <a:bodyPr/>
        <a:lstStyle/>
        <a:p>
          <a:endParaRPr lang="bg-BG"/>
        </a:p>
      </dgm:t>
    </dgm:pt>
    <dgm:pt modelId="{9F3D5E94-0D9E-4348-89C2-78332D068803}" type="pres">
      <dgm:prSet presAssocID="{A30559DD-8B6F-48D3-A03E-DFC17080927D}" presName="connector2" presStyleLbl="sibTrans2D1" presStyleIdx="1" presStyleCnt="3" custAng="19450171" custScaleX="105331" custLinFactNeighborX="-8651" custLinFactNeighborY="-28957"/>
      <dgm:spPr/>
      <dgm:t>
        <a:bodyPr/>
        <a:lstStyle/>
        <a:p>
          <a:endParaRPr lang="bg-BG"/>
        </a:p>
      </dgm:t>
    </dgm:pt>
    <dgm:pt modelId="{E208B086-AB41-45EE-86EA-A0385F9F2EA4}" type="pres">
      <dgm:prSet presAssocID="{6C9289AC-3A24-46DF-8786-DEB2757F47C2}" presName="connector3" presStyleLbl="sibTrans2D1" presStyleIdx="2" presStyleCnt="3" custAng="4812137" custScaleX="99686" custLinFactNeighborX="-8702" custLinFactNeighborY="18044"/>
      <dgm:spPr/>
      <dgm:t>
        <a:bodyPr/>
        <a:lstStyle/>
        <a:p>
          <a:endParaRPr lang="bg-BG"/>
        </a:p>
      </dgm:t>
    </dgm:pt>
  </dgm:ptLst>
  <dgm:cxnLst>
    <dgm:cxn modelId="{880AD9C1-38B1-4FEB-81EC-28329DAEF6D8}" type="presOf" srcId="{E33ADF3C-130E-4B98-91CA-264578F19602}" destId="{B32F88DF-2443-4899-8242-9ED686E4E6EF}" srcOrd="0" destOrd="0" presId="urn:microsoft.com/office/officeart/2005/8/layout/gear1"/>
    <dgm:cxn modelId="{32C9ABF1-077C-4AF7-A322-4B91FCC8E5D6}" type="presOf" srcId="{E33ADF3C-130E-4B98-91CA-264578F19602}" destId="{BAEB95AB-DD23-4723-8208-6E41B38E4CE0}" srcOrd="1" destOrd="0" presId="urn:microsoft.com/office/officeart/2005/8/layout/gear1"/>
    <dgm:cxn modelId="{5BDC24B6-3D66-4177-A9E2-17CAC4C59317}" srcId="{8A5085C0-9A51-4B9E-BCB3-296CB6B630B2}" destId="{790CB944-C5AE-426A-BC68-4A3623E002D2}" srcOrd="4" destOrd="0" parTransId="{CCC270BA-579E-49FE-9CA7-B37E8AE29DD5}" sibTransId="{F2EB0D77-A595-424F-8DE4-9D709D10B267}"/>
    <dgm:cxn modelId="{0D0FFB4F-1AC3-459C-B51D-5C506C27688C}" type="presOf" srcId="{DD0787AA-073F-40DD-8F04-14360E09BF77}" destId="{081FCDD9-7B67-4DE0-8A51-FDCC3F17DAE3}" srcOrd="2" destOrd="0" presId="urn:microsoft.com/office/officeart/2005/8/layout/gear1"/>
    <dgm:cxn modelId="{1C2E0A99-52D8-4533-9573-5A1D53AB5515}" srcId="{8A5085C0-9A51-4B9E-BCB3-296CB6B630B2}" destId="{C46CEDB2-AA83-4F37-AFFC-20BF91DBE55F}" srcOrd="5" destOrd="0" parTransId="{4F124789-9B47-47D2-A042-180FD81BECA2}" sibTransId="{96BA1516-07AC-48F4-9DBB-AF58796CBC19}"/>
    <dgm:cxn modelId="{238547CA-47B2-4B85-BCCC-5F6D24C49DF4}" type="presOf" srcId="{E33ADF3C-130E-4B98-91CA-264578F19602}" destId="{5DB9ACD7-BC54-4C3B-83A7-55CC6E39D180}" srcOrd="2" destOrd="0" presId="urn:microsoft.com/office/officeart/2005/8/layout/gear1"/>
    <dgm:cxn modelId="{7A523F37-80AD-4424-B6DA-DE5D38C127C8}" type="presOf" srcId="{DD0787AA-073F-40DD-8F04-14360E09BF77}" destId="{3C4FB261-2308-4F24-900C-930B5C6A4A3B}" srcOrd="0" destOrd="0" presId="urn:microsoft.com/office/officeart/2005/8/layout/gear1"/>
    <dgm:cxn modelId="{70228EF2-B3CF-4001-AF24-7A8E128D9007}" type="presOf" srcId="{7C9CE109-F07A-47B2-AC61-E8E8940959D7}" destId="{B178C7E5-0FC1-4DE6-9ABD-3A94F1105E0B}" srcOrd="2" destOrd="0" presId="urn:microsoft.com/office/officeart/2005/8/layout/gear1"/>
    <dgm:cxn modelId="{655FC595-F3EF-4A1C-8E75-E8EC5ADCF3DD}" type="presOf" srcId="{6C9289AC-3A24-46DF-8786-DEB2757F47C2}" destId="{E208B086-AB41-45EE-86EA-A0385F9F2EA4}" srcOrd="0" destOrd="0" presId="urn:microsoft.com/office/officeart/2005/8/layout/gear1"/>
    <dgm:cxn modelId="{992D1095-6ADE-4A92-8801-7A6A6E44B024}" type="presOf" srcId="{DD0787AA-073F-40DD-8F04-14360E09BF77}" destId="{23C63F47-0DA8-4852-9E22-C96A5FFD5055}" srcOrd="1" destOrd="0" presId="urn:microsoft.com/office/officeart/2005/8/layout/gear1"/>
    <dgm:cxn modelId="{AC398E50-35FC-4BD0-BF61-EB122D802859}" srcId="{8A5085C0-9A51-4B9E-BCB3-296CB6B630B2}" destId="{DD0787AA-073F-40DD-8F04-14360E09BF77}" srcOrd="2" destOrd="0" parTransId="{AAC49636-D66B-47EB-98A3-5DE15B9AC358}" sibTransId="{6C9289AC-3A24-46DF-8786-DEB2757F47C2}"/>
    <dgm:cxn modelId="{3B769617-CB96-4BDD-A749-F0146B892D41}" srcId="{8A5085C0-9A51-4B9E-BCB3-296CB6B630B2}" destId="{9270758C-98D3-4654-8AC8-174E01F1B1D7}" srcOrd="3" destOrd="0" parTransId="{4AEBA647-091E-4EC1-8B5B-273E164F23E4}" sibTransId="{AF91983C-9286-4C6F-9338-25F619F4216A}"/>
    <dgm:cxn modelId="{36CC1F85-90FD-4528-A0EA-2352215372DF}" type="presOf" srcId="{88B1A054-384A-4872-A5E1-5391F5CB089B}" destId="{D0631DCA-D3AC-4F69-8425-BDAC756C4B29}" srcOrd="0" destOrd="0" presId="urn:microsoft.com/office/officeart/2005/8/layout/gear1"/>
    <dgm:cxn modelId="{6150D98E-1943-4BE8-A336-5A06798324EF}" type="presOf" srcId="{7C9CE109-F07A-47B2-AC61-E8E8940959D7}" destId="{42EC09E2-480F-4DD6-A342-9D8008D202AD}" srcOrd="1" destOrd="0" presId="urn:microsoft.com/office/officeart/2005/8/layout/gear1"/>
    <dgm:cxn modelId="{0E921D00-BDDA-41F5-96E7-77302394AE6A}" type="presOf" srcId="{DD0787AA-073F-40DD-8F04-14360E09BF77}" destId="{57290634-5434-4763-80C1-2A0E034AB531}" srcOrd="3" destOrd="0" presId="urn:microsoft.com/office/officeart/2005/8/layout/gear1"/>
    <dgm:cxn modelId="{ECB9DC9C-5F4E-40DD-8454-4C95990AD616}" srcId="{8A5085C0-9A51-4B9E-BCB3-296CB6B630B2}" destId="{E33ADF3C-130E-4B98-91CA-264578F19602}" srcOrd="1" destOrd="0" parTransId="{9ED5BA76-094A-416D-984D-18CEE3D44CC7}" sibTransId="{A30559DD-8B6F-48D3-A03E-DFC17080927D}"/>
    <dgm:cxn modelId="{81F4C07E-A019-4DD1-9E34-78074E1ECF26}" type="presOf" srcId="{A30559DD-8B6F-48D3-A03E-DFC17080927D}" destId="{9F3D5E94-0D9E-4348-89C2-78332D068803}" srcOrd="0" destOrd="0" presId="urn:microsoft.com/office/officeart/2005/8/layout/gear1"/>
    <dgm:cxn modelId="{1683DC51-9361-4104-AC9B-09C15928BBBE}" type="presOf" srcId="{8A5085C0-9A51-4B9E-BCB3-296CB6B630B2}" destId="{7BFF42ED-1805-406B-8013-CE889CF7328A}" srcOrd="0" destOrd="0" presId="urn:microsoft.com/office/officeart/2005/8/layout/gear1"/>
    <dgm:cxn modelId="{20FBCCD4-432E-4B64-9376-47A782F9F79B}" type="presOf" srcId="{7C9CE109-F07A-47B2-AC61-E8E8940959D7}" destId="{DC9DEB1F-7B09-402C-B7FC-A039A8FF25EC}" srcOrd="0" destOrd="0" presId="urn:microsoft.com/office/officeart/2005/8/layout/gear1"/>
    <dgm:cxn modelId="{A428E3E0-DD9D-43D4-A0EF-7F91C4D38124}" srcId="{8A5085C0-9A51-4B9E-BCB3-296CB6B630B2}" destId="{7C9CE109-F07A-47B2-AC61-E8E8940959D7}" srcOrd="0" destOrd="0" parTransId="{2B2F2F4D-2D87-49E1-8D1F-AC20FD302DD9}" sibTransId="{88B1A054-384A-4872-A5E1-5391F5CB089B}"/>
    <dgm:cxn modelId="{76B1061B-1EF1-4ABD-AFBB-1A84840D7C58}" srcId="{8A5085C0-9A51-4B9E-BCB3-296CB6B630B2}" destId="{D7C14738-7791-4EB2-A93A-657F5FE34508}" srcOrd="6" destOrd="0" parTransId="{ED4A9986-37C1-4F39-8C6B-C3636D1A06DB}" sibTransId="{9785FF30-E9C6-48D7-A701-788F8DCE08EC}"/>
    <dgm:cxn modelId="{79ABF1C5-C065-4F13-B82E-2B58F168C6F7}" type="presParOf" srcId="{7BFF42ED-1805-406B-8013-CE889CF7328A}" destId="{DC9DEB1F-7B09-402C-B7FC-A039A8FF25EC}" srcOrd="0" destOrd="0" presId="urn:microsoft.com/office/officeart/2005/8/layout/gear1"/>
    <dgm:cxn modelId="{6E90B88B-AAFB-4B68-8B40-BDAF0E1683C3}" type="presParOf" srcId="{7BFF42ED-1805-406B-8013-CE889CF7328A}" destId="{42EC09E2-480F-4DD6-A342-9D8008D202AD}" srcOrd="1" destOrd="0" presId="urn:microsoft.com/office/officeart/2005/8/layout/gear1"/>
    <dgm:cxn modelId="{61C3ACB0-89D7-4832-8308-E42146F70E58}" type="presParOf" srcId="{7BFF42ED-1805-406B-8013-CE889CF7328A}" destId="{B178C7E5-0FC1-4DE6-9ABD-3A94F1105E0B}" srcOrd="2" destOrd="0" presId="urn:microsoft.com/office/officeart/2005/8/layout/gear1"/>
    <dgm:cxn modelId="{CB8DA081-53D9-41CB-8D0C-D2ECDA2DD655}" type="presParOf" srcId="{7BFF42ED-1805-406B-8013-CE889CF7328A}" destId="{B32F88DF-2443-4899-8242-9ED686E4E6EF}" srcOrd="3" destOrd="0" presId="urn:microsoft.com/office/officeart/2005/8/layout/gear1"/>
    <dgm:cxn modelId="{05F47965-42D9-4880-856C-9E26AF85CFD8}" type="presParOf" srcId="{7BFF42ED-1805-406B-8013-CE889CF7328A}" destId="{BAEB95AB-DD23-4723-8208-6E41B38E4CE0}" srcOrd="4" destOrd="0" presId="urn:microsoft.com/office/officeart/2005/8/layout/gear1"/>
    <dgm:cxn modelId="{FFF04CCE-679D-43A9-BE84-5D1E5507D898}" type="presParOf" srcId="{7BFF42ED-1805-406B-8013-CE889CF7328A}" destId="{5DB9ACD7-BC54-4C3B-83A7-55CC6E39D180}" srcOrd="5" destOrd="0" presId="urn:microsoft.com/office/officeart/2005/8/layout/gear1"/>
    <dgm:cxn modelId="{96EF4AC0-AD13-4B16-8E71-89524B0531B0}" type="presParOf" srcId="{7BFF42ED-1805-406B-8013-CE889CF7328A}" destId="{3C4FB261-2308-4F24-900C-930B5C6A4A3B}" srcOrd="6" destOrd="0" presId="urn:microsoft.com/office/officeart/2005/8/layout/gear1"/>
    <dgm:cxn modelId="{AA611E41-434E-436D-9ED3-2A6C1DBF8907}" type="presParOf" srcId="{7BFF42ED-1805-406B-8013-CE889CF7328A}" destId="{23C63F47-0DA8-4852-9E22-C96A5FFD5055}" srcOrd="7" destOrd="0" presId="urn:microsoft.com/office/officeart/2005/8/layout/gear1"/>
    <dgm:cxn modelId="{07B852BB-31B6-4A11-BEB1-FF2BD70F5579}" type="presParOf" srcId="{7BFF42ED-1805-406B-8013-CE889CF7328A}" destId="{081FCDD9-7B67-4DE0-8A51-FDCC3F17DAE3}" srcOrd="8" destOrd="0" presId="urn:microsoft.com/office/officeart/2005/8/layout/gear1"/>
    <dgm:cxn modelId="{E57BEA99-9F9A-4DD5-940B-E456AB8FEE37}" type="presParOf" srcId="{7BFF42ED-1805-406B-8013-CE889CF7328A}" destId="{57290634-5434-4763-80C1-2A0E034AB531}" srcOrd="9" destOrd="0" presId="urn:microsoft.com/office/officeart/2005/8/layout/gear1"/>
    <dgm:cxn modelId="{C2EB711D-AF45-4C36-B367-C5E336417FBD}" type="presParOf" srcId="{7BFF42ED-1805-406B-8013-CE889CF7328A}" destId="{D0631DCA-D3AC-4F69-8425-BDAC756C4B29}" srcOrd="10" destOrd="0" presId="urn:microsoft.com/office/officeart/2005/8/layout/gear1"/>
    <dgm:cxn modelId="{4D4D7E54-D560-4C61-9806-9CC0A70653B8}" type="presParOf" srcId="{7BFF42ED-1805-406B-8013-CE889CF7328A}" destId="{9F3D5E94-0D9E-4348-89C2-78332D068803}" srcOrd="11" destOrd="0" presId="urn:microsoft.com/office/officeart/2005/8/layout/gear1"/>
    <dgm:cxn modelId="{E6E6CD10-C936-40A6-9ABF-2BED93891152}" type="presParOf" srcId="{7BFF42ED-1805-406B-8013-CE889CF7328A}" destId="{E208B086-AB41-45EE-86EA-A0385F9F2EA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DEB1F-7B09-402C-B7FC-A039A8FF25EC}">
      <dsp:nvSpPr>
        <dsp:cNvPr id="0" name=""/>
        <dsp:cNvSpPr/>
      </dsp:nvSpPr>
      <dsp:spPr>
        <a:xfrm>
          <a:off x="653230" y="3091761"/>
          <a:ext cx="2156197" cy="2074659"/>
        </a:xfrm>
        <a:prstGeom prst="gear9">
          <a:avLst/>
        </a:prstGeom>
        <a:gradFill rotWithShape="1">
          <a:gsLst>
            <a:gs pos="0">
              <a:schemeClr val="accent6"/>
            </a:gs>
            <a:gs pos="100000">
              <a:schemeClr val="accent6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shade val="3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самоконтрол</a:t>
          </a:r>
          <a:endParaRPr lang="bg-BG" sz="18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0627" y="3577740"/>
        <a:ext cx="1301403" cy="1066418"/>
      </dsp:txXfrm>
    </dsp:sp>
    <dsp:sp modelId="{B32F88DF-2443-4899-8242-9ED686E4E6EF}">
      <dsp:nvSpPr>
        <dsp:cNvPr id="0" name=""/>
        <dsp:cNvSpPr/>
      </dsp:nvSpPr>
      <dsp:spPr>
        <a:xfrm>
          <a:off x="869248" y="482646"/>
          <a:ext cx="2187503" cy="2066568"/>
        </a:xfrm>
        <a:prstGeom prst="gear6">
          <a:avLst/>
        </a:prstGeom>
        <a:gradFill rotWithShape="1">
          <a:gsLst>
            <a:gs pos="0">
              <a:schemeClr val="accent6"/>
            </a:gs>
            <a:gs pos="100000">
              <a:schemeClr val="accent6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shade val="3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самопознание</a:t>
          </a:r>
          <a:endParaRPr lang="bg-BG" sz="18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7092" y="1006055"/>
        <a:ext cx="1111815" cy="1019750"/>
      </dsp:txXfrm>
    </dsp:sp>
    <dsp:sp modelId="{3C4FB261-2308-4F24-900C-930B5C6A4A3B}">
      <dsp:nvSpPr>
        <dsp:cNvPr id="0" name=""/>
        <dsp:cNvSpPr/>
      </dsp:nvSpPr>
      <dsp:spPr>
        <a:xfrm rot="20700000">
          <a:off x="4012347" y="2818749"/>
          <a:ext cx="2024815" cy="2024815"/>
        </a:xfrm>
        <a:prstGeom prst="gear6">
          <a:avLst/>
        </a:prstGeom>
        <a:gradFill rotWithShape="1">
          <a:gsLst>
            <a:gs pos="0">
              <a:schemeClr val="accent6"/>
            </a:gs>
            <a:gs pos="100000">
              <a:schemeClr val="accent6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shade val="3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емпатия</a:t>
          </a:r>
          <a:endParaRPr lang="bg-BG" sz="18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-20700000">
        <a:off x="4456448" y="3262850"/>
        <a:ext cx="1136612" cy="1136612"/>
      </dsp:txXfrm>
    </dsp:sp>
    <dsp:sp modelId="{D0631DCA-D3AC-4F69-8425-BDAC756C4B29}">
      <dsp:nvSpPr>
        <dsp:cNvPr id="0" name=""/>
        <dsp:cNvSpPr/>
      </dsp:nvSpPr>
      <dsp:spPr>
        <a:xfrm rot="701258">
          <a:off x="3856192" y="618966"/>
          <a:ext cx="3637160" cy="3637160"/>
        </a:xfrm>
        <a:prstGeom prst="circularArrow">
          <a:avLst>
            <a:gd name="adj1" fmla="val 4688"/>
            <a:gd name="adj2" fmla="val 299029"/>
            <a:gd name="adj3" fmla="val 2535344"/>
            <a:gd name="adj4" fmla="val 1582056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D5E94-0D9E-4348-89C2-78332D068803}">
      <dsp:nvSpPr>
        <dsp:cNvPr id="0" name=""/>
        <dsp:cNvSpPr/>
      </dsp:nvSpPr>
      <dsp:spPr>
        <a:xfrm rot="19450171">
          <a:off x="607398" y="537765"/>
          <a:ext cx="2783502" cy="26426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8B086-AB41-45EE-86EA-A0385F9F2EA4}">
      <dsp:nvSpPr>
        <dsp:cNvPr id="0" name=""/>
        <dsp:cNvSpPr/>
      </dsp:nvSpPr>
      <dsp:spPr>
        <a:xfrm rot="4812137">
          <a:off x="1718093" y="405135"/>
          <a:ext cx="2840334" cy="28492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0.10409</cdr:x>
      <cdr:y>0.1287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914428" cy="4320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вход</a:t>
          </a:r>
          <a:endParaRPr lang="bg-BG" sz="20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FE565-F98D-4857-9A8B-A6BAAF6F374C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49E8-FAE5-45F8-B312-603A753E8C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507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E8-FAE5-45F8-B312-603A753E8CE4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336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E8-FAE5-45F8-B312-603A753E8CE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708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E8-FAE5-45F8-B312-603A753E8CE4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276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E8-FAE5-45F8-B312-603A753E8CE4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357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E8-FAE5-45F8-B312-603A753E8CE4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12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E8-FAE5-45F8-B312-603A753E8CE4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7813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E8-FAE5-45F8-B312-603A753E8CE4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65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DBDFD0-6A65-4EE4-B657-EEE02BADE1A9}" type="datetimeFigureOut">
              <a:rPr lang="bg-BG" smtClean="0"/>
              <a:t>12.5.2017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9BAA0B4-78E5-4005-88B6-1E39B55A2FC6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n 2"/>
          <p:cNvSpPr/>
          <p:nvPr/>
        </p:nvSpPr>
        <p:spPr>
          <a:xfrm>
            <a:off x="-108520" y="-99392"/>
            <a:ext cx="9361040" cy="669674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«Възможности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повишаване 	ЕИ на учителя чрез развиване на социалната компетентност на децата в детската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градина»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" y="22268"/>
            <a:ext cx="292182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g-BG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Подмодул „Мотивация”.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2016" y="3617295"/>
            <a:ext cx="4551984" cy="325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42114" y="6488668"/>
            <a:ext cx="97097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„Робот”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" y="466108"/>
            <a:ext cx="4591050" cy="318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" y="466108"/>
            <a:ext cx="19312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 волейбол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15" y="466108"/>
            <a:ext cx="455198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5824" y="466108"/>
            <a:ext cx="19981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„Въздушен хокей“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iubo\Desktop\презент емоции\телефон април\20170413_1627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780" y="2976171"/>
            <a:ext cx="3233489" cy="45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5" y="6501607"/>
            <a:ext cx="18004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 рисунка</a:t>
            </a: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490" y="0"/>
            <a:ext cx="3525389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g-BG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Подмодул „Социални умения</a:t>
            </a:r>
            <a:r>
              <a:rPr lang="bg-BG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bg-BG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476672"/>
            <a:ext cx="9144000" cy="638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1327" y="476672"/>
            <a:ext cx="192713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„Миши стъпки“</a:t>
            </a:r>
            <a:endParaRPr lang="bg-BG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58" y="3667336"/>
            <a:ext cx="4567542" cy="3190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1587" y="3667336"/>
            <a:ext cx="1924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„Предай нататък“</a:t>
            </a:r>
            <a:endParaRPr lang="bg-B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8" y="6493986"/>
            <a:ext cx="22551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„Подвижните думи”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576458" cy="3190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8490" y="3316523"/>
            <a:ext cx="128977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„Интервю</a:t>
            </a:r>
            <a:r>
              <a:rPr lang="bg-B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bg-B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334206"/>
            <a:ext cx="4575238" cy="3513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11" y="6478361"/>
            <a:ext cx="188679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„Водене на сляп</a:t>
            </a:r>
            <a:r>
              <a:rPr lang="bg-B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bg-B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38" y="3334206"/>
            <a:ext cx="4568762" cy="3513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4726" y="6478361"/>
            <a:ext cx="193219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„Как се чувства?“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2" y="0"/>
            <a:ext cx="4572000" cy="3334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8715" y="2964874"/>
            <a:ext cx="41111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Съставяне на списък с добрите обноски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6" y="0"/>
            <a:ext cx="4568762" cy="33342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29336" y="-35768"/>
            <a:ext cx="250357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g-BG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Подмодул „Емпатия”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5" y="2964874"/>
            <a:ext cx="1223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„Пералня“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88640"/>
            <a:ext cx="676875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Модул „Емоционални умения при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учителя“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3568" y="1353344"/>
            <a:ext cx="3490887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нформация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четирите EИ умения (възприятие, употреба, разбиране и управление на емоциите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g-B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90161" y="2604057"/>
            <a:ext cx="3226255" cy="11772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новативни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стратегии за повишаване на всяко умение на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EИ</a:t>
            </a:r>
            <a:endParaRPr lang="bg-B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9592" y="4204642"/>
            <a:ext cx="6048672" cy="17762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ейности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симулации и дискусии, свързани с осъзнаване на това как уменията на ЕИ играят важна роля при вземане на решения, управление на стреса, междуличностните отношения, изграждането на екип, и на цялостното качество на живот на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човек</a:t>
            </a:r>
            <a:endParaRPr lang="bg-B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63066" y="1849635"/>
            <a:ext cx="827095" cy="571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920" y="2993082"/>
            <a:ext cx="0" cy="1011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72785" y="3199706"/>
            <a:ext cx="1008112" cy="805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9984" y="764704"/>
            <a:ext cx="8413257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рактически дейности, включващи механизми за справяне със стреса чрез:</a:t>
            </a:r>
            <a:endParaRPr lang="bg-BG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54" y="3108001"/>
            <a:ext cx="4623790" cy="3273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54" y="116633"/>
            <a:ext cx="4623790" cy="3412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9" y="133563"/>
            <a:ext cx="4275204" cy="3412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9" y="3545633"/>
            <a:ext cx="4275204" cy="3212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8588" y="3149514"/>
            <a:ext cx="642682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Тренинг с родители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„Как да възпитаме здрави и успешни деца“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449" y="6181948"/>
            <a:ext cx="374889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Тренинг "Родители и учители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приятели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партньори"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1434" y="5934670"/>
            <a:ext cx="54117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Пролетна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конференция на психолозите в България „Психичното здраве и благополучие на учителя и неговите    възпитаници“.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69644"/>
              </p:ext>
            </p:extLst>
          </p:nvPr>
        </p:nvGraphicFramePr>
        <p:xfrm>
          <a:off x="323529" y="1313186"/>
          <a:ext cx="8640960" cy="4996132"/>
        </p:xfrm>
        <a:graphic>
          <a:graphicData uri="http://schemas.openxmlformats.org/drawingml/2006/table">
            <a:tbl>
              <a:tblPr firstRow="1" firstCol="1" bandRow="1"/>
              <a:tblGrid>
                <a:gridCol w="2644578"/>
                <a:gridCol w="2645437"/>
                <a:gridCol w="3350945"/>
              </a:tblGrid>
              <a:tr h="1403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1800" b="0" i="1" dirty="0" err="1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ъбитие</a:t>
                      </a: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en-US" sz="1800" b="0" i="1" dirty="0" err="1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ейност</a:t>
                      </a: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присъстващи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хора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Емоция/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нтензитет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/моя гледна точка/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Емоция/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нтензитет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/чужда гледна точка/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599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Среща между родител и учител във връзка с поведението на Иван 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леко нервно;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предпазливо;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съчувстващо.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намръщен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натъжен;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широко отворени очи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учудване;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приведено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напред тяло: интерес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9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4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9267" y="943853"/>
            <a:ext cx="30425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1.1. Възприемане на емоции</a:t>
            </a:r>
            <a:endParaRPr kumimoji="0" lang="bg-BG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5686" y="-10254"/>
            <a:ext cx="5478295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Въпросник, </a:t>
            </a:r>
          </a:p>
          <a:p>
            <a:r>
              <a:rPr lang="bg-BG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g-BG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вързан с всяко едно от четирите ЕИ умения</a:t>
            </a: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54225"/>
              </p:ext>
            </p:extLst>
          </p:nvPr>
        </p:nvGraphicFramePr>
        <p:xfrm>
          <a:off x="179512" y="846004"/>
          <a:ext cx="8784976" cy="5859012"/>
        </p:xfrm>
        <a:graphic>
          <a:graphicData uri="http://schemas.openxmlformats.org/drawingml/2006/table">
            <a:tbl>
              <a:tblPr firstRow="1" firstCol="1" bandRow="1"/>
              <a:tblGrid>
                <a:gridCol w="1957953"/>
                <a:gridCol w="3080498"/>
                <a:gridCol w="3746525"/>
              </a:tblGrid>
              <a:tr h="33566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оята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800" b="0" i="1" baseline="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нейния </a:t>
                      </a: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ефект върху </a:t>
                      </a: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</a:t>
                      </a:r>
                      <a:r>
                        <a:rPr lang="bg-BG" sz="1800" b="0" i="1" baseline="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800" b="0" i="1" baseline="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en-US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останалите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974961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Пример: - след закуската в 10.00 часа в дъждовен ден децата са уморени и отегчени;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аз съм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уморена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също и ми е трудно да бъда енергична и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ентусиазирана;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98372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bg-BG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98372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3566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генерирам настроение у себе си и останалите?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98372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98372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671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Дейност,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събитие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Желано </a:t>
                      </a: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състояние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да го постигна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007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 се срещна със Светла и да обсъдя ..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r>
                        <a:rPr lang="bg-BG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съм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нимателна, търпелива, спокойна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съчувстваща.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Прочистване на съзнанието предварително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чрез</a:t>
                      </a:r>
                      <a:r>
                        <a:rPr lang="bg-BG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визуализация, 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4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51539"/>
            <a:ext cx="434131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1.2. Ефективно използване на емоциите</a:t>
            </a:r>
            <a:endParaRPr kumimoji="0" lang="bg-BG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9592"/>
              </p:ext>
            </p:extLst>
          </p:nvPr>
        </p:nvGraphicFramePr>
        <p:xfrm>
          <a:off x="323528" y="332656"/>
          <a:ext cx="8208913" cy="6158777"/>
        </p:xfrm>
        <a:graphic>
          <a:graphicData uri="http://schemas.openxmlformats.org/drawingml/2006/table">
            <a:tbl>
              <a:tblPr firstRow="1" firstCol="1" bandRow="1"/>
              <a:tblGrid>
                <a:gridCol w="7056785"/>
                <a:gridCol w="504056"/>
                <a:gridCol w="648072"/>
              </a:tblGrid>
              <a:tr h="3716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Емоция/ </a:t>
                      </a: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интензитет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00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Пример: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умерено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чувство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неудовлетвореност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16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Продължителност на </a:t>
                      </a: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емоцията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40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голяма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 от времето, прекарано с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децата;</a:t>
                      </a: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63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800" b="0" i="1" dirty="0" err="1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редхождащ</a:t>
                      </a:r>
                      <a:r>
                        <a:rPr lang="en-US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събития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71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Децата продължаваха да не внимават въпреки моите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предупреждения;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63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en-US" sz="1800" b="0" i="1" dirty="0" err="1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моционал</a:t>
                      </a: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прогресия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71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раздразнение към гняв - към вина и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успокоение;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63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1800" b="0" i="1" dirty="0" err="1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ъбития</a:t>
                      </a:r>
                      <a:r>
                        <a:rPr lang="en-US" sz="1800" b="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около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емоция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трансформация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освобождаване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52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прекратиха когато им съобщих, че ще отнема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времето им за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63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Възможни причини за възникване на емоцията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Почувствах раздразнение, че децата не внимаваха докато аз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обяснявах;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01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Възможни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причини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прогресиране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US" sz="1800" b="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емоцията</a:t>
                      </a:r>
                      <a:endParaRPr lang="bg-BG" sz="1800" b="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286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Раздразнението премина в гняв когато те ме игнорираха;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почувствах се виновна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заради</a:t>
                      </a:r>
                      <a:r>
                        <a:rPr lang="bg-BG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санкционирането на децата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след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по-дълго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размишление аз реших, че техните постъпки оправдават моето наказание и </a:t>
                      </a:r>
                      <a:r>
                        <a:rPr lang="bg-BG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 </a:t>
                      </a:r>
                      <a:r>
                        <a:rPr lang="bg-BG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успокоих.</a:t>
                      </a:r>
                      <a:endParaRPr lang="bg-BG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348364"/>
            <a:ext cx="302433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1.3. Разбиране на </a:t>
            </a:r>
            <a:r>
              <a:rPr kumimoji="0" lang="bg-BG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емоциите</a:t>
            </a:r>
            <a:endParaRPr kumimoji="0" lang="bg-BG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23372"/>
              </p:ext>
            </p:extLst>
          </p:nvPr>
        </p:nvGraphicFramePr>
        <p:xfrm>
          <a:off x="899592" y="654212"/>
          <a:ext cx="7672088" cy="6011408"/>
        </p:xfrm>
        <a:graphic>
          <a:graphicData uri="http://schemas.openxmlformats.org/drawingml/2006/table">
            <a:tbl>
              <a:tblPr firstRow="1" firstCol="1" bandRow="1"/>
              <a:tblGrid>
                <a:gridCol w="6696744"/>
                <a:gridCol w="404455"/>
                <a:gridCol w="570889"/>
              </a:tblGrid>
              <a:tr h="2649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Емоция </a:t>
                      </a:r>
                      <a:endParaRPr lang="bg-BG" sz="18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29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Безпокойство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9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Начало </a:t>
                      </a:r>
                      <a:endParaRPr lang="bg-BG" sz="16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23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Оценка:</a:t>
                      </a:r>
                      <a:r>
                        <a:rPr lang="bg-BG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чувствам се притеснен/а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33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Ход</a:t>
                      </a:r>
                      <a:r>
                        <a:rPr lang="bg-BG" sz="200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bg-BG" sz="20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стратегии за </a:t>
                      </a:r>
                      <a:r>
                        <a:rPr lang="bg-BG" sz="200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справяне</a:t>
                      </a:r>
                      <a:endParaRPr lang="bg-BG" sz="20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779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Припомняне на моите </a:t>
                      </a: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силни </a:t>
                      </a: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страни и опитване да </a:t>
                      </a: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дам </a:t>
                      </a: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най – доброто от себе си </a:t>
                      </a: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 бъда себе си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67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Ефикасност на използваните </a:t>
                      </a:r>
                      <a:r>
                        <a:rPr lang="bg-BG" sz="2000" i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стратегии</a:t>
                      </a:r>
                      <a:endParaRPr lang="bg-BG" sz="20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84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en-US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</a:t>
                      </a: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линии</a:t>
                      </a: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усещам </a:t>
                      </a: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лека </a:t>
                      </a: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тревожност и </a:t>
                      </a: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раздразнителност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35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 възможни стратегии</a:t>
                      </a:r>
                      <a:endParaRPr lang="bg-BG" sz="20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59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дълбоко дишане;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планиране на ситуация, </a:t>
                      </a: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която се чувствам по – </a:t>
                      </a: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сигурна</a:t>
                      </a: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сутрешна йога;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кратка почивка за глътка свеж </a:t>
                      </a: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въздух </a:t>
                      </a: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 свободните ми </a:t>
                      </a:r>
                      <a:r>
                        <a:rPr lang="bg-BG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минути </a:t>
                      </a:r>
                      <a:r>
                        <a:rPr lang="bg-BG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преди оценката;</a:t>
                      </a:r>
                      <a:endParaRPr lang="bg-BG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4" marR="5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603520"/>
            <a:ext cx="321677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1.4. Управление на емоциите</a:t>
            </a:r>
            <a:r>
              <a:rPr kumimoji="0" 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bg-BG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31891134"/>
              </p:ext>
            </p:extLst>
          </p:nvPr>
        </p:nvGraphicFramePr>
        <p:xfrm>
          <a:off x="179512" y="378821"/>
          <a:ext cx="8640960" cy="396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41739090"/>
              </p:ext>
            </p:extLst>
          </p:nvPr>
        </p:nvGraphicFramePr>
        <p:xfrm>
          <a:off x="179512" y="3709500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0192" y="692696"/>
            <a:ext cx="196233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ЕИ млад учител</a:t>
            </a:r>
            <a:endParaRPr lang="bg-BG" sz="2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286"/>
            <a:ext cx="9810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4" y="4077072"/>
            <a:ext cx="9080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147990"/>
            <a:ext cx="477733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Сравнителен анализ: вход - изход</a:t>
            </a:r>
            <a:endParaRPr lang="bg-BG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02358"/>
            <a:ext cx="7315220" cy="4091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624211">
            <a:off x="5979119" y="1415179"/>
            <a:ext cx="2257669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g-BG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одителски атаки</a:t>
            </a:r>
            <a:endParaRPr lang="bg-BG" sz="2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60866">
            <a:off x="1263254" y="3066454"/>
            <a:ext cx="233884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връх документация</a:t>
            </a:r>
            <a:endParaRPr lang="bg-BG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38889">
            <a:off x="5317391" y="1705328"/>
            <a:ext cx="130657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g-BG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ов закон</a:t>
            </a:r>
            <a:endParaRPr lang="bg-BG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62786">
            <a:off x="3803513" y="2621151"/>
            <a:ext cx="53519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bg-BG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езчет новоизлизащи правилници и наредби</a:t>
            </a:r>
            <a:endParaRPr lang="bg-BG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6049" y="5929616"/>
            <a:ext cx="536684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Голяма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 от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учителите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променят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отношението си към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професията; около 30% я напускат през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първите пет години.</a:t>
            </a:r>
            <a:endParaRPr lang="bg-BG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045" y="4408576"/>
            <a:ext cx="406015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липса на административна подкрепа</a:t>
            </a:r>
          </a:p>
        </p:txBody>
      </p:sp>
      <p:sp>
        <p:nvSpPr>
          <p:cNvPr id="12" name="Rectangle 11"/>
          <p:cNvSpPr/>
          <p:nvPr/>
        </p:nvSpPr>
        <p:spPr>
          <a:xfrm rot="827896">
            <a:off x="1187509" y="1924030"/>
            <a:ext cx="2181687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лоша дисциплина </a:t>
            </a:r>
          </a:p>
          <a:p>
            <a:r>
              <a:rPr lang="bg-BG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класната стая</a:t>
            </a:r>
            <a:endParaRPr lang="bg-BG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1109407">
            <a:off x="5600975" y="4219489"/>
            <a:ext cx="2673168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неадекватно заплащане</a:t>
            </a:r>
            <a:endParaRPr lang="bg-BG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84573">
            <a:off x="2003265" y="3709326"/>
            <a:ext cx="3817601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липса на влияние на учителите върху решенията в </a:t>
            </a: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системата</a:t>
            </a:r>
            <a:endParaRPr lang="bg-BG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72" y="4777908"/>
            <a:ext cx="8924892" cy="11387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“Продължаваме да увеличаваме изискванията към учителите, но не увеличихме времето, ресурсите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подкрепата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Всичко това води до деморализация и високи обороти.”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Ричард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Ингерсол, професор по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социология в университета в Пенсилвания</a:t>
            </a:r>
          </a:p>
        </p:txBody>
      </p:sp>
      <p:sp>
        <p:nvSpPr>
          <p:cNvPr id="17" name="TextBox 16"/>
          <p:cNvSpPr txBox="1"/>
          <p:nvPr/>
        </p:nvSpPr>
        <p:spPr>
          <a:xfrm rot="20979782">
            <a:off x="962660" y="857550"/>
            <a:ext cx="309879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недостатъчни практически </a:t>
            </a:r>
          </a:p>
          <a:p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умения след дипломиране</a:t>
            </a:r>
            <a:endParaRPr lang="bg-BG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xplosion 1 17"/>
          <p:cNvSpPr/>
          <p:nvPr/>
        </p:nvSpPr>
        <p:spPr>
          <a:xfrm rot="21320245">
            <a:off x="-119002" y="5836321"/>
            <a:ext cx="2585614" cy="122344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Ефект:</a:t>
            </a:r>
            <a:endParaRPr lang="bg-BG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2596540" y="6094650"/>
            <a:ext cx="978408" cy="48463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Rectangle 21"/>
          <p:cNvSpPr/>
          <p:nvPr/>
        </p:nvSpPr>
        <p:spPr>
          <a:xfrm>
            <a:off x="1454707" y="27856"/>
            <a:ext cx="637950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.  </a:t>
            </a: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Мотивация за избор на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темата:</a:t>
            </a:r>
            <a:endParaRPr lang="bg-BG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66928461"/>
              </p:ext>
            </p:extLst>
          </p:nvPr>
        </p:nvGraphicFramePr>
        <p:xfrm>
          <a:off x="107504" y="0"/>
          <a:ext cx="8784976" cy="404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59711753"/>
              </p:ext>
            </p:extLst>
          </p:nvPr>
        </p:nvGraphicFramePr>
        <p:xfrm>
          <a:off x="19970" y="3861048"/>
          <a:ext cx="779239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5896" y="8150"/>
            <a:ext cx="230697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ЕИ старши учител</a:t>
            </a:r>
            <a:endParaRPr lang="bg-BG" sz="2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3645024"/>
            <a:ext cx="79271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изход</a:t>
            </a:r>
            <a:endParaRPr lang="bg-BG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70772"/>
            <a:ext cx="5291137" cy="206210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Светлана Лазарова, ст. учител, I ПКС, </a:t>
            </a: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ДГ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№2 „Знаме на Мира”- гр.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Балчик</a:t>
            </a: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mail: svetla_balchik@abv.bg 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Нели Димитрова,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ДГ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№2 „Знаме на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Мира“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Балчик</a:t>
            </a:r>
            <a:endParaRPr lang="en-US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nelita_91@abv.bg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10398"/>
            <a:ext cx="3852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miley Face 4"/>
          <p:cNvSpPr/>
          <p:nvPr/>
        </p:nvSpPr>
        <p:spPr>
          <a:xfrm>
            <a:off x="395536" y="1196752"/>
            <a:ext cx="4176464" cy="3312368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lvl="0" algn="ctr"/>
            <a:r>
              <a:rPr lang="bg-BG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lvl="0" algn="ctr"/>
            <a:r>
              <a:rPr lang="bg-BG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вниманието!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50" y="3863244"/>
            <a:ext cx="9334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6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3059832" y="123891"/>
            <a:ext cx="3384376" cy="1490464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g-BG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Алтернатива</a:t>
            </a:r>
            <a:endParaRPr lang="bg-BG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oon 5"/>
          <p:cNvSpPr/>
          <p:nvPr/>
        </p:nvSpPr>
        <p:spPr>
          <a:xfrm rot="16200000">
            <a:off x="4687024" y="782357"/>
            <a:ext cx="228601" cy="914400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Cloud 6"/>
          <p:cNvSpPr/>
          <p:nvPr/>
        </p:nvSpPr>
        <p:spPr>
          <a:xfrm>
            <a:off x="1619672" y="1484785"/>
            <a:ext cx="6120680" cy="165618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solidFill>
                  <a:srgbClr val="FFFF00"/>
                </a:solidFill>
                <a:latin typeface="Times New Roman"/>
                <a:ea typeface="Calibri"/>
              </a:rPr>
              <a:t>програми за социално и емоционално учене</a:t>
            </a:r>
            <a:endParaRPr lang="bg-BG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67964" y="3930334"/>
            <a:ext cx="2473424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научават деца и възрастни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прилагат социални и емоционални умения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endCxn id="17" idx="0"/>
          </p:cNvCxnSpPr>
          <p:nvPr/>
        </p:nvCxnSpPr>
        <p:spPr>
          <a:xfrm flipH="1">
            <a:off x="3304676" y="3140968"/>
            <a:ext cx="135446" cy="789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139951" y="5157192"/>
            <a:ext cx="2630741" cy="14879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водят до подобряване постиженията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чрез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познавателни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емоционални и социални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измерения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7504" y="4040911"/>
            <a:ext cx="165618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предоставят </a:t>
            </a:r>
            <a:r>
              <a:rPr lang="bg-B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подходящо </a:t>
            </a: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752020" y="3284984"/>
            <a:ext cx="55891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5004048" y="3617562"/>
            <a:ext cx="2376264" cy="13042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насърчават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семейни и училищни партньорства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73888" y="3039357"/>
            <a:ext cx="180020" cy="6989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43608" y="2924944"/>
            <a:ext cx="1224136" cy="10921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-1" y="5298486"/>
            <a:ext cx="2122857" cy="1133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редават опит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ангажиране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учебната среда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655676" y="3074907"/>
            <a:ext cx="1188132" cy="2223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948264" y="2708920"/>
            <a:ext cx="1030179" cy="2205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6646295" y="5069060"/>
            <a:ext cx="2390201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включват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непрекъсната оценка и подобрение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66408" y="3844491"/>
            <a:ext cx="3993324" cy="26993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Възпитателно- образователна среда, насърчаваща сътрудничество между деца, родители и педагогически екип. </a:t>
            </a:r>
            <a:r>
              <a:rPr lang="bg-BG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4905" y="3573017"/>
            <a:ext cx="3812501" cy="29707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Повишаването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социалната компетентност на децата и учителите в групата ще повиши ЕИ на педагозите.</a:t>
            </a:r>
            <a:endParaRPr lang="bg-BG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10800000" flipV="1">
            <a:off x="4385701" y="820132"/>
            <a:ext cx="3954738" cy="266491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емоционални и социални умения за ефикасно общуване у децата и педагозите.</a:t>
            </a:r>
            <a:endParaRPr lang="bg-BG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4905" y="820132"/>
            <a:ext cx="3860796" cy="2698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Повишаване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ЕИ на педагогическия екип на IVа група в ДГ№2 „Знаме на Мира” – гр. Балчик.</a:t>
            </a:r>
            <a:endParaRPr lang="bg-BG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73800"/>
            <a:ext cx="644358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Експериментално изследване</a:t>
            </a:r>
            <a:r>
              <a:rPr lang="bg-BG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85702" y="820131"/>
            <a:ext cx="3642682" cy="880676"/>
          </a:xfrm>
          <a:prstGeom prst="rightArrow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Обект на </a:t>
            </a:r>
            <a:r>
              <a:rPr lang="bg-BG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изследването</a:t>
            </a:r>
            <a:endParaRPr lang="bg-BG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24905" y="786189"/>
            <a:ext cx="3812501" cy="891468"/>
          </a:xfrm>
          <a:prstGeom prst="leftArrow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524905" y="3357153"/>
            <a:ext cx="3812501" cy="10240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766228" y="3613658"/>
            <a:ext cx="167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Хипотеза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337406" y="3349289"/>
            <a:ext cx="4003033" cy="990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4400535" y="3638358"/>
            <a:ext cx="394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на изследването: </a:t>
            </a:r>
          </a:p>
        </p:txBody>
      </p:sp>
    </p:spTree>
    <p:extLst>
      <p:ext uri="{BB962C8B-B14F-4D97-AF65-F5344CB8AC3E}">
        <p14:creationId xmlns:p14="http://schemas.microsoft.com/office/powerpoint/2010/main" val="10915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925757"/>
              </p:ext>
            </p:extLst>
          </p:nvPr>
        </p:nvGraphicFramePr>
        <p:xfrm>
          <a:off x="827584" y="1196518"/>
          <a:ext cx="6264696" cy="516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23528" y="650305"/>
            <a:ext cx="8262639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„Професионални тестове за ЕИ“ на Хари Толи и Робърт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Ууд, групирани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петте сфери на ЕИ: </a:t>
            </a:r>
            <a:endParaRPr lang="bg-BG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44120"/>
            <a:ext cx="3951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188640"/>
            <a:ext cx="430222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 на изследването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bg-BG" dirty="0"/>
          </a:p>
        </p:txBody>
      </p:sp>
      <p:grpSp>
        <p:nvGrpSpPr>
          <p:cNvPr id="8" name="Group 7"/>
          <p:cNvGrpSpPr/>
          <p:nvPr/>
        </p:nvGrpSpPr>
        <p:grpSpPr>
          <a:xfrm>
            <a:off x="3442002" y="3115214"/>
            <a:ext cx="3807028" cy="2077024"/>
            <a:chOff x="1389159" y="-349339"/>
            <a:chExt cx="3344503" cy="1771738"/>
          </a:xfrm>
        </p:grpSpPr>
        <p:sp>
          <p:nvSpPr>
            <p:cNvPr id="9" name="Shape 8"/>
            <p:cNvSpPr/>
            <p:nvPr/>
          </p:nvSpPr>
          <p:spPr>
            <a:xfrm rot="20700000">
              <a:off x="1389159" y="-349339"/>
              <a:ext cx="1592756" cy="1592756"/>
            </a:xfrm>
            <a:prstGeom prst="gear6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Shape 4"/>
            <p:cNvSpPr/>
            <p:nvPr/>
          </p:nvSpPr>
          <p:spPr>
            <a:xfrm>
              <a:off x="3839582" y="528319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900" kern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61430" y="3735275"/>
            <a:ext cx="1174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социални 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умения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773" y="2912402"/>
            <a:ext cx="12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779997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908720"/>
            <a:ext cx="504056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Преобразуващ </a:t>
            </a:r>
            <a:r>
              <a:rPr lang="bg-BG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endParaRPr lang="bg-BG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38" y="608374"/>
            <a:ext cx="5032662" cy="339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2" y="3793089"/>
            <a:ext cx="4752528" cy="3064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6885" y="87015"/>
            <a:ext cx="5992025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Модул „Емоционални умения при децата“</a:t>
            </a:r>
            <a:endParaRPr lang="bg-BG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51816"/>
            <a:ext cx="4369768" cy="30025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99823" y="3873540"/>
            <a:ext cx="16699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„Рисуване със </a:t>
            </a:r>
            <a:endParaRPr lang="bg-B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затворени </a:t>
            </a:r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очи”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1472" y="6485000"/>
            <a:ext cx="229539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„С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изключен звук" </a:t>
            </a:r>
            <a:endParaRPr lang="bg-B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4090" y="3482487"/>
            <a:ext cx="23621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„Азбука на емоциите”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81" y="551263"/>
            <a:ext cx="314502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g-BG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Подмодул </a:t>
            </a:r>
            <a:r>
              <a:rPr lang="bg-BG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„Самопознание“</a:t>
            </a:r>
            <a:endParaRPr lang="bg-BG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" y="926444"/>
            <a:ext cx="4371093" cy="2923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81" y="3417053"/>
            <a:ext cx="2604687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„Отгатване на чувства</a:t>
            </a:r>
            <a:r>
              <a:rPr lang="bg-B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dirty="0" smtClean="0">
                <a:solidFill>
                  <a:srgbClr val="C00000"/>
                </a:solidFill>
              </a:rPr>
              <a:t> </a:t>
            </a:r>
            <a:endParaRPr lang="bg-BG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86871" y="3391673"/>
            <a:ext cx="229736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C00000"/>
                </a:solidFill>
              </a:rPr>
              <a:t>„</a:t>
            </a:r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Албум на чувствата"</a:t>
            </a:r>
          </a:p>
        </p:txBody>
      </p:sp>
    </p:spTree>
    <p:extLst>
      <p:ext uri="{BB962C8B-B14F-4D97-AF65-F5344CB8AC3E}">
        <p14:creationId xmlns:p14="http://schemas.microsoft.com/office/powerpoint/2010/main" val="7156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638" y="116632"/>
            <a:ext cx="301153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g-BG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Подмодул </a:t>
            </a:r>
            <a:r>
              <a:rPr lang="bg-BG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„Самоконтрол“</a:t>
            </a:r>
            <a:endParaRPr lang="bg-BG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0388"/>
            <a:ext cx="4582868" cy="31966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47701"/>
            <a:ext cx="259228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Успокояваща кошница”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69" y="493355"/>
            <a:ext cx="4561131" cy="3223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2869" y="3347701"/>
            <a:ext cx="17134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„Стой спокоен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9" y="3717033"/>
            <a:ext cx="4606207" cy="31409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3338" y="6488668"/>
            <a:ext cx="202972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„Игра за решения”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69" y="3717033"/>
            <a:ext cx="4572000" cy="3140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2868" y="6488668"/>
            <a:ext cx="233852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елаксиращи 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</a:p>
        </p:txBody>
      </p:sp>
    </p:spTree>
    <p:extLst>
      <p:ext uri="{BB962C8B-B14F-4D97-AF65-F5344CB8AC3E}">
        <p14:creationId xmlns:p14="http://schemas.microsoft.com/office/powerpoint/2010/main" val="68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8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2388</TotalTime>
  <Words>984</Words>
  <Application>Microsoft Office PowerPoint</Application>
  <PresentationFormat>On-screen Show (4:3)</PresentationFormat>
  <Paragraphs>231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107</cp:revision>
  <dcterms:created xsi:type="dcterms:W3CDTF">2017-04-10T15:33:59Z</dcterms:created>
  <dcterms:modified xsi:type="dcterms:W3CDTF">2017-05-12T13:59:23Z</dcterms:modified>
</cp:coreProperties>
</file>