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4" r:id="rId16"/>
    <p:sldId id="273" r:id="rId17"/>
    <p:sldId id="269" r:id="rId18"/>
    <p:sldId id="275" r:id="rId19"/>
    <p:sldId id="270" r:id="rId20"/>
    <p:sldId id="271" r:id="rId21"/>
    <p:sldId id="277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Свободна форм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B76904-610A-4273-A548-381396B6F3ED}" type="datetimeFigureOut">
              <a:rPr lang="bg-BG" smtClean="0"/>
              <a:t>14.5.2020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D6B066-4EFC-4F49-BD66-DFC18939E3D2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71117" y="332656"/>
            <a:ext cx="7725766" cy="1470025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2"/>
                </a:solidFill>
                <a:latin typeface="Monotype Corsiva" pitchFamily="66" charset="0"/>
              </a:rPr>
              <a:t>Ден на ученическото самоуправление </a:t>
            </a:r>
            <a:br>
              <a:rPr lang="bg-BG" sz="2800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bg-BG" sz="2800" b="1" dirty="0">
                <a:solidFill>
                  <a:schemeClr val="accent2"/>
                </a:solidFill>
                <a:latin typeface="Monotype Corsiva" pitchFamily="66" charset="0"/>
              </a:rPr>
              <a:t>в СУ“Никола Вапцаров“ , гр. Хаджидимово</a:t>
            </a:r>
            <a:br>
              <a:rPr lang="bg-BG" sz="2800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bg-BG" sz="2800" b="1" dirty="0">
                <a:solidFill>
                  <a:schemeClr val="accent2"/>
                </a:solidFill>
                <a:latin typeface="Monotype Corsiva" pitchFamily="66" charset="0"/>
              </a:rPr>
              <a:t>11 май 2020 год.</a:t>
            </a:r>
            <a:br>
              <a:rPr lang="bg-BG" sz="2800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bg-BG" sz="28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249" y="2189045"/>
            <a:ext cx="4464496" cy="29523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Денят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на Европа се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празнува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по света с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различни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инициативи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,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една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от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които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е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ученическото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самоуправление. В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този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ден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се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дава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възможност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думичката„самоуправление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” да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придобие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 реален </a:t>
            </a:r>
            <a:r>
              <a:rPr lang="ru-RU" sz="2400" b="1" dirty="0" err="1">
                <a:solidFill>
                  <a:schemeClr val="tx2"/>
                </a:solidFill>
                <a:latin typeface="Garamond" pitchFamily="18" charset="0"/>
              </a:rPr>
              <a:t>смисъл</a:t>
            </a:r>
            <a:r>
              <a:rPr lang="ru-RU" sz="24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bg-BG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636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784723" cy="18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488557" cy="261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28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912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600201"/>
            <a:ext cx="8496944" cy="29809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Garamond" pitchFamily="18" charset="0"/>
              </a:rPr>
              <a:t>Урок в ІХ“б“  клас по музика с ученик - учител: Елена Захариева;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Garamond" pitchFamily="18" charset="0"/>
              </a:rPr>
              <a:t>Урок в V клас – часа на класа с ученик - учител: Атанас Атанасов;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Garamond" pitchFamily="18" charset="0"/>
              </a:rPr>
              <a:t>Урок в VІІІ “б“  клас по биология и ЗО с ученик - учител: Илия Шопов;</a:t>
            </a:r>
          </a:p>
          <a:p>
            <a:pPr marL="36576" indent="0">
              <a:buNone/>
            </a:pPr>
            <a:r>
              <a:rPr lang="bg-BG" sz="2800" b="1" dirty="0"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 marL="36576" indent="0">
              <a:buNone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Среща за дистанционно обучение – Българско училище &quot;Родна Реч&quot; Осл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54006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35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7687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036712"/>
          </a:xfrm>
        </p:spPr>
        <p:txBody>
          <a:bodyPr/>
          <a:lstStyle/>
          <a:p>
            <a:pPr marL="36576" indent="0">
              <a:buNone/>
            </a:pPr>
            <a:r>
              <a:rPr lang="bg-BG" sz="2800" b="1" dirty="0">
                <a:latin typeface="Garamond" pitchFamily="18" charset="0"/>
              </a:rPr>
              <a:t>Урок в V  клас по география и икономика с ученик - учител: Ивана Чапкънова. 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C:\Users\user1\Downloads\Screenshot_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4389978" cy="196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C:\Users\user1\Downloads\Screenshot_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458894" cy="192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:\Users\user1\Downloads\Screenshot_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4514"/>
            <a:ext cx="3168432" cy="155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C:\Users\user1\Downloads\Screenshot_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7" y="5163582"/>
            <a:ext cx="2736344" cy="1333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05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192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2527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bg-BG" sz="3200" b="1" dirty="0">
                <a:latin typeface="Garamond" pitchFamily="18" charset="0"/>
              </a:rPr>
              <a:t>Урок в ХІ  клас по география и икономика с ученик - учител: Евгения </a:t>
            </a:r>
            <a:r>
              <a:rPr lang="bg-BG" sz="3200" b="1" dirty="0" err="1">
                <a:latin typeface="Garamond" pitchFamily="18" charset="0"/>
              </a:rPr>
              <a:t>Разменова</a:t>
            </a:r>
            <a:r>
              <a:rPr lang="bg-BG" sz="3200" b="1" dirty="0">
                <a:latin typeface="Garamond" pitchFamily="18" charset="0"/>
              </a:rPr>
              <a:t>. 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C:\Users\user1\Downloads\Screenshot_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93228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C:\Users\user1\Downloads\Screenshot_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4361"/>
            <a:ext cx="3361997" cy="152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:\Users\user1\Downloads\Screenshot_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4179227" cy="184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02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5527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400" b="1" dirty="0">
                <a:latin typeface="Garamond" pitchFamily="18" charset="0"/>
              </a:rPr>
              <a:t>Урок в VІІ“б“  клас по математика с ученик - учител: Ангелинка </a:t>
            </a:r>
            <a:r>
              <a:rPr lang="bg-BG" sz="2400" b="1" dirty="0" err="1">
                <a:latin typeface="Garamond" pitchFamily="18" charset="0"/>
              </a:rPr>
              <a:t>Конгарова</a:t>
            </a:r>
            <a:r>
              <a:rPr lang="bg-BG" sz="2400" b="1" dirty="0">
                <a:latin typeface="Garamond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bg-BG" sz="2400" b="1" dirty="0">
                <a:latin typeface="Garamond" pitchFamily="18" charset="0"/>
              </a:rPr>
              <a:t>Урок в ІХ “а“  клас по английски език с ученик - учител: Зорница Попова;</a:t>
            </a:r>
          </a:p>
          <a:p>
            <a:pPr>
              <a:buFont typeface="Wingdings" pitchFamily="2" charset="2"/>
              <a:buChar char="Ø"/>
            </a:pPr>
            <a:r>
              <a:rPr lang="bg-BG" sz="2400" b="1" dirty="0">
                <a:latin typeface="Garamond" pitchFamily="18" charset="0"/>
              </a:rPr>
              <a:t>Урок в ХІ клас по английски език с двама ученика в ролята на учители: Милка Воденичарова и Димитрина Захариева;</a:t>
            </a:r>
          </a:p>
          <a:p>
            <a:pPr marL="36576" indent="0">
              <a:buNone/>
            </a:pPr>
            <a:endParaRPr lang="bg-BG" sz="24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endParaRPr lang="bg-BG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ДИСТАНЦИОННО ОБУЧ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54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051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699792" y="1600200"/>
            <a:ext cx="5976664" cy="47811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400" b="1" dirty="0">
                <a:latin typeface="Garamond" pitchFamily="18" charset="0"/>
              </a:rPr>
              <a:t>Урок в VІІІ“б“  клас по история и цивилизации с ученик - учител: Илия Шопов;</a:t>
            </a:r>
          </a:p>
          <a:p>
            <a:pPr>
              <a:buFont typeface="Wingdings" pitchFamily="2" charset="2"/>
              <a:buChar char="Ø"/>
            </a:pPr>
            <a:r>
              <a:rPr lang="bg-BG" sz="2400" b="1" dirty="0">
                <a:latin typeface="Garamond" pitchFamily="18" charset="0"/>
              </a:rPr>
              <a:t>Урок в Х“а“  клас по история и цивилизации с ученик - учител: Вяра </a:t>
            </a:r>
            <a:r>
              <a:rPr lang="bg-BG" sz="2400" b="1" dirty="0" err="1">
                <a:latin typeface="Garamond" pitchFamily="18" charset="0"/>
              </a:rPr>
              <a:t>Караянева</a:t>
            </a:r>
            <a:r>
              <a:rPr lang="bg-BG" sz="2400" b="1" dirty="0">
                <a:latin typeface="Garamond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bg-BG" sz="2400" b="1" dirty="0">
                <a:latin typeface="Garamond" pitchFamily="18" charset="0"/>
              </a:rPr>
              <a:t>Урок в ІХ“б“  клас по история и цивилизации с ученик - учител: Костадин Милушев;</a:t>
            </a:r>
          </a:p>
          <a:p>
            <a:pPr>
              <a:buFont typeface="Wingdings" pitchFamily="2" charset="2"/>
              <a:buChar char="Ø"/>
            </a:pPr>
            <a:r>
              <a:rPr lang="bg-BG" sz="2400" b="1" dirty="0">
                <a:latin typeface="Garamond" pitchFamily="18" charset="0"/>
              </a:rPr>
              <a:t>Урок в VІІ“б“  клас по история и цивилизации с ученик - учител: Александра Александрова;</a:t>
            </a: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Versinaj: Урок по история като състез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" y="1916832"/>
            <a:ext cx="253350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6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192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2160240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bg-BG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Уроци в ІV“б“  клас:</a:t>
            </a:r>
          </a:p>
          <a:p>
            <a:pPr>
              <a:buFontTx/>
              <a:buChar char="-"/>
            </a:pPr>
            <a:r>
              <a:rPr lang="bg-BG" sz="2400" b="1" dirty="0">
                <a:latin typeface="Garamond" pitchFamily="18" charset="0"/>
              </a:rPr>
              <a:t>по математика с ученик - учител: Иван Пелтеков;</a:t>
            </a:r>
          </a:p>
          <a:p>
            <a:pPr>
              <a:buFontTx/>
              <a:buChar char="-"/>
            </a:pPr>
            <a:r>
              <a:rPr lang="bg-BG" sz="2400" b="1" dirty="0">
                <a:latin typeface="Garamond" pitchFamily="18" charset="0"/>
              </a:rPr>
              <a:t>по човекът и обществото с ученик - учител: Георги Караиванов;</a:t>
            </a:r>
          </a:p>
          <a:p>
            <a:pPr>
              <a:buFontTx/>
              <a:buChar char="-"/>
            </a:pPr>
            <a:r>
              <a:rPr lang="bg-BG" sz="2400" b="1" dirty="0">
                <a:latin typeface="Garamond" pitchFamily="18" charset="0"/>
              </a:rPr>
              <a:t>по изобразително изкуство с ученик - учител: Петър </a:t>
            </a:r>
            <a:r>
              <a:rPr lang="bg-BG" sz="2400" b="1" dirty="0" err="1">
                <a:latin typeface="Garamond" pitchFamily="18" charset="0"/>
              </a:rPr>
              <a:t>Петрелийски</a:t>
            </a:r>
            <a:r>
              <a:rPr lang="bg-BG" sz="2400" b="1" dirty="0">
                <a:latin typeface="Garamond" pitchFamily="18" charset="0"/>
              </a:rPr>
              <a:t>;</a:t>
            </a:r>
          </a:p>
          <a:p>
            <a:pPr>
              <a:buFontTx/>
              <a:buChar char="-"/>
            </a:pPr>
            <a:endParaRPr lang="bg-BG" sz="2400" b="1" dirty="0">
              <a:latin typeface="Garamond" pitchFamily="18" charset="0"/>
            </a:endParaRPr>
          </a:p>
          <a:p>
            <a:pPr>
              <a:buFontTx/>
              <a:buChar char="-"/>
            </a:pPr>
            <a:endParaRPr lang="bg-BG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C:\Users\user1\Desktop\97068978_1103357983366124_358587875246001356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363018" cy="189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C:\Users\user1\Desktop\97286895_1128398540871538_121425430760862515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2495550" cy="187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:\Users\user1\Desktop\96983621_561492911439954_7098688729551732736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9" y="3573016"/>
            <a:ext cx="26642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C:\Users\user1\Desktop\97045163_3152692461520575_6905382963207208960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68" y="5301208"/>
            <a:ext cx="2221408" cy="152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65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4807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89269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bg-BG" sz="2600" b="1" dirty="0">
                <a:latin typeface="Garamond" pitchFamily="18" charset="0"/>
              </a:rPr>
              <a:t>Урок в ЦОУД - VІІ клас  с ученик - учител: Симеон Шопов; 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артина 5" descr="C:\Users\user1\Desktop\97070978_839959573164815_707278434297551257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37" y="2140493"/>
            <a:ext cx="319094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:\Users\user1\Desktop\96810740_2490693184365351_795291226679227187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7" y="1484784"/>
            <a:ext cx="1913781" cy="160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C:\Users\user1\Desktop\88014471_842310706232325_124714160663350476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10" y="4391532"/>
            <a:ext cx="2197100" cy="238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 descr="C:\Users\user1\Desktop\96490080_543601099656695_4815302403521773568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96369"/>
            <a:ext cx="2421677" cy="148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 descr="C:\Users\user1\Desktop\97077056_242816456958684_9057395903328944128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4555"/>
            <a:ext cx="1976120" cy="26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Картина 10" descr="C:\Users\user1\Desktop\96941041_240582230491690_1666721651884032000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45" y="4725144"/>
            <a:ext cx="2532683" cy="195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262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7687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0448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sz="2600" b="1" dirty="0">
                <a:latin typeface="Garamond" pitchFamily="18" charset="0"/>
              </a:rPr>
              <a:t>Урок в VІІ “а“  клас по физика и астрономия с ученик - учител: Иван Гочев;</a:t>
            </a:r>
          </a:p>
          <a:p>
            <a:pPr>
              <a:buFont typeface="Wingdings" pitchFamily="2" charset="2"/>
              <a:buChar char="Ø"/>
            </a:pPr>
            <a:r>
              <a:rPr lang="bg-BG" sz="2600" b="1" dirty="0">
                <a:latin typeface="Garamond" pitchFamily="18" charset="0"/>
              </a:rPr>
              <a:t>Урок в Х “а“  клас по физика и астрономия с ученик - учител: Фикрие Чакърова;</a:t>
            </a:r>
          </a:p>
          <a:p>
            <a:pPr>
              <a:buFont typeface="Wingdings" pitchFamily="2" charset="2"/>
              <a:buChar char="Ø"/>
            </a:pPr>
            <a:r>
              <a:rPr lang="bg-BG" sz="2600" b="1" dirty="0">
                <a:latin typeface="Garamond" pitchFamily="18" charset="0"/>
              </a:rPr>
              <a:t>Урок в VІІІ “а“  клас по физика и астрономия с ученик - учител: Дани Симеонова;</a:t>
            </a: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400" b="1" dirty="0">
              <a:latin typeface="Garamond" pitchFamily="18" charset="0"/>
            </a:endParaRP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Дистанционно обучение от ЦПО &quot;Аполи&quot; - Апол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3528392" cy="2459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8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192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0466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bg-BG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Оценъчни карти: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C:\Users\user1\Desktop\15B24D76A-5A3B-4D37-8CA4-087AC7D9BD1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7075"/>
            <a:ext cx="2379737" cy="1929011"/>
          </a:xfrm>
          <a:prstGeom prst="round2DiagRect">
            <a:avLst>
              <a:gd name="adj1" fmla="val 16667"/>
              <a:gd name="adj2" fmla="val 7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 descr="C:\Users\user1\Desktop\52F5714CE-5B44-4F76-AEBD-E3464467B1A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66" y="1916832"/>
            <a:ext cx="2596770" cy="1978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 descr="C:\Users\user1\Desktop\2170A2E55-BB0C-4D79-B313-9CCC8C7F5A48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3" y="4077072"/>
            <a:ext cx="2746762" cy="2005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 descr="C:\Users\user1\Desktop\1EA1FC532-C01A-4BE2-9199-6473E487C97E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2583185" cy="198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 descr="C:\Users\user1\Downloads\1E09F0350-98F9-4548-AC6F-310AD1F3F5A2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4075"/>
            <a:ext cx="2324753" cy="1945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 descr="C:\Users\user1\Downloads\25DF65FB7-D714-486B-BC88-C970D3113610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016275" cy="1832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24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747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371599"/>
            <a:ext cx="8856984" cy="5280779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«А </a:t>
            </a:r>
            <a:r>
              <a:rPr lang="ru-RU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ти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благодарен ли си за </a:t>
            </a:r>
            <a:r>
              <a:rPr lang="ru-RU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нещо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? На кого?»</a:t>
            </a:r>
          </a:p>
          <a:p>
            <a:pPr marL="36576" indent="0">
              <a:buNone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БЛАГОДАРЯ</a:t>
            </a:r>
            <a:r>
              <a:rPr lang="ru-RU" sz="2800" b="1" dirty="0">
                <a:latin typeface="Garamond" pitchFamily="18" charset="0"/>
              </a:rPr>
              <a:t> на </a:t>
            </a:r>
            <a:r>
              <a:rPr lang="ru-RU" sz="2800" b="1" dirty="0" err="1">
                <a:latin typeface="Garamond" pitchFamily="18" charset="0"/>
              </a:rPr>
              <a:t>всички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>
                <a:latin typeface="Garamond" pitchFamily="18" charset="0"/>
              </a:rPr>
              <a:t>колеги</a:t>
            </a:r>
            <a:r>
              <a:rPr lang="ru-RU" sz="2800" b="1" dirty="0">
                <a:latin typeface="Garamond" pitchFamily="18" charset="0"/>
              </a:rPr>
              <a:t>: </a:t>
            </a:r>
            <a:r>
              <a:rPr lang="ru-RU" sz="2800" b="1" dirty="0" err="1">
                <a:latin typeface="Garamond" pitchFamily="18" charset="0"/>
              </a:rPr>
              <a:t>Мариана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>
                <a:latin typeface="Garamond" pitchFamily="18" charset="0"/>
              </a:rPr>
              <a:t>Гочева</a:t>
            </a:r>
            <a:r>
              <a:rPr lang="ru-RU" sz="2800" b="1" dirty="0">
                <a:latin typeface="Garamond" pitchFamily="18" charset="0"/>
              </a:rPr>
              <a:t>, </a:t>
            </a:r>
            <a:r>
              <a:rPr lang="ru-RU" sz="2800" b="1" dirty="0" err="1">
                <a:latin typeface="Garamond" pitchFamily="18" charset="0"/>
              </a:rPr>
              <a:t>Райме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>
                <a:latin typeface="Garamond" pitchFamily="18" charset="0"/>
              </a:rPr>
              <a:t>Караилиева</a:t>
            </a:r>
            <a:r>
              <a:rPr lang="ru-RU" sz="2800" b="1" dirty="0">
                <a:latin typeface="Garamond" pitchFamily="18" charset="0"/>
              </a:rPr>
              <a:t>, Елена Стоянова, Виктория </a:t>
            </a:r>
            <a:r>
              <a:rPr lang="ru-RU" sz="2800" b="1" dirty="0" err="1">
                <a:latin typeface="Garamond" pitchFamily="18" charset="0"/>
              </a:rPr>
              <a:t>Караянева</a:t>
            </a:r>
            <a:r>
              <a:rPr lang="ru-RU" sz="2800" b="1" dirty="0">
                <a:latin typeface="Garamond" pitchFamily="18" charset="0"/>
              </a:rPr>
              <a:t>, Мария </a:t>
            </a:r>
            <a:r>
              <a:rPr lang="ru-RU" sz="2800" b="1" dirty="0" err="1">
                <a:latin typeface="Garamond" pitchFamily="18" charset="0"/>
              </a:rPr>
              <a:t>Терзиева</a:t>
            </a:r>
            <a:r>
              <a:rPr lang="ru-RU" sz="2800" b="1" dirty="0">
                <a:latin typeface="Garamond" pitchFamily="18" charset="0"/>
              </a:rPr>
              <a:t>, Мария </a:t>
            </a:r>
            <a:r>
              <a:rPr lang="ru-RU" sz="2800" b="1" dirty="0" err="1">
                <a:latin typeface="Garamond" pitchFamily="18" charset="0"/>
              </a:rPr>
              <a:t>Каймаканова</a:t>
            </a:r>
            <a:r>
              <a:rPr lang="ru-RU" sz="2800" b="1" dirty="0">
                <a:latin typeface="Garamond" pitchFamily="18" charset="0"/>
              </a:rPr>
              <a:t>, </a:t>
            </a:r>
            <a:r>
              <a:rPr lang="ru-RU" sz="2800" b="1" dirty="0" err="1">
                <a:latin typeface="Garamond" pitchFamily="18" charset="0"/>
              </a:rPr>
              <a:t>Заприна</a:t>
            </a:r>
            <a:r>
              <a:rPr lang="ru-RU" sz="2800" b="1" dirty="0">
                <a:latin typeface="Garamond" pitchFamily="18" charset="0"/>
              </a:rPr>
              <a:t> Глушкова, Калинка </a:t>
            </a:r>
            <a:r>
              <a:rPr lang="ru-RU" sz="2800" b="1" dirty="0" err="1">
                <a:latin typeface="Garamond" pitchFamily="18" charset="0"/>
              </a:rPr>
              <a:t>Коричкова</a:t>
            </a:r>
            <a:r>
              <a:rPr lang="ru-RU" sz="2800" b="1" dirty="0">
                <a:latin typeface="Garamond" pitchFamily="18" charset="0"/>
              </a:rPr>
              <a:t>, </a:t>
            </a:r>
            <a:r>
              <a:rPr lang="ru-RU" sz="2800" b="1" dirty="0" err="1">
                <a:latin typeface="Garamond" pitchFamily="18" charset="0"/>
              </a:rPr>
              <a:t>Виолета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>
                <a:latin typeface="Garamond" pitchFamily="18" charset="0"/>
              </a:rPr>
              <a:t>Карамихалева</a:t>
            </a:r>
            <a:r>
              <a:rPr lang="ru-RU" sz="2800" b="1" dirty="0">
                <a:latin typeface="Garamond" pitchFamily="18" charset="0"/>
              </a:rPr>
              <a:t>, </a:t>
            </a:r>
            <a:r>
              <a:rPr lang="ru-RU" sz="2800" b="1" dirty="0" err="1">
                <a:latin typeface="Garamond" pitchFamily="18" charset="0"/>
              </a:rPr>
              <a:t>Анета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>
                <a:latin typeface="Garamond" pitchFamily="18" charset="0"/>
              </a:rPr>
              <a:t>Воденичарова</a:t>
            </a:r>
            <a:r>
              <a:rPr lang="ru-RU" sz="2800" b="1" dirty="0">
                <a:latin typeface="Garamond" pitchFamily="18" charset="0"/>
              </a:rPr>
              <a:t>, Венета </a:t>
            </a:r>
            <a:r>
              <a:rPr lang="ru-RU" sz="2800" b="1" dirty="0" err="1">
                <a:latin typeface="Garamond" pitchFamily="18" charset="0"/>
              </a:rPr>
              <a:t>Вранчева</a:t>
            </a:r>
            <a:r>
              <a:rPr lang="ru-RU" sz="2800" b="1" dirty="0">
                <a:latin typeface="Garamond" pitchFamily="18" charset="0"/>
              </a:rPr>
              <a:t>, </a:t>
            </a:r>
            <a:r>
              <a:rPr lang="ru-RU" sz="2800" b="1" dirty="0" err="1">
                <a:latin typeface="Garamond" pitchFamily="18" charset="0"/>
              </a:rPr>
              <a:t>Цветомира</a:t>
            </a:r>
            <a:r>
              <a:rPr lang="ru-RU" sz="2800" b="1" dirty="0">
                <a:latin typeface="Garamond" pitchFamily="18" charset="0"/>
              </a:rPr>
              <a:t> Иванова, Румяна Кирова, Дима </a:t>
            </a:r>
            <a:r>
              <a:rPr lang="ru-RU" sz="2800" b="1" dirty="0" err="1">
                <a:latin typeface="Garamond" pitchFamily="18" charset="0"/>
              </a:rPr>
              <a:t>Урдева</a:t>
            </a:r>
            <a:r>
              <a:rPr lang="ru-RU" sz="2800" b="1" dirty="0">
                <a:latin typeface="Garamond" pitchFamily="18" charset="0"/>
              </a:rPr>
              <a:t>, Венета </a:t>
            </a:r>
            <a:r>
              <a:rPr lang="ru-RU" sz="2800" b="1" dirty="0" err="1">
                <a:latin typeface="Garamond" pitchFamily="18" charset="0"/>
              </a:rPr>
              <a:t>Атанасова</a:t>
            </a:r>
            <a:r>
              <a:rPr lang="ru-RU" sz="2800" b="1" dirty="0">
                <a:latin typeface="Garamond" pitchFamily="18" charset="0"/>
              </a:rPr>
              <a:t>, </a:t>
            </a:r>
            <a:r>
              <a:rPr lang="ru-RU" sz="2800" b="1" dirty="0" err="1">
                <a:latin typeface="Garamond" pitchFamily="18" charset="0"/>
              </a:rPr>
              <a:t>Костадин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>
                <a:latin typeface="Garamond" pitchFamily="18" charset="0"/>
              </a:rPr>
              <a:t>Караянев</a:t>
            </a:r>
            <a:r>
              <a:rPr lang="ru-RU" sz="2800" b="1" dirty="0">
                <a:latin typeface="Garamond" pitchFamily="18" charset="0"/>
              </a:rPr>
              <a:t>, Елена </a:t>
            </a:r>
            <a:r>
              <a:rPr lang="ru-RU" sz="2800" b="1" dirty="0" err="1">
                <a:latin typeface="Garamond" pitchFamily="18" charset="0"/>
              </a:rPr>
              <a:t>Караянева</a:t>
            </a:r>
            <a:r>
              <a:rPr lang="ru-RU" sz="2800" b="1" dirty="0">
                <a:latin typeface="Garamond" pitchFamily="18" charset="0"/>
              </a:rPr>
              <a:t>,</a:t>
            </a:r>
          </a:p>
          <a:p>
            <a:pPr marL="36576" indent="0">
              <a:buNone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които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подкрепиха</a:t>
            </a:r>
            <a:endParaRPr lang="ru-RU" sz="3500" b="1" dirty="0">
              <a:solidFill>
                <a:schemeClr val="accent6">
                  <a:lumMod val="60000"/>
                  <a:lumOff val="40000"/>
                </a:schemeClr>
              </a:solidFill>
              <a:latin typeface="Garamond" pitchFamily="18" charset="0"/>
            </a:endParaRPr>
          </a:p>
          <a:p>
            <a:pPr marL="36576" indent="0">
              <a:buNone/>
            </a:pP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нашите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ученици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, за</a:t>
            </a:r>
          </a:p>
          <a:p>
            <a:pPr marL="36576" indent="0">
              <a:buNone/>
            </a:pP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да </a:t>
            </a: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реализират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</a:t>
            </a: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тези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</a:t>
            </a:r>
          </a:p>
          <a:p>
            <a:pPr marL="36576" indent="0">
              <a:buNone/>
            </a:pP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прекрасни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</a:t>
            </a:r>
            <a:r>
              <a:rPr lang="ru-RU" sz="35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уроци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!!!</a:t>
            </a:r>
          </a:p>
          <a:p>
            <a:pPr marL="36576" indent="0">
              <a:buNone/>
            </a:pPr>
            <a:endParaRPr lang="bg-BG" sz="2800" b="1" dirty="0">
              <a:latin typeface="Garamond" pitchFamily="18" charset="0"/>
            </a:endParaRP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Laptop, Tablet PC And Smart Phone With Apps Stock Vecto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01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527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4349080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ru-RU" b="1" dirty="0">
                <a:latin typeface="Garamond" pitchFamily="18" charset="0"/>
              </a:rPr>
              <a:t>         В </a:t>
            </a:r>
            <a:r>
              <a:rPr lang="ru-RU" b="1" dirty="0" err="1">
                <a:latin typeface="Garamond" pitchFamily="18" charset="0"/>
              </a:rPr>
              <a:t>СУ„Никола</a:t>
            </a:r>
            <a:r>
              <a:rPr lang="ru-RU" b="1" dirty="0">
                <a:latin typeface="Garamond" pitchFamily="18" charset="0"/>
              </a:rPr>
              <a:t> </a:t>
            </a:r>
            <a:r>
              <a:rPr lang="ru-RU" b="1" dirty="0" err="1">
                <a:latin typeface="Garamond" pitchFamily="18" charset="0"/>
              </a:rPr>
              <a:t>Вапцаров</a:t>
            </a:r>
            <a:r>
              <a:rPr lang="ru-RU" b="1" dirty="0">
                <a:latin typeface="Garamond" pitchFamily="18" charset="0"/>
              </a:rPr>
              <a:t>” </a:t>
            </a:r>
          </a:p>
          <a:p>
            <a:pPr marL="36576" indent="0">
              <a:buNone/>
            </a:pPr>
            <a:r>
              <a:rPr lang="ru-RU" b="1" dirty="0">
                <a:latin typeface="Garamond" pitchFamily="18" charset="0"/>
              </a:rPr>
              <a:t>гр. </a:t>
            </a:r>
            <a:r>
              <a:rPr lang="ru-RU" b="1" dirty="0" err="1">
                <a:latin typeface="Garamond" pitchFamily="18" charset="0"/>
              </a:rPr>
              <a:t>Хаджидимово</a:t>
            </a:r>
            <a:r>
              <a:rPr lang="ru-RU" b="1" dirty="0">
                <a:latin typeface="Garamond" pitchFamily="18" charset="0"/>
              </a:rPr>
              <a:t> , на 11 май 2020 година се </a:t>
            </a:r>
            <a:r>
              <a:rPr lang="ru-RU" b="1" dirty="0" err="1">
                <a:latin typeface="Garamond" pitchFamily="18" charset="0"/>
              </a:rPr>
              <a:t>проведе</a:t>
            </a:r>
            <a:r>
              <a:rPr lang="ru-RU" b="1" dirty="0">
                <a:latin typeface="Garamond" pitchFamily="18" charset="0"/>
              </a:rPr>
              <a:t> </a:t>
            </a:r>
            <a:r>
              <a:rPr lang="ru-RU" b="1" dirty="0" err="1">
                <a:latin typeface="Garamond" pitchFamily="18" charset="0"/>
              </a:rPr>
              <a:t>инициативата</a:t>
            </a:r>
            <a:r>
              <a:rPr lang="ru-RU" b="1" dirty="0">
                <a:latin typeface="Garamond" pitchFamily="18" charset="0"/>
              </a:rPr>
              <a:t>, </a:t>
            </a:r>
            <a:r>
              <a:rPr lang="ru-RU" b="1" dirty="0" err="1">
                <a:latin typeface="Garamond" pitchFamily="18" charset="0"/>
              </a:rPr>
              <a:t>посветена</a:t>
            </a:r>
            <a:r>
              <a:rPr lang="ru-RU" b="1" dirty="0">
                <a:latin typeface="Garamond" pitchFamily="18" charset="0"/>
              </a:rPr>
              <a:t> на </a:t>
            </a:r>
            <a:r>
              <a:rPr lang="ru-RU" b="1" dirty="0" err="1">
                <a:latin typeface="Garamond" pitchFamily="18" charset="0"/>
              </a:rPr>
              <a:t>ученическото</a:t>
            </a:r>
            <a:r>
              <a:rPr lang="ru-RU" b="1" dirty="0">
                <a:latin typeface="Garamond" pitchFamily="18" charset="0"/>
              </a:rPr>
              <a:t> самоуправление. </a:t>
            </a:r>
          </a:p>
          <a:p>
            <a:pPr marL="36576" indent="0">
              <a:buNone/>
            </a:pPr>
            <a:r>
              <a:rPr lang="ru-RU" b="1" dirty="0" err="1">
                <a:latin typeface="Garamond" pitchFamily="18" charset="0"/>
              </a:rPr>
              <a:t>Ученици</a:t>
            </a:r>
            <a:r>
              <a:rPr lang="ru-RU" b="1" dirty="0">
                <a:latin typeface="Garamond" pitchFamily="18" charset="0"/>
              </a:rPr>
              <a:t> от  </a:t>
            </a:r>
            <a:r>
              <a:rPr lang="ru-RU" b="1" dirty="0" err="1">
                <a:latin typeface="Garamond" pitchFamily="18" charset="0"/>
              </a:rPr>
              <a:t>различни</a:t>
            </a:r>
            <a:r>
              <a:rPr lang="ru-RU" b="1" dirty="0">
                <a:latin typeface="Garamond" pitchFamily="18" charset="0"/>
              </a:rPr>
              <a:t> </a:t>
            </a:r>
            <a:r>
              <a:rPr lang="ru-RU" b="1" dirty="0" err="1">
                <a:latin typeface="Garamond" pitchFamily="18" charset="0"/>
              </a:rPr>
              <a:t>класове</a:t>
            </a:r>
            <a:r>
              <a:rPr lang="ru-RU" b="1" dirty="0">
                <a:latin typeface="Garamond" pitchFamily="18" charset="0"/>
              </a:rPr>
              <a:t> „</a:t>
            </a:r>
            <a:r>
              <a:rPr lang="ru-RU" b="1" dirty="0" err="1">
                <a:latin typeface="Garamond" pitchFamily="18" charset="0"/>
              </a:rPr>
              <a:t>поеха</a:t>
            </a:r>
            <a:r>
              <a:rPr lang="ru-RU" b="1" dirty="0">
                <a:latin typeface="Garamond" pitchFamily="18" charset="0"/>
              </a:rPr>
              <a:t>” </a:t>
            </a:r>
            <a:r>
              <a:rPr lang="ru-RU" b="1" dirty="0" err="1">
                <a:latin typeface="Garamond" pitchFamily="18" charset="0"/>
              </a:rPr>
              <a:t>ролите</a:t>
            </a:r>
            <a:r>
              <a:rPr lang="ru-RU" b="1" dirty="0">
                <a:latin typeface="Garamond" pitchFamily="18" charset="0"/>
              </a:rPr>
              <a:t> на </a:t>
            </a:r>
            <a:r>
              <a:rPr lang="ru-RU" b="1" dirty="0" err="1">
                <a:latin typeface="Garamond" pitchFamily="18" charset="0"/>
              </a:rPr>
              <a:t>своите</a:t>
            </a:r>
            <a:r>
              <a:rPr lang="ru-RU" b="1" dirty="0">
                <a:latin typeface="Garamond" pitchFamily="18" charset="0"/>
              </a:rPr>
              <a:t> преподаватели, в </a:t>
            </a:r>
            <a:r>
              <a:rPr lang="ru-RU" b="1" dirty="0" err="1">
                <a:latin typeface="Garamond" pitchFamily="18" charset="0"/>
              </a:rPr>
              <a:t>условията</a:t>
            </a:r>
            <a:r>
              <a:rPr lang="ru-RU" b="1" dirty="0">
                <a:latin typeface="Garamond" pitchFamily="18" charset="0"/>
              </a:rPr>
              <a:t> на дистанционно обучение. </a:t>
            </a:r>
            <a:r>
              <a:rPr lang="ru-RU" b="1" dirty="0" err="1">
                <a:latin typeface="Garamond" pitchFamily="18" charset="0"/>
              </a:rPr>
              <a:t>Предизвикателството</a:t>
            </a:r>
            <a:r>
              <a:rPr lang="ru-RU" b="1" dirty="0">
                <a:latin typeface="Garamond" pitchFamily="18" charset="0"/>
              </a:rPr>
              <a:t> е различно, но </a:t>
            </a:r>
            <a:r>
              <a:rPr lang="ru-RU" b="1" dirty="0" err="1">
                <a:latin typeface="Garamond" pitchFamily="18" charset="0"/>
              </a:rPr>
              <a:t>мотивиращо</a:t>
            </a:r>
            <a:r>
              <a:rPr lang="ru-RU" b="1" dirty="0">
                <a:latin typeface="Garamond" pitchFamily="18" charset="0"/>
              </a:rPr>
              <a:t> и </a:t>
            </a:r>
            <a:r>
              <a:rPr lang="ru-RU" b="1" dirty="0" err="1">
                <a:latin typeface="Garamond" pitchFamily="18" charset="0"/>
              </a:rPr>
              <a:t>още</a:t>
            </a:r>
            <a:r>
              <a:rPr lang="ru-RU" b="1" dirty="0">
                <a:latin typeface="Garamond" pitchFamily="18" charset="0"/>
              </a:rPr>
              <a:t> по – </a:t>
            </a:r>
            <a:r>
              <a:rPr lang="ru-RU" b="1" dirty="0" err="1">
                <a:latin typeface="Garamond" pitchFamily="18" charset="0"/>
              </a:rPr>
              <a:t>отговорно</a:t>
            </a:r>
            <a:r>
              <a:rPr lang="ru-RU" b="1" dirty="0">
                <a:latin typeface="Garamond" pitchFamily="18" charset="0"/>
              </a:rPr>
              <a:t>!</a:t>
            </a:r>
            <a:endParaRPr lang="bg-BG" b="1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098636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Описание: лого_СОУ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84176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73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6247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bg-BG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„Ученическото самоуправление“ прави часовете </a:t>
            </a:r>
          </a:p>
          <a:p>
            <a:pPr marL="36576" indent="0" algn="ctr">
              <a:buNone/>
            </a:pPr>
            <a:r>
              <a:rPr lang="bg-BG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по - различни  и интересни! </a:t>
            </a:r>
          </a:p>
          <a:p>
            <a:pPr marL="36576" indent="0">
              <a:buNone/>
            </a:pPr>
            <a:r>
              <a:rPr lang="bg-BG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    Помага ни :</a:t>
            </a:r>
          </a:p>
          <a:p>
            <a:pPr lvl="0">
              <a:buFont typeface="Wingdings" pitchFamily="2" charset="2"/>
              <a:buChar char="v"/>
            </a:pPr>
            <a:r>
              <a:rPr lang="bg-BG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Да се научим да работим в екип!</a:t>
            </a:r>
          </a:p>
          <a:p>
            <a:pPr lvl="0">
              <a:buFont typeface="Wingdings" pitchFamily="2" charset="2"/>
              <a:buChar char="v"/>
            </a:pPr>
            <a:r>
              <a:rPr lang="bg-BG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Да се научим на отговорност към работата </a:t>
            </a:r>
          </a:p>
          <a:p>
            <a:pPr marL="36576" lvl="0" indent="0">
              <a:buNone/>
            </a:pPr>
            <a:r>
              <a:rPr lang="bg-BG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    в бъдеще!</a:t>
            </a:r>
          </a:p>
          <a:p>
            <a:pPr lvl="0">
              <a:buFont typeface="Wingdings" pitchFamily="2" charset="2"/>
              <a:buChar char="v"/>
            </a:pPr>
            <a:r>
              <a:rPr lang="bg-BG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Да се разпознаем в област по свой избор!</a:t>
            </a:r>
          </a:p>
          <a:p>
            <a:pPr marL="36576" indent="0">
              <a:buNone/>
            </a:pPr>
            <a:endParaRPr lang="bg-BG" sz="2000" dirty="0">
              <a:solidFill>
                <a:schemeClr val="accent3">
                  <a:lumMod val="60000"/>
                  <a:lumOff val="40000"/>
                </a:schemeClr>
              </a:solidFill>
              <a:latin typeface="Garamond" pitchFamily="18" charset="0"/>
            </a:endParaRPr>
          </a:p>
          <a:p>
            <a:pPr marL="36576" indent="0">
              <a:buNone/>
            </a:pPr>
            <a:endParaRPr lang="bg-BG" sz="2000" dirty="0">
              <a:solidFill>
                <a:schemeClr val="accent3">
                  <a:lumMod val="60000"/>
                  <a:lumOff val="40000"/>
                </a:schemeClr>
              </a:solidFill>
              <a:latin typeface="Garamond" pitchFamily="18" charset="0"/>
            </a:endParaRPr>
          </a:p>
          <a:p>
            <a:pPr marL="36576" indent="0" algn="ctr">
              <a:buNone/>
            </a:pP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Денят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ни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донесе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много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отговорности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,</a:t>
            </a:r>
            <a:endParaRPr lang="bg-BG" sz="36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itchFamily="18" charset="0"/>
            </a:endParaRPr>
          </a:p>
          <a:p>
            <a:pPr marL="36576" indent="0" algn="ctr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но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и 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удовлетворение</a:t>
            </a:r>
            <a:r>
              <a:rPr lang="bg-BG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то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че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всеки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който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се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стреми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към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някаква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цел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я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постига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! </a:t>
            </a:r>
            <a:endParaRPr lang="bg-BG" sz="36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itchFamily="18" charset="0"/>
            </a:endParaRPr>
          </a:p>
          <a:p>
            <a:pPr marL="36576" indent="0">
              <a:buNone/>
            </a:pPr>
            <a:endParaRPr lang="bg-BG" sz="2000" dirty="0">
              <a:solidFill>
                <a:schemeClr val="accent3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Дистанционно обучение /за цялата страна/, град Кърджали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0"/>
            <a:ext cx="1872208" cy="1800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490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377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61277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bg-BG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БЛАГОДАРЯ ВИ !!!</a:t>
            </a:r>
          </a:p>
          <a:p>
            <a:pPr marL="36576" indent="0" algn="ctr">
              <a:buNone/>
            </a:pPr>
            <a:r>
              <a:rPr lang="bg-BG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Още веднъж доказахме, че заедно можем повече !!!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3672408" cy="343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0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600200"/>
            <a:ext cx="6120680" cy="4525963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sz="2800" dirty="0">
                <a:latin typeface="Garamond" pitchFamily="18" charset="0"/>
              </a:rPr>
              <a:t>В </a:t>
            </a:r>
            <a:r>
              <a:rPr lang="ru-RU" sz="2800" dirty="0" err="1">
                <a:latin typeface="Garamond" pitchFamily="18" charset="0"/>
              </a:rPr>
              <a:t>рамките</a:t>
            </a:r>
            <a:r>
              <a:rPr lang="ru-RU" sz="2800" dirty="0">
                <a:latin typeface="Garamond" pitchFamily="18" charset="0"/>
              </a:rPr>
              <a:t> на </a:t>
            </a:r>
            <a:r>
              <a:rPr lang="ru-RU" sz="2800" dirty="0" err="1">
                <a:latin typeface="Garamond" pitchFamily="18" charset="0"/>
              </a:rPr>
              <a:t>инициативата</a:t>
            </a:r>
            <a:r>
              <a:rPr lang="ru-RU" sz="2800" dirty="0">
                <a:latin typeface="Garamond" pitchFamily="18" charset="0"/>
              </a:rPr>
              <a:t>, </a:t>
            </a:r>
            <a:r>
              <a:rPr lang="ru-RU" sz="2800" dirty="0" err="1">
                <a:latin typeface="Garamond" pitchFamily="18" charset="0"/>
              </a:rPr>
              <a:t>учениците</a:t>
            </a:r>
            <a:r>
              <a:rPr lang="ru-RU" sz="2800" dirty="0">
                <a:latin typeface="Garamond" pitchFamily="18" charset="0"/>
              </a:rPr>
              <a:t> – учители </a:t>
            </a:r>
            <a:r>
              <a:rPr lang="ru-RU" sz="2800" dirty="0" err="1">
                <a:latin typeface="Garamond" pitchFamily="18" charset="0"/>
              </a:rPr>
              <a:t>организираха</a:t>
            </a:r>
            <a:r>
              <a:rPr lang="ru-RU" sz="2800" dirty="0">
                <a:latin typeface="Garamond" pitchFamily="18" charset="0"/>
              </a:rPr>
              <a:t>  </a:t>
            </a:r>
            <a:r>
              <a:rPr lang="ru-RU" sz="2800" dirty="0" err="1">
                <a:latin typeface="Garamond" pitchFamily="18" charset="0"/>
              </a:rPr>
              <a:t>учебния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процес</a:t>
            </a:r>
            <a:r>
              <a:rPr lang="ru-RU" sz="2800" dirty="0">
                <a:latin typeface="Garamond" pitchFamily="18" charset="0"/>
              </a:rPr>
              <a:t>,  </a:t>
            </a:r>
            <a:r>
              <a:rPr lang="ru-RU" sz="2800" dirty="0" err="1">
                <a:latin typeface="Garamond" pitchFamily="18" charset="0"/>
              </a:rPr>
              <a:t>решаваха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проблеми</a:t>
            </a:r>
            <a:r>
              <a:rPr lang="ru-RU" sz="2800" dirty="0">
                <a:latin typeface="Garamond" pitchFamily="18" charset="0"/>
              </a:rPr>
              <a:t>, </a:t>
            </a:r>
            <a:r>
              <a:rPr lang="ru-RU" sz="2800" dirty="0" err="1">
                <a:latin typeface="Garamond" pitchFamily="18" charset="0"/>
              </a:rPr>
              <a:t>свързани</a:t>
            </a:r>
            <a:r>
              <a:rPr lang="ru-RU" sz="2800" dirty="0">
                <a:latin typeface="Garamond" pitchFamily="18" charset="0"/>
              </a:rPr>
              <a:t> с  учебно – </a:t>
            </a:r>
            <a:r>
              <a:rPr lang="ru-RU" sz="2800" dirty="0" err="1">
                <a:latin typeface="Garamond" pitchFamily="18" charset="0"/>
              </a:rPr>
              <a:t>възпитателната</a:t>
            </a:r>
            <a:r>
              <a:rPr lang="ru-RU" sz="2800" dirty="0">
                <a:latin typeface="Garamond" pitchFamily="18" charset="0"/>
              </a:rPr>
              <a:t> работа и то по </a:t>
            </a:r>
            <a:r>
              <a:rPr lang="ru-RU" sz="2800" dirty="0" err="1">
                <a:latin typeface="Garamond" pitchFamily="18" charset="0"/>
              </a:rPr>
              <a:t>необичаен</a:t>
            </a:r>
            <a:r>
              <a:rPr lang="ru-RU" sz="2800" dirty="0">
                <a:latin typeface="Garamond" pitchFamily="18" charset="0"/>
              </a:rPr>
              <a:t> начин.</a:t>
            </a:r>
          </a:p>
          <a:p>
            <a:pPr marL="36576" indent="0">
              <a:buNone/>
            </a:pPr>
            <a:r>
              <a:rPr lang="ru-RU" sz="2800" dirty="0" err="1">
                <a:latin typeface="Garamond" pitchFamily="18" charset="0"/>
              </a:rPr>
              <a:t>Радващ</a:t>
            </a:r>
            <a:r>
              <a:rPr lang="ru-RU" sz="2800" dirty="0">
                <a:latin typeface="Garamond" pitchFamily="18" charset="0"/>
              </a:rPr>
              <a:t> е </a:t>
            </a:r>
            <a:r>
              <a:rPr lang="ru-RU" sz="2800" dirty="0" err="1">
                <a:latin typeface="Garamond" pitchFamily="18" charset="0"/>
              </a:rPr>
              <a:t>фактът</a:t>
            </a:r>
            <a:r>
              <a:rPr lang="ru-RU" sz="2800" dirty="0">
                <a:latin typeface="Garamond" pitchFamily="18" charset="0"/>
              </a:rPr>
              <a:t>, че в </a:t>
            </a:r>
            <a:r>
              <a:rPr lang="ru-RU" sz="2800" dirty="0" err="1">
                <a:latin typeface="Garamond" pitchFamily="18" charset="0"/>
              </a:rPr>
              <a:t>нашето</a:t>
            </a:r>
            <a:r>
              <a:rPr lang="ru-RU" sz="2800" dirty="0">
                <a:latin typeface="Garamond" pitchFamily="18" charset="0"/>
              </a:rPr>
              <a:t> училище </a:t>
            </a:r>
            <a:r>
              <a:rPr lang="ru-RU" sz="2800" dirty="0" err="1">
                <a:latin typeface="Garamond" pitchFamily="18" charset="0"/>
              </a:rPr>
              <a:t>интересната</a:t>
            </a:r>
            <a:r>
              <a:rPr lang="ru-RU" sz="2800" dirty="0">
                <a:latin typeface="Garamond" pitchFamily="18" charset="0"/>
              </a:rPr>
              <a:t> инициатива е вече традиция.  </a:t>
            </a:r>
            <a:r>
              <a:rPr lang="ru-RU" sz="2800" dirty="0" err="1">
                <a:latin typeface="Garamond" pitchFamily="18" charset="0"/>
              </a:rPr>
              <a:t>Организацията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бе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осъществена</a:t>
            </a:r>
            <a:r>
              <a:rPr lang="ru-RU" sz="2800" dirty="0">
                <a:latin typeface="Garamond" pitchFamily="18" charset="0"/>
              </a:rPr>
              <a:t> от </a:t>
            </a:r>
            <a:r>
              <a:rPr lang="ru-RU" sz="2800" dirty="0" err="1">
                <a:latin typeface="Garamond" pitchFamily="18" charset="0"/>
              </a:rPr>
              <a:t>Ученическия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съвет</a:t>
            </a:r>
            <a:r>
              <a:rPr lang="ru-RU" sz="2800" dirty="0">
                <a:latin typeface="Garamond" pitchFamily="18" charset="0"/>
              </a:rPr>
              <a:t>, под </a:t>
            </a:r>
            <a:r>
              <a:rPr lang="ru-RU" sz="2800" dirty="0" err="1">
                <a:latin typeface="Garamond" pitchFamily="18" charset="0"/>
              </a:rPr>
              <a:t>ръководството</a:t>
            </a:r>
            <a:r>
              <a:rPr lang="ru-RU" sz="2800" dirty="0">
                <a:latin typeface="Garamond" pitchFamily="18" charset="0"/>
              </a:rPr>
              <a:t> на </a:t>
            </a:r>
            <a:r>
              <a:rPr lang="ru-RU" sz="2800" dirty="0" err="1">
                <a:latin typeface="Garamond" pitchFamily="18" charset="0"/>
              </a:rPr>
              <a:t>педагогическия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съветник</a:t>
            </a:r>
            <a:r>
              <a:rPr lang="ru-RU" sz="2800" dirty="0">
                <a:latin typeface="Garamond" pitchFamily="18" charset="0"/>
              </a:rPr>
              <a:t> Христина </a:t>
            </a:r>
            <a:r>
              <a:rPr lang="ru-RU" sz="2800" dirty="0" err="1">
                <a:latin typeface="Garamond" pitchFamily="18" charset="0"/>
              </a:rPr>
              <a:t>Урдева</a:t>
            </a:r>
            <a:r>
              <a:rPr lang="ru-RU" sz="2800" dirty="0">
                <a:latin typeface="Garamond" pitchFamily="18" charset="0"/>
              </a:rPr>
              <a:t>. </a:t>
            </a:r>
          </a:p>
          <a:p>
            <a:pPr marL="36576" indent="0">
              <a:buNone/>
            </a:pPr>
            <a:r>
              <a:rPr lang="ru-RU" sz="2800" dirty="0" err="1">
                <a:latin typeface="Garamond" pitchFamily="18" charset="0"/>
              </a:rPr>
              <a:t>Учителите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определиха</a:t>
            </a:r>
            <a:r>
              <a:rPr lang="ru-RU" sz="2800" dirty="0">
                <a:latin typeface="Garamond" pitchFamily="18" charset="0"/>
              </a:rPr>
              <a:t> свои </a:t>
            </a:r>
            <a:r>
              <a:rPr lang="ru-RU" sz="2800" dirty="0" err="1">
                <a:latin typeface="Garamond" pitchFamily="18" charset="0"/>
              </a:rPr>
              <a:t>заместници</a:t>
            </a:r>
            <a:r>
              <a:rPr lang="ru-RU" sz="2800" dirty="0">
                <a:latin typeface="Garamond" pitchFamily="18" charset="0"/>
              </a:rPr>
              <a:t> -  </a:t>
            </a:r>
            <a:r>
              <a:rPr lang="ru-RU" sz="2800" dirty="0" err="1">
                <a:latin typeface="Garamond" pitchFamily="18" charset="0"/>
              </a:rPr>
              <a:t>ученици</a:t>
            </a:r>
            <a:r>
              <a:rPr lang="ru-RU" sz="2800" dirty="0">
                <a:latin typeface="Garamond" pitchFamily="18" charset="0"/>
              </a:rPr>
              <a:t> и  им </a:t>
            </a:r>
            <a:r>
              <a:rPr lang="ru-RU" sz="2800" dirty="0" err="1">
                <a:latin typeface="Garamond" pitchFamily="18" charset="0"/>
              </a:rPr>
              <a:t>оказаха</a:t>
            </a:r>
            <a:r>
              <a:rPr lang="ru-RU" sz="2800" dirty="0">
                <a:latin typeface="Garamond" pitchFamily="18" charset="0"/>
              </a:rPr>
              <a:t> научна и </a:t>
            </a:r>
            <a:r>
              <a:rPr lang="ru-RU" sz="2800" dirty="0" err="1">
                <a:latin typeface="Garamond" pitchFamily="18" charset="0"/>
              </a:rPr>
              <a:t>методическа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помощ</a:t>
            </a:r>
            <a:r>
              <a:rPr lang="ru-RU" sz="2800" dirty="0">
                <a:latin typeface="Garamond" pitchFamily="18" charset="0"/>
              </a:rPr>
              <a:t> в </a:t>
            </a:r>
            <a:r>
              <a:rPr lang="ru-RU" sz="2800" dirty="0" err="1">
                <a:latin typeface="Garamond" pitchFamily="18" charset="0"/>
              </a:rPr>
              <a:t>разработването</a:t>
            </a:r>
            <a:r>
              <a:rPr lang="ru-RU" sz="2800" dirty="0">
                <a:latin typeface="Garamond" pitchFamily="18" charset="0"/>
              </a:rPr>
              <a:t> на </a:t>
            </a:r>
            <a:r>
              <a:rPr lang="ru-RU" sz="2800" dirty="0" err="1">
                <a:latin typeface="Garamond" pitchFamily="18" charset="0"/>
              </a:rPr>
              <a:t>уроците</a:t>
            </a:r>
            <a:r>
              <a:rPr lang="ru-RU" sz="2800" dirty="0">
                <a:latin typeface="Garamond" pitchFamily="18" charset="0"/>
              </a:rPr>
              <a:t> и </a:t>
            </a:r>
            <a:r>
              <a:rPr lang="ru-RU" sz="2800" dirty="0" err="1">
                <a:latin typeface="Garamond" pitchFamily="18" charset="0"/>
              </a:rPr>
              <a:t>тяхното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преподаване</a:t>
            </a:r>
            <a:r>
              <a:rPr lang="ru-RU" sz="2800" dirty="0">
                <a:latin typeface="Garamond" pitchFamily="18" charset="0"/>
              </a:rPr>
              <a:t> дистанционно.</a:t>
            </a:r>
          </a:p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Важно! Дистанционно обучение | 90so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369">
            <a:off x="5761709" y="2708920"/>
            <a:ext cx="3148608" cy="180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56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97281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bg-BG" sz="2400" b="1" dirty="0">
                <a:latin typeface="Garamond" pitchFamily="18" charset="0"/>
              </a:rPr>
              <a:t>Урок в V клас по изобразително изкуство с  трима ученика в ролята на учител: Мария </a:t>
            </a:r>
            <a:r>
              <a:rPr lang="bg-BG" sz="2400" b="1" dirty="0" err="1">
                <a:latin typeface="Garamond" pitchFamily="18" charset="0"/>
              </a:rPr>
              <a:t>Таранинова</a:t>
            </a:r>
            <a:r>
              <a:rPr lang="bg-BG" sz="2400" b="1" dirty="0">
                <a:latin typeface="Garamond" pitchFamily="18" charset="0"/>
              </a:rPr>
              <a:t>, Божидара Михалева и Велислава </a:t>
            </a:r>
            <a:r>
              <a:rPr lang="bg-BG" sz="2400" b="1" dirty="0" err="1">
                <a:latin typeface="Garamond" pitchFamily="18" charset="0"/>
              </a:rPr>
              <a:t>Геранова</a:t>
            </a:r>
            <a:r>
              <a:rPr lang="bg-BG" sz="2400" b="1" dirty="0">
                <a:latin typeface="Garamond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1\Desktop\2020 - ученическо самоуправление\Урок ИИ - Р.Караилиева\96746970_281784079646817_19804006069127086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0438"/>
            <a:ext cx="2904323" cy="2178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\Desktop\2020 - ученическо самоуправление\Урок ИИ - Р.Караилиева\96686859_245902883403154_719086275640321638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252028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1\Desktop\2020 - ученическо самоуправление\Урок ИИ - Р.Караилиева\97021220_664347671073004_350357654043466137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11830"/>
            <a:ext cx="2628291" cy="197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нимка на СУ&quot;Никола Вапцаров&quot;-гр.Хаджидимов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4734"/>
            <a:ext cx="2088232" cy="282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245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0891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1484784"/>
            <a:ext cx="7467600" cy="748680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bg-BG" sz="2600" b="1" dirty="0">
                <a:latin typeface="Garamond" pitchFamily="18" charset="0"/>
              </a:rPr>
              <a:t>Урок в VІ клас по математика с ученик - учител: Даниел Солаков. </a:t>
            </a:r>
          </a:p>
          <a:p>
            <a:endParaRPr lang="bg-BG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1\Desktop\2020 - ученическо самоуправление\урок математика - VІ\1589183330656372836793023492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66429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 descr="C:\Users\user1\Desktop\2020 - ученическо самоуправление\урок математика - VІ\158918339567681062520760305795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8974"/>
            <a:ext cx="2736304" cy="303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:\Users\user1\Desktop\2020 - ученическо самоуправление\урок математика - VІ\158918341795930561843604106969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51" y="3501008"/>
            <a:ext cx="2664296" cy="306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09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55576" y="1556792"/>
            <a:ext cx="7467600" cy="103671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bg-BG" sz="2400" b="1" dirty="0">
                <a:latin typeface="Garamond" pitchFamily="18" charset="0"/>
              </a:rPr>
              <a:t>Урок в VІІІ“а“  клас по английски език с ученик - учител: Моника </a:t>
            </a:r>
            <a:r>
              <a:rPr lang="bg-BG" sz="2400" b="1" dirty="0" err="1">
                <a:latin typeface="Garamond" pitchFamily="18" charset="0"/>
              </a:rPr>
              <a:t>Герайкова</a:t>
            </a:r>
            <a:r>
              <a:rPr lang="bg-BG" sz="2400" b="1" dirty="0">
                <a:latin typeface="Garamond" pitchFamily="18" charset="0"/>
              </a:rPr>
              <a:t>. 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C:\Users\user1\Desktop\2020 - ученическо самоуправление\урок АЕ - VІІІ а\96712897_242800670145464_692990609259600281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736304" cy="193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C:\Users\user1\Desktop\2020 - ученическо самоуправление\урок АЕ - VІІІ а\96584224_258067028899347_107903495028552499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4581"/>
            <a:ext cx="2735957" cy="194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:\Users\user1\Desktop\2020 - ученическо самоуправление\урок АЕ - VІІІ а\96267002_2306052373030215_8929196206194688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5"/>
            <a:ext cx="3384376" cy="255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C:\Users\user1\Desktop\2020 - ученическо самоуправление\урок АЕ - VІІІ а\97441337_688495115265405_66878669214816665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2376264" cy="182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31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1324743"/>
          </a:xfrm>
        </p:spPr>
        <p:txBody>
          <a:bodyPr>
            <a:normAutofit fontScale="25000" lnSpcReduction="20000"/>
          </a:bodyPr>
          <a:lstStyle/>
          <a:p>
            <a:pPr marL="36576" indent="0" algn="ctr">
              <a:buNone/>
            </a:pPr>
            <a:r>
              <a:rPr lang="bg-BG" sz="9600" b="1" dirty="0">
                <a:latin typeface="Garamond" pitchFamily="18" charset="0"/>
              </a:rPr>
              <a:t>Урок в Х“а“ клас , час на класа с ученик - учител: </a:t>
            </a:r>
          </a:p>
          <a:p>
            <a:pPr marL="36576" indent="0" algn="ctr">
              <a:buNone/>
            </a:pPr>
            <a:r>
              <a:rPr lang="bg-BG" sz="9600" b="1" dirty="0">
                <a:latin typeface="Garamond" pitchFamily="18" charset="0"/>
              </a:rPr>
              <a:t>Вяра </a:t>
            </a:r>
            <a:r>
              <a:rPr lang="bg-BG" sz="9600" b="1" dirty="0" err="1">
                <a:latin typeface="Garamond" pitchFamily="18" charset="0"/>
              </a:rPr>
              <a:t>Караянева</a:t>
            </a:r>
            <a:r>
              <a:rPr lang="bg-BG" sz="9600" b="1" dirty="0">
                <a:latin typeface="Garamond" pitchFamily="18" charset="0"/>
              </a:rPr>
              <a:t>.   Урок на тема:</a:t>
            </a:r>
          </a:p>
          <a:p>
            <a:pPr marL="36576" indent="0" algn="ctr">
              <a:buNone/>
            </a:pPr>
            <a:r>
              <a:rPr lang="ru-RU" sz="1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"А </a:t>
            </a:r>
            <a:r>
              <a:rPr lang="ru-RU" sz="1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ти</a:t>
            </a:r>
            <a:r>
              <a:rPr lang="ru-RU" sz="1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благодарен ли си за </a:t>
            </a:r>
            <a:r>
              <a:rPr lang="ru-RU" sz="1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нещо</a:t>
            </a:r>
            <a:r>
              <a:rPr lang="ru-RU" sz="1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? На кого?"</a:t>
            </a:r>
            <a:endParaRPr lang="bg-BG" sz="12800" b="1" dirty="0">
              <a:solidFill>
                <a:schemeClr val="accent6">
                  <a:lumMod val="60000"/>
                  <a:lumOff val="40000"/>
                </a:schemeClr>
              </a:solidFill>
              <a:latin typeface="Garamond" pitchFamily="18" charset="0"/>
            </a:endParaRPr>
          </a:p>
          <a:p>
            <a:pPr algn="ctr"/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C:\Users\user1\Desktop\2020 - ученическо самоуправление\урок АЕ - VІІІ а\97403600_937795293324354_348617882191947366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96795"/>
            <a:ext cx="2217241" cy="173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C:\Users\user1\Desktop\2020 - ученическо самоуправление\урок АЕ - VІІІ а\96686246_690625181481410_4315895383143219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924944"/>
            <a:ext cx="2610867" cy="217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:\Users\user1\Desktop\2020 - ученическо самоуправление\урок АЕ - VІІІ а\97818828_586627241966660_8218415247971581952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0448">
            <a:off x="3486434" y="3319811"/>
            <a:ext cx="1805373" cy="318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C:\Users\user1\Desktop\2020 - ученическо самоуправление\урок АЕ - VІІІ а\97440206_245393723334406_5096211539766018048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5839"/>
            <a:ext cx="3141985" cy="199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45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Използване на ресурси за дистанционно обуч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31892"/>
            <a:ext cx="3246900" cy="1626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9847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1574" y="1844824"/>
            <a:ext cx="6806689" cy="47811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Урок в VІ  клас по човекът и </a:t>
            </a:r>
          </a:p>
          <a:p>
            <a:pPr marL="36576" indent="0">
              <a:buNone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   природата с ученик - учител:</a:t>
            </a:r>
          </a:p>
          <a:p>
            <a:pPr marL="36576" indent="0">
              <a:buNone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   Елена </a:t>
            </a:r>
            <a:r>
              <a:rPr lang="bg-BG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Пиргова</a:t>
            </a: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Урок в ІХ“б“  клас по математика</a:t>
            </a:r>
          </a:p>
          <a:p>
            <a:pPr marL="36576" indent="0">
              <a:buNone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     с ученик - учител: Костадин Милушев;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Урок в Х“б“  клас по математика с ученик - учител: Кристина Лазарова;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Урок в VІІ“а“  клас по български език с ученик - учител: Илия </a:t>
            </a:r>
            <a:r>
              <a:rPr lang="bg-BG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Марваков</a:t>
            </a: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Урок в Х“б“  клас по български език с ученик - учител: Виолета Джамбазова; 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 marL="36576" indent="0">
              <a:buNone/>
            </a:pPr>
            <a:endParaRPr lang="bg-BG" sz="2800" b="1" dirty="0">
              <a:latin typeface="Garamond" pitchFamily="18" charset="0"/>
            </a:endParaRP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3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531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solidFill>
                  <a:schemeClr val="accent2"/>
                </a:solidFill>
                <a:latin typeface="Monotype Corsiva" pitchFamily="66" charset="0"/>
              </a:rPr>
              <a:t>Ученическото самоуправление 2020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379534" y="1600200"/>
            <a:ext cx="6440938" cy="514159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Garamond" pitchFamily="18" charset="0"/>
              </a:rPr>
              <a:t>Урок в ІХ“а“  клас по български език с ученик - учител: Наталия </a:t>
            </a:r>
            <a:r>
              <a:rPr lang="bg-BG" sz="2800" b="1" dirty="0" err="1">
                <a:latin typeface="Garamond" pitchFamily="18" charset="0"/>
              </a:rPr>
              <a:t>Таранинова</a:t>
            </a:r>
            <a:r>
              <a:rPr lang="bg-BG" sz="2800" b="1" dirty="0">
                <a:latin typeface="Garamond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Garamond" pitchFamily="18" charset="0"/>
              </a:rPr>
              <a:t>Урок в VІІ“б“  клас по български език с ученик - учител: Стела Попова;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Garamond" pitchFamily="18" charset="0"/>
              </a:rPr>
              <a:t>Урок в V клас по български език с двама ученика в ролята на учител: Стефания Воденичарова и Анелия </a:t>
            </a:r>
            <a:r>
              <a:rPr lang="bg-BG" sz="2800" b="1" dirty="0" err="1">
                <a:latin typeface="Garamond" pitchFamily="18" charset="0"/>
              </a:rPr>
              <a:t>Мандажиева</a:t>
            </a:r>
            <a:r>
              <a:rPr lang="bg-BG" sz="2800" b="1" dirty="0">
                <a:latin typeface="Garamond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Garamond" pitchFamily="18" charset="0"/>
              </a:rPr>
              <a:t>Урок в VІІІ“а“ клас – час на класа с  трима ученика в ролята на учител: Димитър </a:t>
            </a:r>
            <a:r>
              <a:rPr lang="bg-BG" sz="2800" b="1" dirty="0" err="1">
                <a:latin typeface="Garamond" pitchFamily="18" charset="0"/>
              </a:rPr>
              <a:t>Караянев</a:t>
            </a:r>
            <a:r>
              <a:rPr lang="bg-BG" sz="2800" b="1" dirty="0">
                <a:latin typeface="Garamond" pitchFamily="18" charset="0"/>
              </a:rPr>
              <a:t>, Гергана Атанасова, Моника </a:t>
            </a:r>
            <a:r>
              <a:rPr lang="bg-BG" sz="2800" b="1" dirty="0" err="1">
                <a:latin typeface="Garamond" pitchFamily="18" charset="0"/>
              </a:rPr>
              <a:t>Герайкова</a:t>
            </a:r>
            <a:r>
              <a:rPr lang="bg-BG" sz="2800" b="1" dirty="0">
                <a:latin typeface="Garamond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Garamond" pitchFamily="18" charset="0"/>
            </a:endParaRP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The Austmine Guide to Webinars for METS - Austmine | Mining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1" y="2312665"/>
            <a:ext cx="227203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9110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к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к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583</TotalTime>
  <Words>1006</Words>
  <Application>Microsoft Office PowerPoint</Application>
  <PresentationFormat>Презентация на цял екран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8" baseType="lpstr">
      <vt:lpstr>Arial</vt:lpstr>
      <vt:lpstr>Franklin Gothic Book</vt:lpstr>
      <vt:lpstr>Garamond</vt:lpstr>
      <vt:lpstr>Monotype Corsiva</vt:lpstr>
      <vt:lpstr>Wingdings</vt:lpstr>
      <vt:lpstr>Wingdings 2</vt:lpstr>
      <vt:lpstr>Техника</vt:lpstr>
      <vt:lpstr>Ден на ученическото самоуправление  в СУ“Никола Вапцаров“ , гр. Хаджидимово 11 май 2020 год. 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  <vt:lpstr>Ученическото самоуправление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 на ученическото самоуправление  в СУ“Никола Вапцаров“ , гр. Хаджидимово 11 май 2020 год.</dc:title>
  <dc:creator>user1</dc:creator>
  <cp:lastModifiedBy>Елена Стоянова</cp:lastModifiedBy>
  <cp:revision>54</cp:revision>
  <dcterms:created xsi:type="dcterms:W3CDTF">2020-05-12T06:42:52Z</dcterms:created>
  <dcterms:modified xsi:type="dcterms:W3CDTF">2020-05-14T09:03:07Z</dcterms:modified>
</cp:coreProperties>
</file>