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7" r:id="rId3"/>
    <p:sldId id="261" r:id="rId4"/>
    <p:sldId id="266" r:id="rId5"/>
    <p:sldId id="259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B83"/>
    <a:srgbClr val="DF7409"/>
    <a:srgbClr val="449FA4"/>
    <a:srgbClr val="BD2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415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706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1763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183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7124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318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960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099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59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713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9855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3433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805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332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592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751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8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priem.mon.bg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93130B17-5595-4EF4-8F47-2D703EFC6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681DBD-2AA8-47D0-B89C-1071CCEE4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6" r="17266"/>
          <a:stretch/>
        </p:blipFill>
        <p:spPr>
          <a:xfrm>
            <a:off x="2495550" y="10"/>
            <a:ext cx="6648450" cy="685799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377E4576-B22A-4362-AC4F-3333BE36E6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98" r="23087" b="-1"/>
          <a:stretch/>
        </p:blipFill>
        <p:spPr>
          <a:xfrm>
            <a:off x="20" y="10"/>
            <a:ext cx="7156430" cy="6857990"/>
          </a:xfrm>
          <a:custGeom>
            <a:avLst/>
            <a:gdLst/>
            <a:ahLst/>
            <a:cxnLst/>
            <a:rect l="l" t="t" r="r" b="b"/>
            <a:pathLst>
              <a:path w="9541934" h="6858000">
                <a:moveTo>
                  <a:pt x="4598617" y="0"/>
                </a:moveTo>
                <a:lnTo>
                  <a:pt x="4999980" y="0"/>
                </a:lnTo>
                <a:lnTo>
                  <a:pt x="5085915" y="85955"/>
                </a:lnTo>
                <a:cubicBezTo>
                  <a:pt x="5622534" y="622694"/>
                  <a:pt x="6806798" y="1807220"/>
                  <a:pt x="9420344" y="4421346"/>
                </a:cubicBezTo>
                <a:cubicBezTo>
                  <a:pt x="9582464" y="4583504"/>
                  <a:pt x="9582464" y="4851416"/>
                  <a:pt x="9420344" y="5013574"/>
                </a:cubicBezTo>
                <a:cubicBezTo>
                  <a:pt x="9420344" y="5013574"/>
                  <a:pt x="9420344" y="5013574"/>
                  <a:pt x="7643228" y="6791085"/>
                </a:cubicBezTo>
                <a:lnTo>
                  <a:pt x="7576328" y="6858000"/>
                </a:lnTo>
                <a:lnTo>
                  <a:pt x="7174964" y="6858000"/>
                </a:lnTo>
                <a:lnTo>
                  <a:pt x="7241864" y="6791085"/>
                </a:lnTo>
                <a:cubicBezTo>
                  <a:pt x="9018980" y="5013574"/>
                  <a:pt x="9018980" y="5013574"/>
                  <a:pt x="9018980" y="5013574"/>
                </a:cubicBezTo>
                <a:cubicBezTo>
                  <a:pt x="9181101" y="4851416"/>
                  <a:pt x="9181101" y="4583504"/>
                  <a:pt x="9018980" y="4421346"/>
                </a:cubicBezTo>
                <a:cubicBezTo>
                  <a:pt x="6405434" y="1807220"/>
                  <a:pt x="5221171" y="622694"/>
                  <a:pt x="4684552" y="85955"/>
                </a:cubicBezTo>
                <a:close/>
                <a:moveTo>
                  <a:pt x="3617205" y="0"/>
                </a:moveTo>
                <a:lnTo>
                  <a:pt x="3761444" y="0"/>
                </a:lnTo>
                <a:lnTo>
                  <a:pt x="3847380" y="85955"/>
                </a:lnTo>
                <a:cubicBezTo>
                  <a:pt x="4384000" y="622694"/>
                  <a:pt x="5568263" y="1807220"/>
                  <a:pt x="8181809" y="4421346"/>
                </a:cubicBezTo>
                <a:cubicBezTo>
                  <a:pt x="8343930" y="4583504"/>
                  <a:pt x="8343930" y="4851416"/>
                  <a:pt x="8181809" y="5013574"/>
                </a:cubicBezTo>
                <a:cubicBezTo>
                  <a:pt x="8181809" y="5013574"/>
                  <a:pt x="8181809" y="5013574"/>
                  <a:pt x="6404693" y="6791085"/>
                </a:cubicBezTo>
                <a:lnTo>
                  <a:pt x="6337793" y="6858000"/>
                </a:lnTo>
                <a:lnTo>
                  <a:pt x="6193554" y="6858000"/>
                </a:lnTo>
                <a:lnTo>
                  <a:pt x="6260454" y="6791085"/>
                </a:lnTo>
                <a:cubicBezTo>
                  <a:pt x="8037570" y="5013574"/>
                  <a:pt x="8037570" y="5013574"/>
                  <a:pt x="8037570" y="5013574"/>
                </a:cubicBezTo>
                <a:cubicBezTo>
                  <a:pt x="8199691" y="4851416"/>
                  <a:pt x="8199691" y="4583504"/>
                  <a:pt x="8037570" y="4421346"/>
                </a:cubicBezTo>
                <a:cubicBezTo>
                  <a:pt x="5424024" y="1807220"/>
                  <a:pt x="4239760" y="622694"/>
                  <a:pt x="3703141" y="85955"/>
                </a:cubicBezTo>
                <a:close/>
                <a:moveTo>
                  <a:pt x="0" y="0"/>
                </a:moveTo>
                <a:lnTo>
                  <a:pt x="3352114" y="0"/>
                </a:lnTo>
                <a:lnTo>
                  <a:pt x="3438050" y="85955"/>
                </a:lnTo>
                <a:cubicBezTo>
                  <a:pt x="3974669" y="622694"/>
                  <a:pt x="5158933" y="1807220"/>
                  <a:pt x="7772480" y="4421346"/>
                </a:cubicBezTo>
                <a:cubicBezTo>
                  <a:pt x="7934601" y="4583504"/>
                  <a:pt x="7934601" y="4851416"/>
                  <a:pt x="7772480" y="5013574"/>
                </a:cubicBezTo>
                <a:cubicBezTo>
                  <a:pt x="7772480" y="5013574"/>
                  <a:pt x="7772480" y="5013574"/>
                  <a:pt x="5995364" y="6791085"/>
                </a:cubicBezTo>
                <a:lnTo>
                  <a:pt x="5928464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19007322-666B-4734-B15B-4069E3D8B5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3632297"/>
            <a:ext cx="7951572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A8677B7-4A39-47F1-989E-5EAC49453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99" y="3962400"/>
            <a:ext cx="6343650" cy="958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900" b="1">
                <a:solidFill>
                  <a:srgbClr val="FEFFFF"/>
                </a:solidFill>
              </a:rPr>
              <a:t>Прием 2020/2021 година </a:t>
            </a:r>
            <a:r>
              <a:rPr lang="bg-BG" sz="2900">
                <a:solidFill>
                  <a:srgbClr val="FEFFFF"/>
                </a:solidFill>
              </a:rPr>
              <a:t/>
            </a:r>
            <a:br>
              <a:rPr lang="bg-BG" sz="2900">
                <a:solidFill>
                  <a:srgbClr val="FEFFFF"/>
                </a:solidFill>
              </a:rPr>
            </a:br>
            <a:endParaRPr lang="bg-BG" sz="2900">
              <a:solidFill>
                <a:srgbClr val="FEFFFF"/>
              </a:solidFill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F154E329-6F60-4827-BDD6-1743377CF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99" y="4944531"/>
            <a:ext cx="6343650" cy="524935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rgbClr val="FEFFFF"/>
                </a:solidFill>
              </a:rPr>
              <a:t>СУ „Никола Вапцаров“, гр. Хаджидимово</a:t>
            </a:r>
            <a:endParaRPr lang="bg-BG" b="1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6269"/>
      </p:ext>
    </p:extLst>
  </p:cSld>
  <p:clrMapOvr>
    <a:masterClrMapping/>
  </p:clrMapOvr>
  <p:transition spd="slow"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D4636CFD-A923-41E3-B713-8DA416D8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789040"/>
            <a:ext cx="7560840" cy="19442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bg-BG" sz="4200" dirty="0">
                <a:solidFill>
                  <a:srgbClr val="FF0000"/>
                </a:solidFill>
                <a:latin typeface="Segoe Print" panose="02000600000000000000" pitchFamily="2" charset="0"/>
              </a:rPr>
              <a:t>Т</a:t>
            </a:r>
            <a:r>
              <a:rPr lang="bg-BG" sz="4200" dirty="0">
                <a:solidFill>
                  <a:srgbClr val="FFFF00"/>
                </a:solidFill>
                <a:latin typeface="Segoe Print" panose="02000600000000000000" pitchFamily="2" charset="0"/>
              </a:rPr>
              <a:t>у</a:t>
            </a:r>
            <a:r>
              <a:rPr lang="bg-BG" sz="4200" dirty="0">
                <a:latin typeface="Segoe Print" panose="02000600000000000000" pitchFamily="2" charset="0"/>
              </a:rPr>
              <a:t>к </a:t>
            </a:r>
            <a:r>
              <a:rPr lang="bg-BG" sz="4200" dirty="0">
                <a:solidFill>
                  <a:srgbClr val="FFC000"/>
                </a:solidFill>
                <a:latin typeface="Segoe Print" panose="02000600000000000000" pitchFamily="2" charset="0"/>
              </a:rPr>
              <a:t>щ</a:t>
            </a:r>
            <a:r>
              <a:rPr lang="bg-BG" sz="4200" dirty="0">
                <a:solidFill>
                  <a:srgbClr val="00B0F0"/>
                </a:solidFill>
                <a:latin typeface="Segoe Print" panose="02000600000000000000" pitchFamily="2" charset="0"/>
              </a:rPr>
              <a:t>а</a:t>
            </a:r>
            <a:r>
              <a:rPr lang="bg-BG" sz="4200" dirty="0">
                <a:latin typeface="Segoe Print" panose="02000600000000000000" pitchFamily="2" charset="0"/>
              </a:rPr>
              <a:t>с</a:t>
            </a:r>
            <a:r>
              <a:rPr lang="bg-BG" sz="4200" dirty="0">
                <a:solidFill>
                  <a:srgbClr val="BD2BA8"/>
                </a:solidFill>
                <a:latin typeface="Segoe Print" panose="02000600000000000000" pitchFamily="2" charset="0"/>
              </a:rPr>
              <a:t>т</a:t>
            </a:r>
            <a:r>
              <a:rPr lang="bg-BG" sz="4200" dirty="0">
                <a:solidFill>
                  <a:srgbClr val="449FA4"/>
                </a:solidFill>
                <a:latin typeface="Segoe Print" panose="02000600000000000000" pitchFamily="2" charset="0"/>
              </a:rPr>
              <a:t>л</a:t>
            </a:r>
            <a:r>
              <a:rPr lang="bg-BG" sz="4200" dirty="0">
                <a:latin typeface="Segoe Print" panose="02000600000000000000" pitchFamily="2" charset="0"/>
              </a:rPr>
              <a:t>и</a:t>
            </a:r>
            <a:r>
              <a:rPr lang="bg-BG" sz="4200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в</a:t>
            </a:r>
            <a:r>
              <a:rPr lang="bg-BG" sz="4200" dirty="0">
                <a:latin typeface="Segoe Print" panose="02000600000000000000" pitchFamily="2" charset="0"/>
              </a:rPr>
              <a:t> </a:t>
            </a:r>
            <a:r>
              <a:rPr lang="bg-BG" sz="4200" dirty="0">
                <a:solidFill>
                  <a:srgbClr val="DD0B83"/>
                </a:solidFill>
                <a:latin typeface="Segoe Print" panose="02000600000000000000" pitchFamily="2" charset="0"/>
              </a:rPr>
              <a:t>е</a:t>
            </a:r>
            <a:r>
              <a:rPr lang="bg-BG" sz="4200" dirty="0">
                <a:latin typeface="Segoe Print" panose="02000600000000000000" pitchFamily="2" charset="0"/>
              </a:rPr>
              <a:t> </a:t>
            </a:r>
            <a:r>
              <a:rPr lang="bg-BG" sz="42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в</a:t>
            </a:r>
            <a:r>
              <a:rPr lang="bg-BG" sz="4200" dirty="0">
                <a:solidFill>
                  <a:srgbClr val="DF7409"/>
                </a:solidFill>
                <a:latin typeface="Segoe Print" panose="02000600000000000000" pitchFamily="2" charset="0"/>
              </a:rPr>
              <a:t>с</a:t>
            </a:r>
            <a:r>
              <a:rPr lang="bg-BG" sz="4200" dirty="0">
                <a:solidFill>
                  <a:srgbClr val="C00000"/>
                </a:solidFill>
                <a:latin typeface="Segoe Print" panose="02000600000000000000" pitchFamily="2" charset="0"/>
              </a:rPr>
              <a:t>е</a:t>
            </a:r>
            <a:r>
              <a:rPr lang="bg-BG" sz="4200" dirty="0">
                <a:solidFill>
                  <a:srgbClr val="0070C0"/>
                </a:solidFill>
                <a:latin typeface="Segoe Print" panose="02000600000000000000" pitchFamily="2" charset="0"/>
              </a:rPr>
              <a:t>к</a:t>
            </a:r>
            <a:r>
              <a:rPr lang="bg-BG" sz="4200" dirty="0">
                <a:solidFill>
                  <a:srgbClr val="7030A0"/>
                </a:solidFill>
                <a:latin typeface="Segoe Print" panose="02000600000000000000" pitchFamily="2" charset="0"/>
              </a:rPr>
              <a:t>и</a:t>
            </a:r>
            <a:r>
              <a:rPr lang="bg-BG" sz="4200" dirty="0">
                <a:latin typeface="Segoe Print" panose="02000600000000000000" pitchFamily="2" charset="0"/>
              </a:rPr>
              <a:t> </a:t>
            </a:r>
            <a:r>
              <a:rPr lang="bg-BG" sz="4200" dirty="0">
                <a:solidFill>
                  <a:srgbClr val="00B050"/>
                </a:solidFill>
                <a:latin typeface="Segoe Print" panose="02000600000000000000" pitchFamily="2" charset="0"/>
              </a:rPr>
              <a:t>к</a:t>
            </a:r>
            <a:r>
              <a:rPr lang="bg-BG" sz="4200" dirty="0">
                <a:solidFill>
                  <a:srgbClr val="DD0B83"/>
                </a:solidFill>
                <a:latin typeface="Segoe Print" panose="02000600000000000000" pitchFamily="2" charset="0"/>
              </a:rPr>
              <a:t>л</a:t>
            </a:r>
            <a:r>
              <a:rPr lang="bg-BG" sz="4200" dirty="0">
                <a:solidFill>
                  <a:srgbClr val="FFFF00"/>
                </a:solidFill>
                <a:latin typeface="Segoe Print" panose="02000600000000000000" pitchFamily="2" charset="0"/>
              </a:rPr>
              <a:t>а</a:t>
            </a:r>
            <a:r>
              <a:rPr lang="bg-BG" sz="4200" dirty="0">
                <a:solidFill>
                  <a:srgbClr val="C00000"/>
                </a:solidFill>
                <a:latin typeface="Segoe Print" panose="02000600000000000000" pitchFamily="2" charset="0"/>
              </a:rPr>
              <a:t>с</a:t>
            </a:r>
            <a:br>
              <a:rPr lang="bg-BG" sz="4200" dirty="0">
                <a:solidFill>
                  <a:srgbClr val="C00000"/>
                </a:solidFill>
                <a:latin typeface="Segoe Print" panose="02000600000000000000" pitchFamily="2" charset="0"/>
              </a:rPr>
            </a:br>
            <a:r>
              <a:rPr lang="bg-BG" sz="4200" dirty="0"/>
              <a:t/>
            </a:r>
            <a:br>
              <a:rPr lang="bg-BG" sz="4200" dirty="0"/>
            </a:br>
            <a:r>
              <a:rPr lang="bg-BG" sz="4200" dirty="0">
                <a:latin typeface="Segoe Print" panose="02000600000000000000" pitchFamily="2" charset="0"/>
              </a:rPr>
              <a:t>Заповядайте при нас!</a:t>
            </a:r>
            <a:endParaRPr lang="en-US" sz="4200" dirty="0">
              <a:latin typeface="Segoe Print" panose="02000600000000000000" pitchFamily="2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E58FF2F6-CF26-493B-83E7-ED083AE0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18" r="2" b="5155"/>
          <a:stretch/>
        </p:blipFill>
        <p:spPr>
          <a:xfrm>
            <a:off x="739476" y="609601"/>
            <a:ext cx="6216024" cy="3323456"/>
          </a:xfrm>
          <a:prstGeom prst="rect">
            <a:avLst/>
          </a:prstGeom>
        </p:spPr>
      </p:pic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5704A362-1CBC-4B83-BA58-4FDF42B06F5E}"/>
              </a:ext>
            </a:extLst>
          </p:cNvPr>
          <p:cNvSpPr/>
          <p:nvPr/>
        </p:nvSpPr>
        <p:spPr>
          <a:xfrm>
            <a:off x="424879" y="2967335"/>
            <a:ext cx="8294257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bg-BG" sz="54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bg-BG" sz="5400" b="1" dirty="0">
              <a:ln/>
              <a:solidFill>
                <a:schemeClr val="accent3"/>
              </a:solidFill>
            </a:endParaRPr>
          </a:p>
          <a:p>
            <a:pPr algn="ctr"/>
            <a:endParaRPr lang="bg-BG" sz="54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bg-BG" sz="32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bg-BG" sz="2800" b="1" cap="none" spc="0" dirty="0">
                <a:ln/>
                <a:solidFill>
                  <a:schemeClr val="accent3"/>
                </a:solidFill>
                <a:effectLst/>
              </a:rPr>
              <a:t>Подаване на заявления – 02.06 – 05.06.2020 г.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974317" cy="1379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3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E108396B-EFB5-4A2D-BB40-CF7AC0B27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2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xmlns="" id="{704189F4-E4F6-49DC-AE19-AED520D4FD51}"/>
              </a:ext>
            </a:extLst>
          </p:cNvPr>
          <p:cNvSpPr/>
          <p:nvPr/>
        </p:nvSpPr>
        <p:spPr>
          <a:xfrm>
            <a:off x="1691680" y="1166843"/>
            <a:ext cx="57606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Училището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предлага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:</a:t>
            </a:r>
            <a:endParaRPr lang="bg-BG" sz="2400" b="1" dirty="0">
              <a:solidFill>
                <a:schemeClr val="accent1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b="1" dirty="0">
                <a:latin typeface="Monotype Corsiva" panose="03010101010201010101" pitchFamily="66" charset="0"/>
              </a:rPr>
              <a:t>-</a:t>
            </a:r>
            <a:r>
              <a:rPr lang="en-US" sz="2000" b="1" dirty="0">
                <a:latin typeface="Monotype Corsiva" panose="03010101010201010101" pitchFamily="66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Целодневн</a:t>
            </a:r>
            <a:r>
              <a:rPr lang="bg-BG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</a:t>
            </a:r>
            <a:r>
              <a:rPr lang="en-US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организация</a:t>
            </a: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на</a:t>
            </a: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обучението</a:t>
            </a:r>
            <a:r>
              <a:rPr lang="bg-BG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bg-BG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- </a:t>
            </a:r>
            <a:r>
              <a:rPr lang="en-US" sz="2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Консултации</a:t>
            </a: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с </a:t>
            </a:r>
            <a:r>
              <a:rPr lang="en-US" sz="2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педагогически</a:t>
            </a: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съветник</a:t>
            </a:r>
            <a:r>
              <a:rPr lang="bg-BG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bg-BG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- </a:t>
            </a:r>
            <a:r>
              <a:rPr lang="bg-BG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Лятно училище</a:t>
            </a:r>
            <a:br>
              <a:rPr lang="bg-BG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- </a:t>
            </a:r>
            <a:r>
              <a:rPr lang="bg-BG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Компютърно моделиране</a:t>
            </a:r>
            <a:br>
              <a:rPr lang="bg-BG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- </a:t>
            </a:r>
            <a:r>
              <a:rPr lang="en-US" sz="2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Извънкласни</a:t>
            </a: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дейности</a:t>
            </a: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и </a:t>
            </a:r>
            <a:r>
              <a:rPr lang="en-US" sz="2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занимания</a:t>
            </a: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по</a:t>
            </a: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интереси</a:t>
            </a:r>
            <a: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en-US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endParaRPr lang="bg-BG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82770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xmlns="" id="{704189F4-E4F6-49DC-AE19-AED520D4FD51}"/>
              </a:ext>
            </a:extLst>
          </p:cNvPr>
          <p:cNvSpPr/>
          <p:nvPr/>
        </p:nvSpPr>
        <p:spPr>
          <a:xfrm>
            <a:off x="1115616" y="1166843"/>
            <a:ext cx="633406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Училището</a:t>
            </a:r>
            <a:r>
              <a:rPr lang="en-US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bg-BG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разполага с</a:t>
            </a:r>
            <a:r>
              <a:rPr lang="en-US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:</a:t>
            </a:r>
            <a:endParaRPr lang="bg-BG" sz="2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sz="2000" b="1" dirty="0">
                <a:latin typeface="Monotype Corsiva" panose="03010101010201010101" pitchFamily="66" charset="0"/>
              </a:rPr>
              <a:t>- </a:t>
            </a:r>
            <a: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Просторни стаи обзаведени с интерактивни дъски и </a:t>
            </a:r>
            <a:r>
              <a:rPr lang="bg-BG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Wi-FI</a:t>
            </a:r>
            <a:r>
              <a:rPr lang="bg-BG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мрежа  в  цялото  училище;</a:t>
            </a:r>
            <a: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- </a:t>
            </a:r>
            <a: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Библиотека </a:t>
            </a:r>
            <a:r>
              <a:rPr lang="bg-BG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с  </a:t>
            </a:r>
            <a: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богат </a:t>
            </a:r>
            <a:r>
              <a:rPr lang="bg-BG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книжен  фонд;</a:t>
            </a:r>
            <a: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- </a:t>
            </a:r>
            <a: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Логопед и ресурсен </a:t>
            </a:r>
            <a:r>
              <a:rPr lang="bg-BG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учител;</a:t>
            </a:r>
            <a: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- Спортна </a:t>
            </a:r>
            <a:r>
              <a:rPr lang="bg-BG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площадка;</a:t>
            </a:r>
            <a: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- </a:t>
            </a:r>
            <a:r>
              <a:rPr lang="bg-BG" sz="24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Столово</a:t>
            </a:r>
            <a: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bg-BG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хранене;</a:t>
            </a:r>
            <a:endParaRPr lang="bg-BG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endParaRPr lang="bg-BG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bg-BG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- Лекарски </a:t>
            </a:r>
            <a:r>
              <a:rPr lang="bg-BG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кабинет.</a:t>
            </a:r>
            <a:r>
              <a:rPr lang="en-US" sz="2000" b="1" dirty="0">
                <a:latin typeface="Monotype Corsiva" panose="03010101010201010101" pitchFamily="66" charset="0"/>
              </a:rPr>
              <a:t/>
            </a:r>
            <a:br>
              <a:rPr lang="en-US" sz="2000" b="1" dirty="0">
                <a:latin typeface="Monotype Corsiva" panose="03010101010201010101" pitchFamily="66" charset="0"/>
              </a:rPr>
            </a:br>
            <a:endParaRPr lang="bg-BG" sz="2000" b="1" dirty="0"/>
          </a:p>
        </p:txBody>
      </p:sp>
      <p:pic>
        <p:nvPicPr>
          <p:cNvPr id="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62" y="3284984"/>
            <a:ext cx="2664336" cy="1736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descr="C:\Users\Karaianev\Desktop\4852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81" y="4734983"/>
            <a:ext cx="3321481" cy="2002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84" y="18514"/>
            <a:ext cx="3015992" cy="203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1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32484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3D9E51C-60EB-4398-823F-D0DEDE00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4110"/>
            <a:ext cx="6986736" cy="1280890"/>
          </a:xfrm>
        </p:spPr>
        <p:txBody>
          <a:bodyPr>
            <a:normAutofit/>
          </a:bodyPr>
          <a:lstStyle/>
          <a:p>
            <a:r>
              <a:rPr lang="bg-BG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Прием след </a:t>
            </a:r>
            <a:r>
              <a:rPr lang="en-US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VII </a:t>
            </a:r>
            <a:r>
              <a:rPr lang="bg-BG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клас</a:t>
            </a:r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xmlns="" id="{170A69FF-2516-4A4A-A1B9-457232409939}"/>
              </a:ext>
            </a:extLst>
          </p:cNvPr>
          <p:cNvSpPr/>
          <p:nvPr/>
        </p:nvSpPr>
        <p:spPr>
          <a:xfrm>
            <a:off x="395536" y="1243787"/>
            <a:ext cx="8138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bg-BG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bg-BG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bg-BG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bg-BG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32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През учебната 2020 / 2021 година </a:t>
            </a:r>
          </a:p>
          <a:p>
            <a:pPr algn="ctr">
              <a:spcAft>
                <a:spcPts val="0"/>
              </a:spcAft>
            </a:pPr>
            <a:r>
              <a:rPr lang="bg-BG" sz="32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 СУ „Никола Йонков Вапцаров” </a:t>
            </a:r>
          </a:p>
          <a:p>
            <a:pPr algn="ctr">
              <a:spcAft>
                <a:spcPts val="0"/>
              </a:spcAft>
            </a:pPr>
            <a:r>
              <a:rPr lang="bg-BG" sz="32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ще има две паралелки с профилирана  подготовка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6F9B94DC-9C2F-4FCF-8533-7EFCC15F4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76987"/>
            <a:ext cx="2133600" cy="2133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88" y="3955834"/>
            <a:ext cx="3242320" cy="2427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20" y="3955834"/>
            <a:ext cx="2907496" cy="246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5634538"/>
      </p:ext>
    </p:extLst>
  </p:cSld>
  <p:clrMapOvr>
    <a:masterClrMapping/>
  </p:clrMapOvr>
  <p:transition spd="slow" advClick="0" advTm="7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F168EA0-4D0D-4BD2-8C0F-7D8C65F8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404" y="692696"/>
            <a:ext cx="6589200" cy="860674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Профил „ Математически“  </a:t>
            </a:r>
            <a: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bg-BG" dirty="0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F45BA2D8-1790-47A5-A296-C0FAE6F0B821}"/>
              </a:ext>
            </a:extLst>
          </p:cNvPr>
          <p:cNvSpPr txBox="1"/>
          <p:nvPr/>
        </p:nvSpPr>
        <p:spPr>
          <a:xfrm>
            <a:off x="1115616" y="1634716"/>
            <a:ext cx="7490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2400" b="1" dirty="0">
                <a:latin typeface="Monotype Corsiva" panose="03010101010201010101" pitchFamily="66" charset="0"/>
              </a:rPr>
              <a:t>Профилиращи предмети </a:t>
            </a:r>
            <a:r>
              <a:rPr lang="bg-BG" sz="2200" dirty="0">
                <a:latin typeface="Monotype Corsiva" panose="03010101010201010101" pitchFamily="66" charset="0"/>
              </a:rPr>
              <a:t>– Математика и информатика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2400" b="1" dirty="0">
                <a:latin typeface="Monotype Corsiva" panose="03010101010201010101" pitchFamily="66" charset="0"/>
              </a:rPr>
              <a:t>Чужд език </a:t>
            </a:r>
            <a:r>
              <a:rPr lang="bg-BG" sz="2200" dirty="0">
                <a:latin typeface="Monotype Corsiva" panose="03010101010201010101" pitchFamily="66" charset="0"/>
              </a:rPr>
              <a:t>– Английски език – нито интензивно, нито разширено</a:t>
            </a:r>
          </a:p>
          <a:p>
            <a:endParaRPr lang="bg-BG" sz="2200" dirty="0">
              <a:latin typeface="Monotype Corsiva" panose="03010101010201010101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bg-BG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Брой ученици в паралелка – 26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bg-BG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Срок на обучение – 5 години</a:t>
            </a:r>
          </a:p>
          <a:p>
            <a:endParaRPr lang="bg-BG" sz="2200" dirty="0">
              <a:latin typeface="Monotype Corsiva" panose="030101010102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2400" b="1" dirty="0" err="1">
                <a:latin typeface="Monotype Corsiva" panose="03010101010201010101" pitchFamily="66" charset="0"/>
              </a:rPr>
              <a:t>Балообразуване</a:t>
            </a:r>
            <a:r>
              <a:rPr lang="bg-BG" sz="2400" b="1" dirty="0">
                <a:latin typeface="Monotype Corsiva" panose="03010101010201010101" pitchFamily="66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200" dirty="0">
                <a:latin typeface="Monotype Corsiva" panose="03010101010201010101" pitchFamily="66" charset="0"/>
              </a:rPr>
              <a:t>Удвоените точки от НВО по Български език и Математика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200" dirty="0">
                <a:latin typeface="Monotype Corsiva" panose="03010101010201010101" pitchFamily="66" charset="0"/>
              </a:rPr>
              <a:t>Оценката по Математика и Информационни технологии от Свидетелството за основно образование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200" dirty="0">
                <a:latin typeface="Monotype Corsiva" panose="03010101010201010101" pitchFamily="66" charset="0"/>
              </a:rPr>
              <a:t>При равен бал – оценката по Физика и астрономия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4" name="AutoShape 2" descr="Прием - 106 години СУ &quot;Васил Левски&quot; - Крумовгра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6740"/>
            <a:ext cx="2861198" cy="130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027919"/>
      </p:ext>
    </p:extLst>
  </p:cSld>
  <p:clrMapOvr>
    <a:masterClrMapping/>
  </p:clrMapOvr>
  <p:transition spd="slow" advClick="0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F168EA0-4D0D-4BD2-8C0F-7D8C65F8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64319"/>
            <a:ext cx="6589200" cy="860674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Профил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„ </a:t>
            </a:r>
            <a:r>
              <a:rPr lang="bg-BG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Природни науки“  </a:t>
            </a:r>
            <a: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bg-BG" dirty="0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F45BA2D8-1790-47A5-A296-C0FAE6F0B821}"/>
              </a:ext>
            </a:extLst>
          </p:cNvPr>
          <p:cNvSpPr txBox="1"/>
          <p:nvPr/>
        </p:nvSpPr>
        <p:spPr>
          <a:xfrm>
            <a:off x="1043608" y="2204864"/>
            <a:ext cx="7490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2400" b="1" dirty="0">
                <a:latin typeface="Monotype Corsiva" panose="03010101010201010101" pitchFamily="66" charset="0"/>
              </a:rPr>
              <a:t>Профилиращи предмети </a:t>
            </a:r>
            <a:r>
              <a:rPr lang="bg-BG" sz="2200" dirty="0">
                <a:latin typeface="Monotype Corsiva" panose="03010101010201010101" pitchFamily="66" charset="0"/>
              </a:rPr>
              <a:t>– </a:t>
            </a:r>
            <a:r>
              <a:rPr lang="bg-BG" sz="2200" dirty="0" smtClean="0">
                <a:latin typeface="Monotype Corsiva" panose="03010101010201010101" pitchFamily="66" charset="0"/>
              </a:rPr>
              <a:t>Биология </a:t>
            </a:r>
            <a:r>
              <a:rPr lang="bg-BG" sz="2200" dirty="0">
                <a:latin typeface="Monotype Corsiva" panose="03010101010201010101" pitchFamily="66" charset="0"/>
              </a:rPr>
              <a:t>и ЗО и Химия и ООС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2400" b="1" dirty="0">
                <a:latin typeface="Monotype Corsiva" panose="03010101010201010101" pitchFamily="66" charset="0"/>
              </a:rPr>
              <a:t>Чужд език </a:t>
            </a:r>
            <a:r>
              <a:rPr lang="bg-BG" sz="2200" dirty="0">
                <a:latin typeface="Monotype Corsiva" panose="03010101010201010101" pitchFamily="66" charset="0"/>
              </a:rPr>
              <a:t>– Английски език – нито интензивно, нито разширено</a:t>
            </a:r>
          </a:p>
          <a:p>
            <a:endParaRPr lang="bg-BG" sz="2200" dirty="0">
              <a:latin typeface="Monotype Corsiva" panose="03010101010201010101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bg-BG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Брой ученици в паралелка – 26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bg-BG" sz="2200" dirty="0">
                <a:solidFill>
                  <a:srgbClr val="C00000"/>
                </a:solidFill>
                <a:latin typeface="Monotype Corsiva" panose="03010101010201010101" pitchFamily="66" charset="0"/>
              </a:rPr>
              <a:t>Срок на обучение – 5 години</a:t>
            </a:r>
          </a:p>
          <a:p>
            <a:endParaRPr lang="bg-BG" sz="2200" dirty="0">
              <a:latin typeface="Monotype Corsiva" panose="030101010102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2400" b="1" dirty="0" err="1">
                <a:latin typeface="Monotype Corsiva" panose="03010101010201010101" pitchFamily="66" charset="0"/>
              </a:rPr>
              <a:t>Балообразуване</a:t>
            </a:r>
            <a:r>
              <a:rPr lang="bg-BG" sz="2400" b="1" dirty="0">
                <a:latin typeface="Monotype Corsiva" panose="03010101010201010101" pitchFamily="66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200" dirty="0">
                <a:latin typeface="Monotype Corsiva" panose="03010101010201010101" pitchFamily="66" charset="0"/>
              </a:rPr>
              <a:t>Удвоените точки от НВО по Български език и Математика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200" dirty="0">
                <a:latin typeface="Monotype Corsiva" panose="03010101010201010101" pitchFamily="66" charset="0"/>
              </a:rPr>
              <a:t>Оценката по Биология и ЗО и Химия и ООС от Свидетелството за основно образование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200" dirty="0">
                <a:latin typeface="Monotype Corsiva" panose="03010101010201010101" pitchFamily="66" charset="0"/>
              </a:rPr>
              <a:t>При равен бал – оценката по Физика и астрономия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648785" cy="1668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94865"/>
      </p:ext>
    </p:extLst>
  </p:cSld>
  <p:clrMapOvr>
    <a:masterClrMapping/>
  </p:clrMapOvr>
  <p:transition spd="slow" advClick="0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23B6E84-3405-4604-8690-0AD75E0B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24110"/>
            <a:ext cx="7058744" cy="1280890"/>
          </a:xfrm>
        </p:spPr>
        <p:txBody>
          <a:bodyPr>
            <a:normAutofit fontScale="90000"/>
          </a:bodyPr>
          <a:lstStyle/>
          <a:p>
            <a:r>
              <a:rPr lang="bg-BG" sz="4400" dirty="0">
                <a:solidFill>
                  <a:srgbClr val="C00000"/>
                </a:solidFill>
                <a:latin typeface="Monotype Corsiva" panose="03010101010201010101" pitchFamily="66" charset="0"/>
              </a:rPr>
              <a:t>Подаване на документи за участие в приема:</a:t>
            </a:r>
            <a:br>
              <a:rPr lang="bg-BG" sz="4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bg-BG" sz="4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xmlns="" id="{8B83259C-AA27-4D3D-8A90-1632766D815B}"/>
              </a:ext>
            </a:extLst>
          </p:cNvPr>
          <p:cNvSpPr txBox="1"/>
          <p:nvPr/>
        </p:nvSpPr>
        <p:spPr>
          <a:xfrm>
            <a:off x="1259632" y="1905000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3200" dirty="0">
                <a:latin typeface="Monotype Corsiva" panose="03010101010201010101" pitchFamily="66" charset="0"/>
              </a:rPr>
              <a:t>Първи етап -</a:t>
            </a:r>
            <a:r>
              <a:rPr lang="ru-RU" sz="3200" dirty="0">
                <a:latin typeface="Monotype Corsiva" panose="03010101010201010101" pitchFamily="66" charset="0"/>
              </a:rPr>
              <a:t> 03 – 07 юли 2020 г.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Monotype Corsiva" panose="03010101010201010101" pitchFamily="66" charset="0"/>
              </a:rPr>
              <a:t>Втори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етап</a:t>
            </a:r>
            <a:r>
              <a:rPr lang="ru-RU" sz="3200" dirty="0">
                <a:latin typeface="Monotype Corsiva" panose="03010101010201010101" pitchFamily="66" charset="0"/>
              </a:rPr>
              <a:t> – 14-16 юли 2020 г.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latin typeface="Monotype Corsiva" panose="03010101010201010101" pitchFamily="66" charset="0"/>
              </a:rPr>
              <a:t>Трети </a:t>
            </a:r>
            <a:r>
              <a:rPr lang="ru-RU" sz="3200" dirty="0" err="1">
                <a:latin typeface="Monotype Corsiva" panose="03010101010201010101" pitchFamily="66" charset="0"/>
              </a:rPr>
              <a:t>етап</a:t>
            </a:r>
            <a:r>
              <a:rPr lang="ru-RU" sz="3200" dirty="0">
                <a:latin typeface="Monotype Corsiva" panose="03010101010201010101" pitchFamily="66" charset="0"/>
              </a:rPr>
              <a:t> – 24 – 27 юли 2020 г.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3200" dirty="0">
              <a:latin typeface="Monotype Corsiva" panose="030101010102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en-US" sz="3200" dirty="0">
                <a:hlinkClick r:id="rId2"/>
              </a:rPr>
              <a:t>https://admin.priem.mon.bg/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72979"/>
      </p:ext>
    </p:extLst>
  </p:cSld>
  <p:clrMapOvr>
    <a:masterClrMapping/>
  </p:clrMapOvr>
  <p:transition spd="slow" advClick="0" advTm="7000">
    <p:fade/>
  </p:transition>
</p:sld>
</file>

<file path=ppt/theme/theme1.xml><?xml version="1.0" encoding="utf-8"?>
<a:theme xmlns:a="http://schemas.openxmlformats.org/drawingml/2006/main" name="Загатване">
  <a:themeElements>
    <a:clrScheme name="Загатване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Загатване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агатване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229</Words>
  <Application>Microsoft Office PowerPoint</Application>
  <PresentationFormat>Презентация на цял екран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Загатване</vt:lpstr>
      <vt:lpstr>Прием 2020/2021 година  </vt:lpstr>
      <vt:lpstr>Тук щастлив е всеки клас  Заповядайте при нас!</vt:lpstr>
      <vt:lpstr>Презентация на PowerPoint</vt:lpstr>
      <vt:lpstr>Презентация на PowerPoint</vt:lpstr>
      <vt:lpstr>Прием след VII клас</vt:lpstr>
      <vt:lpstr>Профил „ Математически“   </vt:lpstr>
      <vt:lpstr>Профил  „ Природни науки“   </vt:lpstr>
      <vt:lpstr>Подаване на документи за участие в приема: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2020/2021 година</dc:title>
  <dc:creator>Kipra Pramatarova</dc:creator>
  <cp:lastModifiedBy>user1</cp:lastModifiedBy>
  <cp:revision>11</cp:revision>
  <dcterms:created xsi:type="dcterms:W3CDTF">2020-04-29T18:17:58Z</dcterms:created>
  <dcterms:modified xsi:type="dcterms:W3CDTF">2020-05-01T09:18:05Z</dcterms:modified>
</cp:coreProperties>
</file>