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7BEDA68-8507-4CF5-9E5C-DC14A8E44575}" type="datetimeFigureOut">
              <a:rPr lang="bg-BG" smtClean="0"/>
              <a:t>15.5.2020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7740EBC-0772-4DCC-ABBB-988D295EAF1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DA68-8507-4CF5-9E5C-DC14A8E44575}" type="datetimeFigureOut">
              <a:rPr lang="bg-BG" smtClean="0"/>
              <a:t>15.5.2020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0EBC-0772-4DCC-ABBB-988D295EAF1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DA68-8507-4CF5-9E5C-DC14A8E44575}" type="datetimeFigureOut">
              <a:rPr lang="bg-BG" smtClean="0"/>
              <a:t>15.5.2020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0EBC-0772-4DCC-ABBB-988D295EAF1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DA68-8507-4CF5-9E5C-DC14A8E44575}" type="datetimeFigureOut">
              <a:rPr lang="bg-BG" smtClean="0"/>
              <a:t>15.5.2020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0EBC-0772-4DCC-ABBB-988D295EAF1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DA68-8507-4CF5-9E5C-DC14A8E44575}" type="datetimeFigureOut">
              <a:rPr lang="bg-BG" smtClean="0"/>
              <a:t>15.5.2020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0EBC-0772-4DCC-ABBB-988D295EAF1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DA68-8507-4CF5-9E5C-DC14A8E44575}" type="datetimeFigureOut">
              <a:rPr lang="bg-BG" smtClean="0"/>
              <a:t>15.5.2020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0EBC-0772-4DCC-ABBB-988D295EAF1E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DA68-8507-4CF5-9E5C-DC14A8E44575}" type="datetimeFigureOut">
              <a:rPr lang="bg-BG" smtClean="0"/>
              <a:t>15.5.2020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0EBC-0772-4DCC-ABBB-988D295EAF1E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DA68-8507-4CF5-9E5C-DC14A8E44575}" type="datetimeFigureOut">
              <a:rPr lang="bg-BG" smtClean="0"/>
              <a:t>15.5.2020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0EBC-0772-4DCC-ABBB-988D295EAF1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DA68-8507-4CF5-9E5C-DC14A8E44575}" type="datetimeFigureOut">
              <a:rPr lang="bg-BG" smtClean="0"/>
              <a:t>15.5.2020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40EBC-0772-4DCC-ABBB-988D295EAF1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7BEDA68-8507-4CF5-9E5C-DC14A8E44575}" type="datetimeFigureOut">
              <a:rPr lang="bg-BG" smtClean="0"/>
              <a:t>15.5.2020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7740EBC-0772-4DCC-ABBB-988D295EAF1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7BEDA68-8507-4CF5-9E5C-DC14A8E44575}" type="datetimeFigureOut">
              <a:rPr lang="bg-BG" smtClean="0"/>
              <a:t>15.5.2020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7740EBC-0772-4DCC-ABBB-988D295EAF1E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7BEDA68-8507-4CF5-9E5C-DC14A8E44575}" type="datetimeFigureOut">
              <a:rPr lang="bg-BG" smtClean="0"/>
              <a:t>15.5.2020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7740EBC-0772-4DCC-ABBB-988D295EAF1E}" type="slidenum">
              <a:rPr lang="bg-BG" smtClean="0"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>
            <a:prstTxWarp prst="textCurveDown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bg-BG" sz="3600" dirty="0"/>
              <a:t>Математическите термини в моето име…</a:t>
            </a:r>
          </a:p>
        </p:txBody>
      </p:sp>
      <p:sp>
        <p:nvSpPr>
          <p:cNvPr id="4" name="Равнобедрен триъгълник 3"/>
          <p:cNvSpPr/>
          <p:nvPr/>
        </p:nvSpPr>
        <p:spPr>
          <a:xfrm rot="19365325">
            <a:off x="5996083" y="913108"/>
            <a:ext cx="2250805" cy="1419199"/>
          </a:xfrm>
          <a:prstGeom prst="triangl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38100" dist="38100" dir="4800000" sx="98000" sy="98000" rotWithShape="0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LeftDown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Овал 4"/>
          <p:cNvSpPr/>
          <p:nvPr/>
        </p:nvSpPr>
        <p:spPr>
          <a:xfrm>
            <a:off x="251520" y="4726605"/>
            <a:ext cx="1728192" cy="1728192"/>
          </a:xfrm>
          <a:prstGeom prst="ellips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Куб 5"/>
          <p:cNvSpPr/>
          <p:nvPr/>
        </p:nvSpPr>
        <p:spPr>
          <a:xfrm>
            <a:off x="7236296" y="5013176"/>
            <a:ext cx="1512168" cy="1512168"/>
          </a:xfrm>
          <a:prstGeom prst="cube">
            <a:avLst/>
          </a:prstGeom>
          <a:solidFill>
            <a:srgbClr val="92D050"/>
          </a:solidFill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38100" dir="4800000" sx="98000" sy="98000" rotWithShape="0">
              <a:srgbClr val="000000">
                <a:alpha val="32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429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Изрязана стрелка надясно 1"/>
          <p:cNvSpPr/>
          <p:nvPr/>
        </p:nvSpPr>
        <p:spPr>
          <a:xfrm>
            <a:off x="861457" y="836712"/>
            <a:ext cx="2304256" cy="2088232"/>
          </a:xfrm>
          <a:prstGeom prst="notch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bg-BG"/>
          </a:p>
        </p:txBody>
      </p:sp>
      <p:sp>
        <p:nvSpPr>
          <p:cNvPr id="3" name="Правоъгълник 2"/>
          <p:cNvSpPr/>
          <p:nvPr/>
        </p:nvSpPr>
        <p:spPr>
          <a:xfrm>
            <a:off x="1671985" y="1419163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</a:t>
            </a:r>
            <a:endParaRPr lang="bg-BG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3347864" y="1419163"/>
            <a:ext cx="4664227" cy="92333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ИЗВАЖДАНЕ</a:t>
            </a:r>
          </a:p>
        </p:txBody>
      </p:sp>
      <p:sp>
        <p:nvSpPr>
          <p:cNvPr id="5" name="Облаковидно изнесено означение 4"/>
          <p:cNvSpPr/>
          <p:nvPr/>
        </p:nvSpPr>
        <p:spPr>
          <a:xfrm>
            <a:off x="943312" y="3510009"/>
            <a:ext cx="2823745" cy="18002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475656" y="3933056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Свойство на числата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16671"/>
            <a:ext cx="4269534" cy="284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615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Изнесено означение със стрелка надясно 1"/>
          <p:cNvSpPr/>
          <p:nvPr/>
        </p:nvSpPr>
        <p:spPr>
          <a:xfrm>
            <a:off x="1097035" y="892249"/>
            <a:ext cx="2448272" cy="1728192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Правоъгълник 2"/>
          <p:cNvSpPr/>
          <p:nvPr/>
        </p:nvSpPr>
        <p:spPr>
          <a:xfrm>
            <a:off x="1409789" y="1094625"/>
            <a:ext cx="9316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bg-BG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3419872" y="764704"/>
            <a:ext cx="494646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Нормален вид  </a:t>
            </a:r>
          </a:p>
          <a:p>
            <a:pPr algn="ctr"/>
            <a:r>
              <a:rPr lang="bg-BG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едночлен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12976"/>
            <a:ext cx="3835005" cy="287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наляво и нагоре 5"/>
          <p:cNvSpPr/>
          <p:nvPr/>
        </p:nvSpPr>
        <p:spPr>
          <a:xfrm>
            <a:off x="4806605" y="3373841"/>
            <a:ext cx="3096344" cy="244721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1605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Хоризонтално превъртане 1"/>
          <p:cNvSpPr/>
          <p:nvPr/>
        </p:nvSpPr>
        <p:spPr>
          <a:xfrm>
            <a:off x="869571" y="724455"/>
            <a:ext cx="2622716" cy="2020606"/>
          </a:xfrm>
          <a:prstGeom prst="horizontalScroll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Правоъгълник 2"/>
          <p:cNvSpPr/>
          <p:nvPr/>
        </p:nvSpPr>
        <p:spPr>
          <a:xfrm>
            <a:off x="1718302" y="1073038"/>
            <a:ext cx="9252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endParaRPr lang="bg-BG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5364088" y="1126748"/>
            <a:ext cx="2253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алфа</a:t>
            </a:r>
          </a:p>
        </p:txBody>
      </p:sp>
      <p:sp>
        <p:nvSpPr>
          <p:cNvPr id="5" name="Овално изнесено означение 4"/>
          <p:cNvSpPr/>
          <p:nvPr/>
        </p:nvSpPr>
        <p:spPr>
          <a:xfrm>
            <a:off x="755575" y="3068960"/>
            <a:ext cx="3528392" cy="26642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Текстово поле 5"/>
          <p:cNvSpPr txBox="1"/>
          <p:nvPr/>
        </p:nvSpPr>
        <p:spPr>
          <a:xfrm>
            <a:off x="1208338" y="3791077"/>
            <a:ext cx="2622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Гръцка буква, с която се означават ъглите във геометричните </a:t>
            </a:r>
          </a:p>
          <a:p>
            <a:r>
              <a:rPr lang="bg-BG" dirty="0"/>
              <a:t>фигури</a:t>
            </a:r>
          </a:p>
          <a:p>
            <a:endParaRPr lang="bg-B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50078"/>
            <a:ext cx="391477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Извита стрелка нагоре 6"/>
          <p:cNvSpPr/>
          <p:nvPr/>
        </p:nvSpPr>
        <p:spPr>
          <a:xfrm rot="20827273">
            <a:off x="3585748" y="5149121"/>
            <a:ext cx="3888432" cy="1008112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89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-1440668" y="836712"/>
            <a:ext cx="64807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endParaRPr lang="bg-BG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16" y="2228555"/>
            <a:ext cx="3388009" cy="406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Извита стрелка нагоре 6"/>
          <p:cNvSpPr/>
          <p:nvPr/>
        </p:nvSpPr>
        <p:spPr>
          <a:xfrm rot="3100972">
            <a:off x="3271868" y="5002359"/>
            <a:ext cx="1872208" cy="10801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4499990" y="1484784"/>
            <a:ext cx="2899615" cy="129614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bg-BG" sz="9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катети</a:t>
            </a:r>
          </a:p>
        </p:txBody>
      </p:sp>
      <p:sp>
        <p:nvSpPr>
          <p:cNvPr id="5" name="Текстово поле 4"/>
          <p:cNvSpPr txBox="1"/>
          <p:nvPr/>
        </p:nvSpPr>
        <p:spPr>
          <a:xfrm rot="19519331">
            <a:off x="947248" y="2838321"/>
            <a:ext cx="3959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i="1" dirty="0">
                <a:latin typeface="Constantia" pitchFamily="18" charset="0"/>
              </a:rPr>
              <a:t>Страни в триъгълник , които сключват прав ъгъл</a:t>
            </a:r>
            <a:r>
              <a:rPr lang="bg-BG" i="1" dirty="0">
                <a:latin typeface="Constantia" pitchFamily="18" charset="0"/>
              </a:rPr>
              <a:t>.</a:t>
            </a:r>
          </a:p>
        </p:txBody>
      </p:sp>
      <p:sp>
        <p:nvSpPr>
          <p:cNvPr id="6" name="Извита стрелка надолу 5"/>
          <p:cNvSpPr/>
          <p:nvPr/>
        </p:nvSpPr>
        <p:spPr>
          <a:xfrm rot="19733822">
            <a:off x="5760064" y="2253765"/>
            <a:ext cx="1800200" cy="77950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" name="Извита нагоре лента 1"/>
          <p:cNvSpPr/>
          <p:nvPr/>
        </p:nvSpPr>
        <p:spPr>
          <a:xfrm>
            <a:off x="827584" y="836712"/>
            <a:ext cx="2736304" cy="1872208"/>
          </a:xfrm>
          <a:prstGeom prst="ellipseRibbon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Правоъгълник 10"/>
          <p:cNvSpPr/>
          <p:nvPr/>
        </p:nvSpPr>
        <p:spPr>
          <a:xfrm>
            <a:off x="1755739" y="782005"/>
            <a:ext cx="8799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g-BG" sz="8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endParaRPr lang="bg-BG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726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ен триъгълник 4"/>
          <p:cNvSpPr/>
          <p:nvPr/>
        </p:nvSpPr>
        <p:spPr>
          <a:xfrm>
            <a:off x="971600" y="692696"/>
            <a:ext cx="2157406" cy="1728192"/>
          </a:xfrm>
          <a:prstGeom prst="rtTriangl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Правоъгълник 5"/>
          <p:cNvSpPr/>
          <p:nvPr/>
        </p:nvSpPr>
        <p:spPr>
          <a:xfrm>
            <a:off x="820444" y="980728"/>
            <a:ext cx="1440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bg-BG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3129006" y="833475"/>
            <a:ext cx="2628587" cy="13586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ОБЕМ</a:t>
            </a:r>
            <a:endParaRPr lang="bg-BG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6" y="3073945"/>
            <a:ext cx="5366902" cy="301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ово поле 8"/>
          <p:cNvSpPr txBox="1"/>
          <p:nvPr/>
        </p:nvSpPr>
        <p:spPr>
          <a:xfrm rot="1153467">
            <a:off x="4985508" y="2683433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/>
              <a:t>Мярка за вместимост</a:t>
            </a:r>
          </a:p>
        </p:txBody>
      </p:sp>
      <p:sp>
        <p:nvSpPr>
          <p:cNvPr id="10" name="Извита стрелка надолу 9"/>
          <p:cNvSpPr/>
          <p:nvPr/>
        </p:nvSpPr>
        <p:spPr>
          <a:xfrm rot="2404538">
            <a:off x="5911769" y="1683242"/>
            <a:ext cx="1800200" cy="792088"/>
          </a:xfrm>
          <a:prstGeom prst="curved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11" name="Цилиндър 10"/>
          <p:cNvSpPr/>
          <p:nvPr/>
        </p:nvSpPr>
        <p:spPr>
          <a:xfrm>
            <a:off x="6607748" y="4437112"/>
            <a:ext cx="1311386" cy="1655715"/>
          </a:xfrm>
          <a:prstGeom prst="can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475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споредник 1"/>
          <p:cNvSpPr/>
          <p:nvPr/>
        </p:nvSpPr>
        <p:spPr>
          <a:xfrm>
            <a:off x="6390163" y="733346"/>
            <a:ext cx="1800200" cy="1440160"/>
          </a:xfrm>
          <a:prstGeom prst="parallelogram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Правоъгълник 3"/>
          <p:cNvSpPr/>
          <p:nvPr/>
        </p:nvSpPr>
        <p:spPr>
          <a:xfrm>
            <a:off x="6790767" y="768949"/>
            <a:ext cx="9989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88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bg-BG" sz="8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043608" y="1237240"/>
            <a:ext cx="5205904" cy="125720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g-BG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НЕРАВЕНСТВО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23" y="3140968"/>
            <a:ext cx="556594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ово поле 6"/>
          <p:cNvSpPr txBox="1"/>
          <p:nvPr/>
        </p:nvSpPr>
        <p:spPr>
          <a:xfrm>
            <a:off x="3923928" y="19888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3" name="Стрелка наляво и нагоре 12"/>
          <p:cNvSpPr/>
          <p:nvPr/>
        </p:nvSpPr>
        <p:spPr>
          <a:xfrm rot="5400000">
            <a:off x="699427" y="2301664"/>
            <a:ext cx="2123652" cy="1867339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Текстово поле 15"/>
          <p:cNvSpPr txBox="1"/>
          <p:nvPr/>
        </p:nvSpPr>
        <p:spPr>
          <a:xfrm rot="20932092">
            <a:off x="2194023" y="2059672"/>
            <a:ext cx="345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Където </a:t>
            </a:r>
            <a:r>
              <a:rPr lang="en-US" dirty="0"/>
              <a:t>a </a:t>
            </a:r>
            <a:r>
              <a:rPr lang="bg-BG" dirty="0"/>
              <a:t>и </a:t>
            </a:r>
            <a:r>
              <a:rPr lang="en-US" dirty="0"/>
              <a:t>b </a:t>
            </a:r>
            <a:r>
              <a:rPr lang="bg-BG" dirty="0"/>
              <a:t>са числа,се нарича числово неравенство</a:t>
            </a:r>
          </a:p>
        </p:txBody>
      </p:sp>
      <p:sp>
        <p:nvSpPr>
          <p:cNvPr id="17" name="Блоксхема: магнитен диск 16"/>
          <p:cNvSpPr/>
          <p:nvPr/>
        </p:nvSpPr>
        <p:spPr>
          <a:xfrm>
            <a:off x="1129206" y="4653136"/>
            <a:ext cx="1296144" cy="1512168"/>
          </a:xfrm>
          <a:prstGeom prst="flowChartMagneticDisk">
            <a:avLst/>
          </a:prstGeom>
          <a:effectLst>
            <a:outerShdw blurRad="38100" dist="38100" dir="4800000" sx="98000" sy="98000" rotWithShape="0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Извита стрелка нагоре 17"/>
          <p:cNvSpPr/>
          <p:nvPr/>
        </p:nvSpPr>
        <p:spPr>
          <a:xfrm rot="2144275">
            <a:off x="2734690" y="4926302"/>
            <a:ext cx="2142261" cy="1078260"/>
          </a:xfrm>
          <a:prstGeom prst="curvedUp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87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превъртане 1"/>
          <p:cNvSpPr/>
          <p:nvPr/>
        </p:nvSpPr>
        <p:spPr>
          <a:xfrm>
            <a:off x="827584" y="764704"/>
            <a:ext cx="2088232" cy="2376264"/>
          </a:xfrm>
          <a:prstGeom prst="verticalScroll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Правоъгълник 2"/>
          <p:cNvSpPr/>
          <p:nvPr/>
        </p:nvSpPr>
        <p:spPr>
          <a:xfrm>
            <a:off x="1334533" y="126876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bg-BG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3707904" y="764704"/>
            <a:ext cx="4540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СИМЕТРАЛА</a:t>
            </a:r>
            <a:endParaRPr lang="bg-BG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83" y="3272206"/>
            <a:ext cx="37147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лаковидно изнесено означение 5"/>
          <p:cNvSpPr/>
          <p:nvPr/>
        </p:nvSpPr>
        <p:spPr>
          <a:xfrm>
            <a:off x="1115616" y="3501008"/>
            <a:ext cx="3168352" cy="237626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608759" y="42210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Права, перпендикулярна отсечка</a:t>
            </a:r>
          </a:p>
        </p:txBody>
      </p:sp>
      <p:sp>
        <p:nvSpPr>
          <p:cNvPr id="8" name="Стрелка наляво и нагоре 7"/>
          <p:cNvSpPr/>
          <p:nvPr/>
        </p:nvSpPr>
        <p:spPr>
          <a:xfrm>
            <a:off x="3419872" y="5306888"/>
            <a:ext cx="2304256" cy="85557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39" y="1772755"/>
            <a:ext cx="1636062" cy="230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Извита стрелка надолу 8"/>
          <p:cNvSpPr/>
          <p:nvPr/>
        </p:nvSpPr>
        <p:spPr>
          <a:xfrm rot="18521387">
            <a:off x="4566895" y="2482825"/>
            <a:ext cx="2124980" cy="1007552"/>
          </a:xfrm>
          <a:prstGeom prst="curved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10" name="Усмихнато лице 9"/>
          <p:cNvSpPr/>
          <p:nvPr/>
        </p:nvSpPr>
        <p:spPr>
          <a:xfrm>
            <a:off x="2859609" y="1772755"/>
            <a:ext cx="1775109" cy="166344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513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ълна 2"/>
          <p:cNvSpPr/>
          <p:nvPr/>
        </p:nvSpPr>
        <p:spPr>
          <a:xfrm>
            <a:off x="971600" y="764704"/>
            <a:ext cx="1656184" cy="1440160"/>
          </a:xfrm>
          <a:prstGeom prst="wav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38100" dir="4800000" sx="98000" sy="98000" rotWithShape="0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Правоъгълник 3"/>
          <p:cNvSpPr/>
          <p:nvPr/>
        </p:nvSpPr>
        <p:spPr>
          <a:xfrm>
            <a:off x="1038391" y="797361"/>
            <a:ext cx="7024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</a:t>
            </a:r>
            <a:endParaRPr lang="bg-BG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611560" y="1889535"/>
            <a:ext cx="2966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ТРАПЕЦ</a:t>
            </a:r>
            <a:endParaRPr lang="bg-BG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356992"/>
            <a:ext cx="322600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07377"/>
            <a:ext cx="4525501" cy="322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наляво и нагоре 7"/>
          <p:cNvSpPr/>
          <p:nvPr/>
        </p:nvSpPr>
        <p:spPr>
          <a:xfrm>
            <a:off x="3957397" y="2847145"/>
            <a:ext cx="1341380" cy="180020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Трапец 8"/>
          <p:cNvSpPr/>
          <p:nvPr/>
        </p:nvSpPr>
        <p:spPr>
          <a:xfrm>
            <a:off x="5298777" y="4133545"/>
            <a:ext cx="2880320" cy="1944216"/>
          </a:xfrm>
          <a:prstGeom prst="trapezoid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3404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етно 2 1"/>
          <p:cNvSpPr/>
          <p:nvPr/>
        </p:nvSpPr>
        <p:spPr>
          <a:xfrm>
            <a:off x="755576" y="564177"/>
            <a:ext cx="2952328" cy="2520280"/>
          </a:xfrm>
          <a:prstGeom prst="irregularSeal2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Правоъгълник 2"/>
          <p:cNvSpPr/>
          <p:nvPr/>
        </p:nvSpPr>
        <p:spPr>
          <a:xfrm>
            <a:off x="1547664" y="1101042"/>
            <a:ext cx="10054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bg-BG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3707904" y="1101042"/>
            <a:ext cx="4357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bg-BG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АПОТЕМА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608" y="1984332"/>
            <a:ext cx="4592867" cy="404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Извита стрелка надолу 4"/>
          <p:cNvSpPr/>
          <p:nvPr/>
        </p:nvSpPr>
        <p:spPr>
          <a:xfrm rot="20549519">
            <a:off x="4447983" y="2389125"/>
            <a:ext cx="2106860" cy="15841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6" name="Текстово поле 5"/>
          <p:cNvSpPr txBox="1"/>
          <p:nvPr/>
        </p:nvSpPr>
        <p:spPr>
          <a:xfrm rot="20618808">
            <a:off x="4421292" y="4068855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АПОТЕМА</a:t>
            </a:r>
          </a:p>
        </p:txBody>
      </p:sp>
      <p:sp>
        <p:nvSpPr>
          <p:cNvPr id="7" name="Вертикално превъртане 6"/>
          <p:cNvSpPr/>
          <p:nvPr/>
        </p:nvSpPr>
        <p:spPr>
          <a:xfrm>
            <a:off x="900119" y="3084457"/>
            <a:ext cx="2664296" cy="3040685"/>
          </a:xfrm>
          <a:prstGeom prst="verticalScrol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Текстово поле 7"/>
          <p:cNvSpPr txBox="1"/>
          <p:nvPr/>
        </p:nvSpPr>
        <p:spPr>
          <a:xfrm>
            <a:off x="1331640" y="3866135"/>
            <a:ext cx="18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Перпендикулярна отсечка от точка, в центъра на дадена фигура</a:t>
            </a:r>
          </a:p>
        </p:txBody>
      </p:sp>
    </p:spTree>
    <p:extLst>
      <p:ext uri="{BB962C8B-B14F-4D97-AF65-F5344CB8AC3E}">
        <p14:creationId xmlns:p14="http://schemas.microsoft.com/office/powerpoint/2010/main" val="194658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лънце 1"/>
          <p:cNvSpPr/>
          <p:nvPr/>
        </p:nvSpPr>
        <p:spPr>
          <a:xfrm>
            <a:off x="755576" y="684542"/>
            <a:ext cx="2232248" cy="2016224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1079612" y="3252819"/>
            <a:ext cx="2736304" cy="1584176"/>
          </a:xfrm>
          <a:prstGeom prst="frame">
            <a:avLst/>
          </a:prstGeom>
          <a:effectLst>
            <a:outerShdw blurRad="38100" dist="38100" dir="4800000" sx="98000" sy="98000" rotWithShape="0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4" name="Огъната стрелка 3"/>
          <p:cNvSpPr/>
          <p:nvPr/>
        </p:nvSpPr>
        <p:spPr>
          <a:xfrm rot="16200000">
            <a:off x="2193038" y="4450723"/>
            <a:ext cx="1060426" cy="218533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529298" y="1230989"/>
            <a:ext cx="684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endParaRPr lang="bg-BG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3203848" y="769324"/>
            <a:ext cx="4331393" cy="14715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g-BG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НУЛА</a:t>
            </a: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1331640" y="3690964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dirty="0"/>
              <a:t>ЕДНОЦИФРЕНО ЧИСЛО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33" y="2530473"/>
            <a:ext cx="4204745" cy="363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563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видно изнесено означение 1"/>
          <p:cNvSpPr/>
          <p:nvPr/>
        </p:nvSpPr>
        <p:spPr>
          <a:xfrm>
            <a:off x="827584" y="692696"/>
            <a:ext cx="3024336" cy="1584176"/>
          </a:xfrm>
          <a:prstGeom prst="cloudCallou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bg-BG"/>
          </a:p>
        </p:txBody>
      </p:sp>
      <p:sp>
        <p:nvSpPr>
          <p:cNvPr id="3" name="Правоъгълник 2"/>
          <p:cNvSpPr/>
          <p:nvPr/>
        </p:nvSpPr>
        <p:spPr>
          <a:xfrm>
            <a:off x="1835696" y="823064"/>
            <a:ext cx="8114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g-BG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endParaRPr lang="bg-BG" sz="8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 rot="21318792">
            <a:off x="3508303" y="1696891"/>
            <a:ext cx="4773747" cy="2281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bg-BG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Трети признак за еднаквост </a:t>
            </a:r>
          </a:p>
          <a:p>
            <a:pPr algn="ctr"/>
            <a:r>
              <a:rPr lang="bg-BG" sz="32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 триъгълници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90" y="3729610"/>
            <a:ext cx="4969459" cy="239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 rot="20691430">
            <a:off x="1185850" y="2781536"/>
            <a:ext cx="4984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Ако три страни на един триъгълник са съответно равни на три страни от друг триъгълник, то двата триъгълника са еднакви по трети признак</a:t>
            </a:r>
          </a:p>
        </p:txBody>
      </p:sp>
    </p:spTree>
    <p:extLst>
      <p:ext uri="{BB962C8B-B14F-4D97-AF65-F5344CB8AC3E}">
        <p14:creationId xmlns:p14="http://schemas.microsoft.com/office/powerpoint/2010/main" val="4181972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бърче">
  <a:themeElements>
    <a:clrScheme name="Кабърче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абърче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бърч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230</TotalTime>
  <Words>116</Words>
  <Application>Microsoft Office PowerPoint</Application>
  <PresentationFormat>Презентация на цял екран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8" baseType="lpstr">
      <vt:lpstr>Arial</vt:lpstr>
      <vt:lpstr>Brush Script MT</vt:lpstr>
      <vt:lpstr>Constantia</vt:lpstr>
      <vt:lpstr>Franklin Gothic Book</vt:lpstr>
      <vt:lpstr>Rage Italic</vt:lpstr>
      <vt:lpstr>Кабърче</vt:lpstr>
      <vt:lpstr>ПРОЕКТ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FS</dc:creator>
  <cp:lastModifiedBy>Елена Стоянова</cp:lastModifiedBy>
  <cp:revision>30</cp:revision>
  <dcterms:created xsi:type="dcterms:W3CDTF">2020-05-13T10:32:33Z</dcterms:created>
  <dcterms:modified xsi:type="dcterms:W3CDTF">2020-05-15T11:22:11Z</dcterms:modified>
</cp:coreProperties>
</file>