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9" r:id="rId3"/>
    <p:sldId id="269" r:id="rId4"/>
    <p:sldId id="257" r:id="rId5"/>
    <p:sldId id="273" r:id="rId6"/>
    <p:sldId id="265" r:id="rId7"/>
    <p:sldId id="266" r:id="rId8"/>
    <p:sldId id="268" r:id="rId9"/>
    <p:sldId id="271" r:id="rId10"/>
    <p:sldId id="264" r:id="rId11"/>
    <p:sldId id="270" r:id="rId12"/>
    <p:sldId id="277" r:id="rId13"/>
    <p:sldId id="272" r:id="rId14"/>
    <p:sldId id="274" r:id="rId15"/>
    <p:sldId id="280" r:id="rId16"/>
    <p:sldId id="278" r:id="rId17"/>
    <p:sldId id="279" r:id="rId18"/>
    <p:sldId id="276" r:id="rId19"/>
    <p:sldId id="281" r:id="rId20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856C-2121-4310-8A02-30492C7E76BD}" type="datetimeFigureOut">
              <a:rPr lang="bg-BG" smtClean="0"/>
              <a:t>12.5.2020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3BC0-EF65-41EB-8A90-2E2147EA6D1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856C-2121-4310-8A02-30492C7E76BD}" type="datetimeFigureOut">
              <a:rPr lang="bg-BG" smtClean="0"/>
              <a:t>12.5.2020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3BC0-EF65-41EB-8A90-2E2147EA6D1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856C-2121-4310-8A02-30492C7E76BD}" type="datetimeFigureOut">
              <a:rPr lang="bg-BG" smtClean="0"/>
              <a:t>12.5.2020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3BC0-EF65-41EB-8A90-2E2147EA6D1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856C-2121-4310-8A02-30492C7E76BD}" type="datetimeFigureOut">
              <a:rPr lang="bg-BG" smtClean="0"/>
              <a:t>12.5.2020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3BC0-EF65-41EB-8A90-2E2147EA6D1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856C-2121-4310-8A02-30492C7E76BD}" type="datetimeFigureOut">
              <a:rPr lang="bg-BG" smtClean="0"/>
              <a:t>12.5.2020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3BC0-EF65-41EB-8A90-2E2147EA6D1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856C-2121-4310-8A02-30492C7E76BD}" type="datetimeFigureOut">
              <a:rPr lang="bg-BG" smtClean="0"/>
              <a:t>12.5.2020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3BC0-EF65-41EB-8A90-2E2147EA6D1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856C-2121-4310-8A02-30492C7E76BD}" type="datetimeFigureOut">
              <a:rPr lang="bg-BG" smtClean="0"/>
              <a:t>12.5.2020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3BC0-EF65-41EB-8A90-2E2147EA6D1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856C-2121-4310-8A02-30492C7E76BD}" type="datetimeFigureOut">
              <a:rPr lang="bg-BG" smtClean="0"/>
              <a:t>12.5.2020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3BC0-EF65-41EB-8A90-2E2147EA6D1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856C-2121-4310-8A02-30492C7E76BD}" type="datetimeFigureOut">
              <a:rPr lang="bg-BG" smtClean="0"/>
              <a:t>12.5.2020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3BC0-EF65-41EB-8A90-2E2147EA6D1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856C-2121-4310-8A02-30492C7E76BD}" type="datetimeFigureOut">
              <a:rPr lang="bg-BG" smtClean="0"/>
              <a:t>12.5.2020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3BC0-EF65-41EB-8A90-2E2147EA6D1C}" type="slidenum">
              <a:rPr lang="bg-BG" smtClean="0"/>
              <a:t>‹#›</a:t>
            </a:fld>
            <a:endParaRPr lang="bg-BG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856C-2121-4310-8A02-30492C7E76BD}" type="datetimeFigureOut">
              <a:rPr lang="bg-BG" smtClean="0"/>
              <a:t>12.5.2020 г.</a:t>
            </a:fld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BD3BC0-EF65-41EB-8A90-2E2147EA6D1C}" type="slidenum">
              <a:rPr lang="bg-BG" smtClean="0"/>
              <a:t>‹#›</a:t>
            </a:fld>
            <a:endParaRPr lang="bg-BG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DABD3BC0-EF65-41EB-8A90-2E2147EA6D1C}" type="slidenum">
              <a:rPr lang="bg-BG" smtClean="0"/>
              <a:t>‹#›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0B60856C-2121-4310-8A02-30492C7E76BD}" type="datetimeFigureOut">
              <a:rPr lang="bg-BG" smtClean="0"/>
              <a:t>12.5.2020 г.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sz="5400" dirty="0" smtClean="0"/>
              <a:t>„Музеят-стожер на българската културна идентичност.“</a:t>
            </a:r>
            <a:endParaRPr lang="bg-BG" sz="5400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dirty="0" smtClean="0">
                <a:latin typeface="+mj-lt"/>
              </a:rPr>
              <a:t>Изготвил:Кристина Лазарова</a:t>
            </a:r>
            <a:endParaRPr lang="bg-B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7388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Църквата към манастира</a:t>
            </a:r>
            <a:endParaRPr lang="bg-BG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bg-BG" dirty="0" smtClean="0">
                <a:latin typeface="+mj-lt"/>
              </a:rPr>
              <a:t>Изградена през 1864г.</a:t>
            </a:r>
            <a:endParaRPr lang="bg-BG" dirty="0">
              <a:latin typeface="+mj-lt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r="1807"/>
          <a:stretch>
            <a:fillRect/>
          </a:stretch>
        </p:blipFill>
        <p:spPr bwMode="auto">
          <a:xfrm>
            <a:off x="683568" y="548680"/>
            <a:ext cx="7164288" cy="4647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5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Часовниковата кула</a:t>
            </a:r>
            <a:endParaRPr lang="bg-BG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" b="1390"/>
          <a:stretch>
            <a:fillRect/>
          </a:stretch>
        </p:blipFill>
        <p:spPr bwMode="auto">
          <a:xfrm>
            <a:off x="539552" y="560686"/>
            <a:ext cx="7308304" cy="474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2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Двора на манастира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4" y="1196752"/>
            <a:ext cx="7742591" cy="360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92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Чардаците в </a:t>
            </a:r>
            <a:r>
              <a:rPr lang="bg-BG" dirty="0" smtClean="0"/>
              <a:t>двора на манастира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bg-BG" dirty="0" smtClean="0">
                <a:latin typeface="+mj-lt"/>
              </a:rPr>
              <a:t>Тази част от манастирския комплекс е изградена  през 1979г. Възстановена е в автентичен вид. В нея </a:t>
            </a:r>
            <a:r>
              <a:rPr lang="bg-BG" dirty="0" smtClean="0">
                <a:latin typeface="+mj-lt"/>
              </a:rPr>
              <a:t>се намира параклисът „Свети Димитър“.</a:t>
            </a:r>
            <a:endParaRPr lang="bg-BG" dirty="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02" y="548681"/>
            <a:ext cx="7133250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08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Летен лагер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>
                <a:latin typeface="+mj-lt"/>
              </a:rPr>
              <a:t>Всяко лято в манастира се провеждат детски православни лагери, в които децата получават основни знания</a:t>
            </a:r>
            <a:r>
              <a:rPr lang="ru-RU" dirty="0">
                <a:latin typeface="+mj-lt"/>
              </a:rPr>
              <a:t> за </a:t>
            </a:r>
            <a:r>
              <a:rPr lang="ru-RU" dirty="0" err="1" smtClean="0">
                <a:latin typeface="+mj-lt"/>
              </a:rPr>
              <a:t>православната</a:t>
            </a:r>
            <a:r>
              <a:rPr lang="ru-RU" dirty="0" smtClean="0">
                <a:latin typeface="+mj-lt"/>
              </a:rPr>
              <a:t>  </a:t>
            </a:r>
            <a:r>
              <a:rPr lang="ru-RU" dirty="0" err="1" smtClean="0">
                <a:latin typeface="+mj-lt"/>
              </a:rPr>
              <a:t>вяра</a:t>
            </a:r>
            <a:r>
              <a:rPr lang="ru-RU" dirty="0">
                <a:latin typeface="+mj-lt"/>
              </a:rPr>
              <a:t>, а и да </a:t>
            </a:r>
            <a:r>
              <a:rPr lang="ru-RU" dirty="0" err="1">
                <a:latin typeface="+mj-lt"/>
              </a:rPr>
              <a:t>участват</a:t>
            </a:r>
            <a:r>
              <a:rPr lang="ru-RU" dirty="0">
                <a:latin typeface="+mj-lt"/>
              </a:rPr>
              <a:t> в </a:t>
            </a:r>
            <a:r>
              <a:rPr lang="ru-RU" dirty="0" err="1">
                <a:latin typeface="+mj-lt"/>
              </a:rPr>
              <a:t>духовния</a:t>
            </a:r>
            <a:r>
              <a:rPr lang="ru-RU" dirty="0">
                <a:latin typeface="+mj-lt"/>
              </a:rPr>
              <a:t> живот на </a:t>
            </a:r>
            <a:r>
              <a:rPr lang="ru-RU" dirty="0" err="1">
                <a:latin typeface="+mj-lt"/>
              </a:rPr>
              <a:t>манастира</a:t>
            </a:r>
            <a:r>
              <a:rPr lang="ru-RU" dirty="0">
                <a:latin typeface="+mj-lt"/>
              </a:rPr>
              <a:t>. </a:t>
            </a:r>
            <a:r>
              <a:rPr lang="ru-RU" dirty="0" err="1">
                <a:latin typeface="+mj-lt"/>
              </a:rPr>
              <a:t>Епархийският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лагер</a:t>
            </a:r>
            <a:r>
              <a:rPr lang="ru-RU" dirty="0">
                <a:latin typeface="+mj-lt"/>
              </a:rPr>
              <a:t> е </a:t>
            </a:r>
            <a:r>
              <a:rPr lang="ru-RU" dirty="0" err="1">
                <a:latin typeface="+mj-lt"/>
              </a:rPr>
              <a:t>безплатен</a:t>
            </a:r>
            <a:r>
              <a:rPr lang="ru-RU" dirty="0">
                <a:latin typeface="+mj-lt"/>
              </a:rPr>
              <a:t> за </a:t>
            </a:r>
            <a:r>
              <a:rPr lang="ru-RU" dirty="0" err="1">
                <a:latin typeface="+mj-lt"/>
              </a:rPr>
              <a:t>децата</a:t>
            </a:r>
            <a:r>
              <a:rPr lang="ru-RU" dirty="0">
                <a:latin typeface="+mj-lt"/>
              </a:rPr>
              <a:t> и се </a:t>
            </a:r>
            <a:r>
              <a:rPr lang="ru-RU" dirty="0" err="1">
                <a:latin typeface="+mj-lt"/>
              </a:rPr>
              <a:t>организира</a:t>
            </a:r>
            <a:r>
              <a:rPr lang="ru-RU" dirty="0">
                <a:latin typeface="+mj-lt"/>
              </a:rPr>
              <a:t> от </a:t>
            </a:r>
            <a:r>
              <a:rPr lang="ru-RU" dirty="0" err="1">
                <a:latin typeface="+mj-lt"/>
              </a:rPr>
              <a:t>Неврокопската</a:t>
            </a:r>
            <a:r>
              <a:rPr lang="ru-RU" dirty="0">
                <a:latin typeface="+mj-lt"/>
              </a:rPr>
              <a:t> </a:t>
            </a:r>
            <a:r>
              <a:rPr lang="ru-RU" dirty="0" smtClean="0">
                <a:latin typeface="+mj-lt"/>
              </a:rPr>
              <a:t>света </a:t>
            </a:r>
            <a:r>
              <a:rPr lang="ru-RU" dirty="0" smtClean="0">
                <a:latin typeface="+mj-lt"/>
              </a:rPr>
              <a:t>митрополия. По </a:t>
            </a:r>
            <a:r>
              <a:rPr lang="ru-RU" dirty="0" err="1" smtClean="0">
                <a:latin typeface="+mj-lt"/>
              </a:rPr>
              <a:t>време</a:t>
            </a:r>
            <a:r>
              <a:rPr lang="ru-RU" dirty="0" smtClean="0">
                <a:latin typeface="+mj-lt"/>
              </a:rPr>
              <a:t> на </a:t>
            </a:r>
            <a:r>
              <a:rPr lang="ru-RU" dirty="0" err="1" smtClean="0">
                <a:latin typeface="+mj-lt"/>
              </a:rPr>
              <a:t>лагера</a:t>
            </a:r>
            <a:r>
              <a:rPr lang="ru-RU" dirty="0" smtClean="0">
                <a:latin typeface="+mj-lt"/>
              </a:rPr>
              <a:t> се </a:t>
            </a:r>
            <a:r>
              <a:rPr lang="ru-RU" dirty="0" err="1" smtClean="0">
                <a:latin typeface="+mj-lt"/>
              </a:rPr>
              <a:t>организират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еднодневни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 smtClean="0">
                <a:latin typeface="+mj-lt"/>
              </a:rPr>
              <a:t>екскурзии</a:t>
            </a:r>
            <a:r>
              <a:rPr lang="ru-RU" dirty="0" smtClean="0">
                <a:latin typeface="+mj-lt"/>
              </a:rPr>
              <a:t> до </a:t>
            </a:r>
            <a:r>
              <a:rPr lang="ru-RU" dirty="0" err="1" smtClean="0">
                <a:latin typeface="+mj-lt"/>
              </a:rPr>
              <a:t>музеите</a:t>
            </a:r>
            <a:r>
              <a:rPr lang="ru-RU" dirty="0">
                <a:latin typeface="+mj-lt"/>
              </a:rPr>
              <a:t> </a:t>
            </a:r>
            <a:r>
              <a:rPr lang="ru-RU" dirty="0" smtClean="0">
                <a:latin typeface="+mj-lt"/>
              </a:rPr>
              <a:t>и по- старите </a:t>
            </a:r>
            <a:r>
              <a:rPr lang="ru-RU" dirty="0" err="1" smtClean="0">
                <a:latin typeface="+mj-lt"/>
              </a:rPr>
              <a:t>храмове</a:t>
            </a:r>
            <a:r>
              <a:rPr lang="ru-RU" dirty="0" smtClean="0">
                <a:latin typeface="+mj-lt"/>
              </a:rPr>
              <a:t> </a:t>
            </a:r>
            <a:r>
              <a:rPr lang="ru-RU" dirty="0">
                <a:latin typeface="+mj-lt"/>
              </a:rPr>
              <a:t>в </a:t>
            </a:r>
            <a:r>
              <a:rPr lang="ru-RU" dirty="0" err="1">
                <a:latin typeface="+mj-lt"/>
              </a:rPr>
              <a:t>околностите</a:t>
            </a:r>
            <a:r>
              <a:rPr lang="ru-RU" dirty="0">
                <a:latin typeface="+mj-lt"/>
              </a:rPr>
              <a:t> </a:t>
            </a:r>
            <a:r>
              <a:rPr lang="ru-RU" dirty="0" smtClean="0">
                <a:latin typeface="+mj-lt"/>
              </a:rPr>
              <a:t>.</a:t>
            </a:r>
            <a:endParaRPr lang="bg-B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768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0705"/>
            <a:ext cx="7669213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47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223"/>
          <a:stretch/>
        </p:blipFill>
        <p:spPr bwMode="auto">
          <a:xfrm>
            <a:off x="632017" y="1156248"/>
            <a:ext cx="7180343" cy="4577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1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7920880" cy="413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49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00000" y="98336"/>
            <a:ext cx="7772400" cy="594360"/>
          </a:xfrm>
        </p:spPr>
        <p:txBody>
          <a:bodyPr/>
          <a:lstStyle/>
          <a:p>
            <a:r>
              <a:rPr lang="bg-BG" dirty="0" smtClean="0"/>
              <a:t>Честване на храмовия празник-Гергьовден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bg-BG" sz="1800" dirty="0" smtClean="0">
                <a:latin typeface="Cambria" pitchFamily="18" charset="0"/>
              </a:rPr>
              <a:t>Храмовият празник на Светата обител е на 6-ти Май.</a:t>
            </a:r>
            <a:endParaRPr lang="bg-BG" sz="1800" dirty="0">
              <a:latin typeface="Cambria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11600"/>
            <a:ext cx="6696744" cy="482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3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539552" y="3726160"/>
            <a:ext cx="7620000" cy="1143000"/>
          </a:xfrm>
        </p:spPr>
        <p:txBody>
          <a:bodyPr/>
          <a:lstStyle/>
          <a:p>
            <a:r>
              <a:rPr lang="bg-BG" dirty="0" smtClean="0"/>
              <a:t>Благодаря Ви за вниманието!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892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Храм-музей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>
                <a:latin typeface="Cambria" pitchFamily="18" charset="0"/>
              </a:rPr>
              <a:t> Вярата винаги е вземала основно място в ценностната система на българина.</a:t>
            </a:r>
            <a:r>
              <a:rPr lang="bg-BG" dirty="0">
                <a:latin typeface="Cambria" pitchFamily="18" charset="0"/>
              </a:rPr>
              <a:t> </a:t>
            </a:r>
            <a:r>
              <a:rPr lang="bg-BG" dirty="0" smtClean="0">
                <a:latin typeface="Cambria" pitchFamily="18" charset="0"/>
              </a:rPr>
              <a:t>Християнските храмове по българските земи съхраняват тази вяра и непрестанно поддържат пламъчето в сърцата на всички от незапомнени времена. В такъв случай те спокойно могат да бъдат наречени музеи.</a:t>
            </a:r>
            <a:endParaRPr lang="bg-BG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91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6696744" cy="502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97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Манастир „Свети Георги Победоносец“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>
                <a:latin typeface="Cambria" pitchFamily="18" charset="0"/>
              </a:rPr>
              <a:t>Манастирът</a:t>
            </a:r>
            <a:r>
              <a:rPr lang="ru-RU" dirty="0" smtClean="0">
                <a:latin typeface="Cambria" pitchFamily="18" charset="0"/>
              </a:rPr>
              <a:t> </a:t>
            </a:r>
            <a:r>
              <a:rPr lang="ru-RU" dirty="0">
                <a:latin typeface="Cambria" pitchFamily="18" charset="0"/>
              </a:rPr>
              <a:t>„Свети Георги Победоносец“ </a:t>
            </a:r>
            <a:r>
              <a:rPr lang="ru-RU" dirty="0" smtClean="0">
                <a:latin typeface="Cambria" pitchFamily="18" charset="0"/>
              </a:rPr>
              <a:t>в град </a:t>
            </a:r>
            <a:r>
              <a:rPr lang="ru-RU" dirty="0" err="1" smtClean="0">
                <a:latin typeface="Cambria" pitchFamily="18" charset="0"/>
              </a:rPr>
              <a:t>Хаджидимово</a:t>
            </a:r>
            <a:r>
              <a:rPr lang="ru-RU" dirty="0" smtClean="0">
                <a:latin typeface="Cambria" pitchFamily="18" charset="0"/>
              </a:rPr>
              <a:t> е именно част от </a:t>
            </a:r>
            <a:r>
              <a:rPr lang="ru-RU" dirty="0" err="1" smtClean="0">
                <a:latin typeface="Cambria" pitchFamily="18" charset="0"/>
              </a:rPr>
              <a:t>тези</a:t>
            </a:r>
            <a:r>
              <a:rPr lang="ru-RU" dirty="0" smtClean="0">
                <a:latin typeface="Cambria" pitchFamily="18" charset="0"/>
              </a:rPr>
              <a:t> </a:t>
            </a:r>
            <a:r>
              <a:rPr lang="ru-RU" dirty="0" err="1" smtClean="0">
                <a:latin typeface="Cambria" pitchFamily="18" charset="0"/>
              </a:rPr>
              <a:t>християнски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 smtClean="0">
                <a:latin typeface="Cambria" pitchFamily="18" charset="0"/>
              </a:rPr>
              <a:t>храмове-пазители</a:t>
            </a:r>
            <a:r>
              <a:rPr lang="ru-RU" dirty="0" smtClean="0">
                <a:latin typeface="Cambria" pitchFamily="18" charset="0"/>
              </a:rPr>
              <a:t> на </a:t>
            </a:r>
            <a:r>
              <a:rPr lang="ru-RU" dirty="0" err="1" smtClean="0">
                <a:latin typeface="Cambria" pitchFamily="18" charset="0"/>
              </a:rPr>
              <a:t>българщината</a:t>
            </a:r>
            <a:r>
              <a:rPr lang="ru-RU" dirty="0" smtClean="0">
                <a:latin typeface="Cambria" pitchFamily="18" charset="0"/>
              </a:rPr>
              <a:t>.</a:t>
            </a:r>
          </a:p>
          <a:p>
            <a:r>
              <a:rPr lang="ru-RU" dirty="0" err="1" smtClean="0">
                <a:latin typeface="Cambria" pitchFamily="18" charset="0"/>
              </a:rPr>
              <a:t>Храмът</a:t>
            </a:r>
            <a:r>
              <a:rPr lang="ru-RU" dirty="0" smtClean="0">
                <a:latin typeface="Cambria" pitchFamily="18" charset="0"/>
              </a:rPr>
              <a:t> е </a:t>
            </a:r>
            <a:r>
              <a:rPr lang="ru-RU" dirty="0" err="1" smtClean="0">
                <a:latin typeface="Cambria" pitchFamily="18" charset="0"/>
              </a:rPr>
              <a:t>български</a:t>
            </a:r>
            <a:r>
              <a:rPr lang="ru-RU" dirty="0" smtClean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мъжки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манастир</a:t>
            </a:r>
            <a:r>
              <a:rPr lang="ru-RU" dirty="0">
                <a:latin typeface="Cambria" pitchFamily="18" charset="0"/>
              </a:rPr>
              <a:t>, подчинен на </a:t>
            </a:r>
            <a:r>
              <a:rPr lang="ru-RU" dirty="0" err="1">
                <a:latin typeface="Cambria" pitchFamily="18" charset="0"/>
              </a:rPr>
              <a:t>Неврокопската</a:t>
            </a:r>
            <a:r>
              <a:rPr lang="ru-RU" dirty="0">
                <a:latin typeface="Cambria" pitchFamily="18" charset="0"/>
              </a:rPr>
              <a:t> епархия на </a:t>
            </a:r>
            <a:r>
              <a:rPr lang="ru-RU" dirty="0" err="1">
                <a:latin typeface="Cambria" pitchFamily="18" charset="0"/>
              </a:rPr>
              <a:t>Българската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православна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църква</a:t>
            </a:r>
            <a:r>
              <a:rPr lang="ru-RU" dirty="0">
                <a:latin typeface="Cambria" pitchFamily="18" charset="0"/>
              </a:rPr>
              <a:t>, </a:t>
            </a:r>
            <a:r>
              <a:rPr lang="ru-RU" dirty="0" err="1">
                <a:latin typeface="Cambria" pitchFamily="18" charset="0"/>
              </a:rPr>
              <a:t>спадащ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към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Гоцеделчевската</a:t>
            </a:r>
            <a:r>
              <a:rPr lang="ru-RU" dirty="0">
                <a:latin typeface="Cambria" pitchFamily="18" charset="0"/>
              </a:rPr>
              <a:t> духовна </a:t>
            </a:r>
            <a:r>
              <a:rPr lang="ru-RU" dirty="0" smtClean="0">
                <a:latin typeface="Cambria" pitchFamily="18" charset="0"/>
              </a:rPr>
              <a:t>околия.</a:t>
            </a:r>
          </a:p>
          <a:p>
            <a:r>
              <a:rPr lang="ru-RU" dirty="0" err="1" smtClean="0">
                <a:latin typeface="Cambria" pitchFamily="18" charset="0"/>
              </a:rPr>
              <a:t>Обявен</a:t>
            </a:r>
            <a:r>
              <a:rPr lang="ru-RU" dirty="0" smtClean="0">
                <a:latin typeface="Cambria" pitchFamily="18" charset="0"/>
              </a:rPr>
              <a:t> </a:t>
            </a:r>
            <a:r>
              <a:rPr lang="ru-RU" dirty="0">
                <a:latin typeface="Cambria" pitchFamily="18" charset="0"/>
              </a:rPr>
              <a:t>е за </a:t>
            </a:r>
            <a:r>
              <a:rPr lang="ru-RU" dirty="0" err="1">
                <a:latin typeface="Cambria" pitchFamily="18" charset="0"/>
              </a:rPr>
              <a:t>паметник</a:t>
            </a:r>
            <a:r>
              <a:rPr lang="ru-RU" dirty="0">
                <a:latin typeface="Cambria" pitchFamily="18" charset="0"/>
              </a:rPr>
              <a:t> на </a:t>
            </a:r>
            <a:r>
              <a:rPr lang="ru-RU" dirty="0" err="1">
                <a:latin typeface="Cambria" pitchFamily="18" charset="0"/>
              </a:rPr>
              <a:t>културата</a:t>
            </a:r>
            <a:r>
              <a:rPr lang="ru-RU" dirty="0">
                <a:latin typeface="Cambria" pitchFamily="18" charset="0"/>
              </a:rPr>
              <a:t> с </a:t>
            </a:r>
            <a:r>
              <a:rPr lang="ru-RU" dirty="0" err="1">
                <a:latin typeface="Cambria" pitchFamily="18" charset="0"/>
              </a:rPr>
              <a:t>регионално</a:t>
            </a:r>
            <a:r>
              <a:rPr lang="ru-RU" dirty="0">
                <a:latin typeface="Cambria" pitchFamily="18" charset="0"/>
              </a:rPr>
              <a:t> значение.</a:t>
            </a:r>
            <a:r>
              <a:rPr lang="ru-RU" dirty="0"/>
              <a:t>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7086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42353"/>
            <a:ext cx="7789118" cy="517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61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История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err="1" smtClean="0">
                <a:latin typeface="+mj-lt"/>
              </a:rPr>
              <a:t>Според</a:t>
            </a:r>
            <a:r>
              <a:rPr lang="ru-RU" dirty="0" smtClean="0">
                <a:latin typeface="+mj-lt"/>
              </a:rPr>
              <a:t> </a:t>
            </a:r>
            <a:r>
              <a:rPr lang="ru-RU" dirty="0">
                <a:latin typeface="+mj-lt"/>
              </a:rPr>
              <a:t>старите </a:t>
            </a:r>
            <a:r>
              <a:rPr lang="ru-RU" dirty="0" err="1">
                <a:latin typeface="+mj-lt"/>
              </a:rPr>
              <a:t>анали</a:t>
            </a:r>
            <a:r>
              <a:rPr lang="ru-RU" dirty="0">
                <a:latin typeface="+mj-lt"/>
              </a:rPr>
              <a:t> на </a:t>
            </a:r>
            <a:r>
              <a:rPr lang="ru-RU" dirty="0" err="1">
                <a:latin typeface="+mj-lt"/>
              </a:rPr>
              <a:t>това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място</a:t>
            </a:r>
            <a:r>
              <a:rPr lang="ru-RU" dirty="0">
                <a:latin typeface="+mj-lt"/>
              </a:rPr>
              <a:t>, </a:t>
            </a:r>
            <a:r>
              <a:rPr lang="ru-RU" dirty="0" err="1">
                <a:latin typeface="+mj-lt"/>
              </a:rPr>
              <a:t>още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преди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районът</a:t>
            </a:r>
            <a:r>
              <a:rPr lang="ru-RU" dirty="0">
                <a:latin typeface="+mj-lt"/>
              </a:rPr>
              <a:t> да </a:t>
            </a:r>
            <a:r>
              <a:rPr lang="ru-RU" dirty="0" err="1">
                <a:latin typeface="+mj-lt"/>
              </a:rPr>
              <a:t>попадне</a:t>
            </a:r>
            <a:r>
              <a:rPr lang="ru-RU" dirty="0">
                <a:latin typeface="+mj-lt"/>
              </a:rPr>
              <a:t> под </a:t>
            </a:r>
            <a:r>
              <a:rPr lang="ru-RU" dirty="0" err="1">
                <a:latin typeface="+mj-lt"/>
              </a:rPr>
              <a:t>османско</a:t>
            </a:r>
            <a:r>
              <a:rPr lang="ru-RU" dirty="0">
                <a:latin typeface="+mj-lt"/>
              </a:rPr>
              <a:t> иго, около 1290 година е построено </a:t>
            </a:r>
            <a:r>
              <a:rPr lang="ru-RU" dirty="0" err="1">
                <a:latin typeface="+mj-lt"/>
              </a:rPr>
              <a:t>християнско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светилище</a:t>
            </a:r>
            <a:r>
              <a:rPr lang="ru-RU" dirty="0">
                <a:latin typeface="+mj-lt"/>
              </a:rPr>
              <a:t>, </a:t>
            </a:r>
            <a:r>
              <a:rPr lang="ru-RU" dirty="0" err="1">
                <a:latin typeface="+mj-lt"/>
              </a:rPr>
              <a:t>посветено</a:t>
            </a:r>
            <a:r>
              <a:rPr lang="ru-RU" dirty="0">
                <a:latin typeface="+mj-lt"/>
              </a:rPr>
              <a:t> на Св. Георги Победоносец. </a:t>
            </a:r>
            <a:r>
              <a:rPr lang="ru-RU" dirty="0" err="1">
                <a:latin typeface="+mj-lt"/>
              </a:rPr>
              <a:t>По-късно</a:t>
            </a:r>
            <a:r>
              <a:rPr lang="ru-RU" dirty="0">
                <a:latin typeface="+mj-lt"/>
              </a:rPr>
              <a:t>, около </a:t>
            </a:r>
            <a:r>
              <a:rPr lang="ru-RU" dirty="0" err="1">
                <a:latin typeface="+mj-lt"/>
              </a:rPr>
              <a:t>средата</a:t>
            </a:r>
            <a:r>
              <a:rPr lang="ru-RU" dirty="0">
                <a:latin typeface="+mj-lt"/>
              </a:rPr>
              <a:t> на 14-и век, </a:t>
            </a:r>
            <a:r>
              <a:rPr lang="ru-RU" dirty="0" err="1">
                <a:latin typeface="+mj-lt"/>
              </a:rPr>
              <a:t>храмът</a:t>
            </a:r>
            <a:r>
              <a:rPr lang="ru-RU" dirty="0">
                <a:latin typeface="+mj-lt"/>
              </a:rPr>
              <a:t> на </a:t>
            </a:r>
            <a:r>
              <a:rPr lang="ru-RU" dirty="0" err="1">
                <a:latin typeface="+mj-lt"/>
              </a:rPr>
              <a:t>няколко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пъти</a:t>
            </a:r>
            <a:r>
              <a:rPr lang="ru-RU" dirty="0">
                <a:latin typeface="+mj-lt"/>
              </a:rPr>
              <a:t> е </a:t>
            </a:r>
            <a:r>
              <a:rPr lang="ru-RU" dirty="0" err="1">
                <a:latin typeface="+mj-lt"/>
              </a:rPr>
              <a:t>изгарян</a:t>
            </a:r>
            <a:r>
              <a:rPr lang="ru-RU" dirty="0">
                <a:latin typeface="+mj-lt"/>
              </a:rPr>
              <a:t> от </a:t>
            </a:r>
            <a:r>
              <a:rPr lang="ru-RU" dirty="0" err="1">
                <a:latin typeface="+mj-lt"/>
              </a:rPr>
              <a:t>османлиите</a:t>
            </a:r>
            <a:r>
              <a:rPr lang="ru-RU" dirty="0">
                <a:latin typeface="+mj-lt"/>
              </a:rPr>
              <a:t>, а </a:t>
            </a:r>
            <a:r>
              <a:rPr lang="ru-RU" dirty="0" err="1">
                <a:latin typeface="+mj-lt"/>
              </a:rPr>
              <a:t>впоследствие</a:t>
            </a:r>
            <a:r>
              <a:rPr lang="ru-RU" dirty="0">
                <a:latin typeface="+mj-lt"/>
              </a:rPr>
              <a:t> - </a:t>
            </a:r>
            <a:r>
              <a:rPr lang="ru-RU" dirty="0" err="1">
                <a:latin typeface="+mj-lt"/>
              </a:rPr>
              <a:t>изоставен</a:t>
            </a:r>
            <a:r>
              <a:rPr lang="ru-RU" dirty="0">
                <a:latin typeface="+mj-lt"/>
              </a:rPr>
              <a:t> и </a:t>
            </a:r>
            <a:r>
              <a:rPr lang="ru-RU" dirty="0" err="1">
                <a:latin typeface="+mj-lt"/>
              </a:rPr>
              <a:t>напълно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забравен</a:t>
            </a:r>
            <a:r>
              <a:rPr lang="ru-RU" dirty="0">
                <a:latin typeface="+mj-lt"/>
              </a:rPr>
              <a:t>.</a:t>
            </a:r>
            <a:endParaRPr lang="bg-B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406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Легендата…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latin typeface="Cambria" pitchFamily="18" charset="0"/>
              </a:rPr>
              <a:t>С </a:t>
            </a:r>
            <a:r>
              <a:rPr lang="ru-RU" dirty="0" err="1">
                <a:latin typeface="Cambria" pitchFamily="18" charset="0"/>
              </a:rPr>
              <a:t>манастира</a:t>
            </a:r>
            <a:r>
              <a:rPr lang="ru-RU" dirty="0">
                <a:latin typeface="Cambria" pitchFamily="18" charset="0"/>
              </a:rPr>
              <a:t> е </a:t>
            </a:r>
            <a:r>
              <a:rPr lang="ru-RU" dirty="0" err="1">
                <a:latin typeface="Cambria" pitchFamily="18" charset="0"/>
              </a:rPr>
              <a:t>свързана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легенда</a:t>
            </a:r>
            <a:r>
              <a:rPr lang="ru-RU" dirty="0">
                <a:latin typeface="Cambria" pitchFamily="18" charset="0"/>
              </a:rPr>
              <a:t>, </a:t>
            </a:r>
            <a:r>
              <a:rPr lang="ru-RU" dirty="0" err="1">
                <a:latin typeface="Cambria" pitchFamily="18" charset="0"/>
              </a:rPr>
              <a:t>според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която</a:t>
            </a:r>
            <a:r>
              <a:rPr lang="ru-RU" dirty="0">
                <a:latin typeface="Cambria" pitchFamily="18" charset="0"/>
              </a:rPr>
              <a:t> един </a:t>
            </a:r>
            <a:r>
              <a:rPr lang="ru-RU" dirty="0" smtClean="0">
                <a:latin typeface="Cambria" pitchFamily="18" charset="0"/>
              </a:rPr>
              <a:t>овчар- </a:t>
            </a:r>
            <a:r>
              <a:rPr lang="ru-RU" dirty="0" err="1" smtClean="0">
                <a:latin typeface="Cambria" pitchFamily="18" charset="0"/>
              </a:rPr>
              <a:t>Атанас</a:t>
            </a:r>
            <a:r>
              <a:rPr lang="ru-RU" dirty="0" smtClean="0">
                <a:latin typeface="Cambria" pitchFamily="18" charset="0"/>
              </a:rPr>
              <a:t> </a:t>
            </a:r>
            <a:r>
              <a:rPr lang="bg-BG" dirty="0" smtClean="0">
                <a:latin typeface="Cambria" pitchFamily="18" charset="0"/>
              </a:rPr>
              <a:t>Лазаров </a:t>
            </a:r>
            <a:r>
              <a:rPr lang="ru-RU" dirty="0" smtClean="0">
                <a:latin typeface="Cambria" pitchFamily="18" charset="0"/>
              </a:rPr>
              <a:t>от </a:t>
            </a:r>
            <a:r>
              <a:rPr lang="ru-RU" dirty="0" err="1">
                <a:latin typeface="Cambria" pitchFamily="18" charset="0"/>
              </a:rPr>
              <a:t>близкото</a:t>
            </a:r>
            <a:r>
              <a:rPr lang="ru-RU" dirty="0">
                <a:latin typeface="Cambria" pitchFamily="18" charset="0"/>
              </a:rPr>
              <a:t> село Горна </a:t>
            </a:r>
            <a:r>
              <a:rPr lang="ru-RU" dirty="0" err="1">
                <a:latin typeface="Cambria" pitchFamily="18" charset="0"/>
              </a:rPr>
              <a:t>Сингартия</a:t>
            </a:r>
            <a:r>
              <a:rPr lang="ru-RU" dirty="0">
                <a:latin typeface="Cambria" pitchFamily="18" charset="0"/>
              </a:rPr>
              <a:t> (</a:t>
            </a:r>
            <a:r>
              <a:rPr lang="ru-RU" dirty="0" err="1">
                <a:latin typeface="Cambria" pitchFamily="18" charset="0"/>
              </a:rPr>
              <a:t>селото</a:t>
            </a:r>
            <a:r>
              <a:rPr lang="ru-RU" dirty="0">
                <a:latin typeface="Cambria" pitchFamily="18" charset="0"/>
              </a:rPr>
              <a:t> е </a:t>
            </a:r>
            <a:r>
              <a:rPr lang="ru-RU" dirty="0" err="1">
                <a:latin typeface="Cambria" pitchFamily="18" charset="0"/>
              </a:rPr>
              <a:t>предшественик</a:t>
            </a:r>
            <a:r>
              <a:rPr lang="ru-RU" dirty="0">
                <a:latin typeface="Cambria" pitchFamily="18" charset="0"/>
              </a:rPr>
              <a:t> на </a:t>
            </a:r>
            <a:r>
              <a:rPr lang="ru-RU" dirty="0" err="1">
                <a:latin typeface="Cambria" pitchFamily="18" charset="0"/>
              </a:rPr>
              <a:t>днешния</a:t>
            </a:r>
            <a:r>
              <a:rPr lang="ru-RU" dirty="0">
                <a:latin typeface="Cambria" pitchFamily="18" charset="0"/>
              </a:rPr>
              <a:t> град </a:t>
            </a:r>
            <a:r>
              <a:rPr lang="ru-RU" dirty="0" err="1">
                <a:latin typeface="Cambria" pitchFamily="18" charset="0"/>
              </a:rPr>
              <a:t>Хаджидимово</a:t>
            </a:r>
            <a:r>
              <a:rPr lang="ru-RU" dirty="0">
                <a:latin typeface="Cambria" pitchFamily="18" charset="0"/>
              </a:rPr>
              <a:t>) </a:t>
            </a:r>
            <a:r>
              <a:rPr lang="ru-RU" dirty="0" err="1">
                <a:latin typeface="Cambria" pitchFamily="18" charset="0"/>
              </a:rPr>
              <a:t>упорито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сънувал</a:t>
            </a:r>
            <a:r>
              <a:rPr lang="ru-RU" dirty="0">
                <a:latin typeface="Cambria" pitchFamily="18" charset="0"/>
              </a:rPr>
              <a:t> три нощи </a:t>
            </a:r>
            <a:r>
              <a:rPr lang="ru-RU" dirty="0" err="1">
                <a:latin typeface="Cambria" pitchFamily="18" charset="0"/>
              </a:rPr>
              <a:t>подред</a:t>
            </a:r>
            <a:r>
              <a:rPr lang="ru-RU" dirty="0">
                <a:latin typeface="Cambria" pitchFamily="18" charset="0"/>
              </a:rPr>
              <a:t> млад </a:t>
            </a:r>
            <a:r>
              <a:rPr lang="ru-RU" dirty="0" err="1">
                <a:latin typeface="Cambria" pitchFamily="18" charset="0"/>
              </a:rPr>
              <a:t>мъж</a:t>
            </a:r>
            <a:r>
              <a:rPr lang="ru-RU" dirty="0">
                <a:latin typeface="Cambria" pitchFamily="18" charset="0"/>
              </a:rPr>
              <a:t> на </a:t>
            </a:r>
            <a:r>
              <a:rPr lang="ru-RU" dirty="0" err="1">
                <a:latin typeface="Cambria" pitchFamily="18" charset="0"/>
              </a:rPr>
              <a:t>бял</a:t>
            </a:r>
            <a:r>
              <a:rPr lang="ru-RU" dirty="0">
                <a:latin typeface="Cambria" pitchFamily="18" charset="0"/>
              </a:rPr>
              <a:t> кон, </a:t>
            </a:r>
            <a:r>
              <a:rPr lang="ru-RU" dirty="0" err="1">
                <a:latin typeface="Cambria" pitchFamily="18" charset="0"/>
              </a:rPr>
              <a:t>който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му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нареждал</a:t>
            </a:r>
            <a:r>
              <a:rPr lang="ru-RU" dirty="0">
                <a:latin typeface="Cambria" pitchFamily="18" charset="0"/>
              </a:rPr>
              <a:t> да </a:t>
            </a:r>
            <a:r>
              <a:rPr lang="ru-RU" dirty="0" err="1">
                <a:latin typeface="Cambria" pitchFamily="18" charset="0"/>
              </a:rPr>
              <a:t>разкопае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хълма</a:t>
            </a:r>
            <a:r>
              <a:rPr lang="ru-RU" dirty="0">
                <a:latin typeface="Cambria" pitchFamily="18" charset="0"/>
              </a:rPr>
              <a:t> край </a:t>
            </a:r>
            <a:r>
              <a:rPr lang="ru-RU" dirty="0" err="1">
                <a:latin typeface="Cambria" pitchFamily="18" charset="0"/>
              </a:rPr>
              <a:t>селото</a:t>
            </a:r>
            <a:r>
              <a:rPr lang="ru-RU" dirty="0">
                <a:latin typeface="Cambria" pitchFamily="18" charset="0"/>
              </a:rPr>
              <a:t>. След </a:t>
            </a:r>
            <a:r>
              <a:rPr lang="ru-RU" dirty="0" err="1">
                <a:latin typeface="Cambria" pitchFamily="18" charset="0"/>
              </a:rPr>
              <a:t>третата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нощ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овчарят</a:t>
            </a:r>
            <a:r>
              <a:rPr lang="ru-RU" dirty="0">
                <a:latin typeface="Cambria" pitchFamily="18" charset="0"/>
              </a:rPr>
              <a:t> се </a:t>
            </a:r>
            <a:r>
              <a:rPr lang="ru-RU" dirty="0" err="1">
                <a:latin typeface="Cambria" pitchFamily="18" charset="0"/>
              </a:rPr>
              <a:t>вслушал</a:t>
            </a:r>
            <a:r>
              <a:rPr lang="ru-RU" dirty="0">
                <a:latin typeface="Cambria" pitchFamily="18" charset="0"/>
              </a:rPr>
              <a:t> в </a:t>
            </a:r>
            <a:r>
              <a:rPr lang="ru-RU" dirty="0" err="1">
                <a:latin typeface="Cambria" pitchFamily="18" charset="0"/>
              </a:rPr>
              <a:t>съня</a:t>
            </a:r>
            <a:r>
              <a:rPr lang="ru-RU" dirty="0">
                <a:latin typeface="Cambria" pitchFamily="18" charset="0"/>
              </a:rPr>
              <a:t> си и </a:t>
            </a:r>
            <a:r>
              <a:rPr lang="ru-RU" dirty="0" err="1">
                <a:latin typeface="Cambria" pitchFamily="18" charset="0"/>
              </a:rPr>
              <a:t>започнал</a:t>
            </a:r>
            <a:r>
              <a:rPr lang="ru-RU" dirty="0">
                <a:latin typeface="Cambria" pitchFamily="18" charset="0"/>
              </a:rPr>
              <a:t> да </a:t>
            </a:r>
            <a:r>
              <a:rPr lang="ru-RU" dirty="0" err="1">
                <a:latin typeface="Cambria" pitchFamily="18" charset="0"/>
              </a:rPr>
              <a:t>разкопава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хълма</a:t>
            </a:r>
            <a:r>
              <a:rPr lang="ru-RU" dirty="0">
                <a:latin typeface="Cambria" pitchFamily="18" charset="0"/>
              </a:rPr>
              <a:t>. </a:t>
            </a:r>
            <a:r>
              <a:rPr lang="ru-RU" dirty="0" err="1">
                <a:latin typeface="Cambria" pitchFamily="18" charset="0"/>
              </a:rPr>
              <a:t>Имало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доста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спънки</a:t>
            </a:r>
            <a:r>
              <a:rPr lang="ru-RU" dirty="0">
                <a:latin typeface="Cambria" pitchFamily="18" charset="0"/>
              </a:rPr>
              <a:t>, </a:t>
            </a:r>
            <a:r>
              <a:rPr lang="ru-RU" dirty="0" err="1">
                <a:latin typeface="Cambria" pitchFamily="18" charset="0"/>
              </a:rPr>
              <a:t>разбира</a:t>
            </a:r>
            <a:r>
              <a:rPr lang="ru-RU" dirty="0">
                <a:latin typeface="Cambria" pitchFamily="18" charset="0"/>
              </a:rPr>
              <a:t> се, но </a:t>
            </a:r>
            <a:r>
              <a:rPr lang="ru-RU" dirty="0" err="1">
                <a:latin typeface="Cambria" pitchFamily="18" charset="0"/>
              </a:rPr>
              <a:t>накрая</a:t>
            </a:r>
            <a:r>
              <a:rPr lang="ru-RU" dirty="0">
                <a:latin typeface="Cambria" pitchFamily="18" charset="0"/>
              </a:rPr>
              <a:t> при </a:t>
            </a:r>
            <a:r>
              <a:rPr lang="ru-RU" dirty="0" err="1">
                <a:latin typeface="Cambria" pitchFamily="18" charset="0"/>
              </a:rPr>
              <a:t>разкопките</a:t>
            </a:r>
            <a:r>
              <a:rPr lang="ru-RU" dirty="0">
                <a:latin typeface="Cambria" pitchFamily="18" charset="0"/>
              </a:rPr>
              <a:t> била </a:t>
            </a:r>
            <a:r>
              <a:rPr lang="ru-RU" dirty="0" err="1">
                <a:latin typeface="Cambria" pitchFamily="18" charset="0"/>
              </a:rPr>
              <a:t>открита</a:t>
            </a:r>
            <a:r>
              <a:rPr lang="ru-RU" dirty="0">
                <a:latin typeface="Cambria" pitchFamily="18" charset="0"/>
              </a:rPr>
              <a:t> икона на свети Георги. Смята се, че </a:t>
            </a:r>
            <a:r>
              <a:rPr lang="ru-RU" dirty="0" err="1">
                <a:latin typeface="Cambria" pitchFamily="18" charset="0"/>
              </a:rPr>
              <a:t>това</a:t>
            </a:r>
            <a:r>
              <a:rPr lang="ru-RU" dirty="0">
                <a:latin typeface="Cambria" pitchFamily="18" charset="0"/>
              </a:rPr>
              <a:t> е </a:t>
            </a:r>
            <a:r>
              <a:rPr lang="ru-RU" dirty="0" err="1">
                <a:latin typeface="Cambria" pitchFamily="18" charset="0"/>
              </a:rPr>
              <a:t>иконата</a:t>
            </a:r>
            <a:r>
              <a:rPr lang="ru-RU" dirty="0">
                <a:latin typeface="Cambria" pitchFamily="18" charset="0"/>
              </a:rPr>
              <a:t>, </a:t>
            </a:r>
            <a:r>
              <a:rPr lang="ru-RU" dirty="0" err="1">
                <a:latin typeface="Cambria" pitchFamily="18" charset="0"/>
              </a:rPr>
              <a:t>която</a:t>
            </a:r>
            <a:r>
              <a:rPr lang="ru-RU" dirty="0">
                <a:latin typeface="Cambria" pitchFamily="18" charset="0"/>
              </a:rPr>
              <a:t> и </a:t>
            </a:r>
            <a:r>
              <a:rPr lang="ru-RU" dirty="0" err="1">
                <a:latin typeface="Cambria" pitchFamily="18" charset="0"/>
              </a:rPr>
              <a:t>днес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може</a:t>
            </a:r>
            <a:r>
              <a:rPr lang="ru-RU" dirty="0">
                <a:latin typeface="Cambria" pitchFamily="18" charset="0"/>
              </a:rPr>
              <a:t> да се </a:t>
            </a:r>
            <a:r>
              <a:rPr lang="ru-RU" dirty="0" err="1">
                <a:latin typeface="Cambria" pitchFamily="18" charset="0"/>
              </a:rPr>
              <a:t>види</a:t>
            </a:r>
            <a:r>
              <a:rPr lang="ru-RU" dirty="0">
                <a:latin typeface="Cambria" pitchFamily="18" charset="0"/>
              </a:rPr>
              <a:t> в </a:t>
            </a:r>
            <a:r>
              <a:rPr lang="ru-RU" dirty="0" err="1">
                <a:latin typeface="Cambria" pitchFamily="18" charset="0"/>
              </a:rPr>
              <a:t>манастирския</a:t>
            </a:r>
            <a:r>
              <a:rPr lang="ru-RU" dirty="0">
                <a:latin typeface="Cambria" pitchFamily="18" charset="0"/>
              </a:rPr>
              <a:t> храм и </a:t>
            </a:r>
            <a:r>
              <a:rPr lang="ru-RU" dirty="0" err="1">
                <a:latin typeface="Cambria" pitchFamily="18" charset="0"/>
              </a:rPr>
              <a:t>която</a:t>
            </a:r>
            <a:r>
              <a:rPr lang="ru-RU" dirty="0">
                <a:latin typeface="Cambria" pitchFamily="18" charset="0"/>
              </a:rPr>
              <a:t> се </a:t>
            </a:r>
            <a:r>
              <a:rPr lang="ru-RU" dirty="0" err="1">
                <a:latin typeface="Cambria" pitchFamily="18" charset="0"/>
              </a:rPr>
              <a:t>счита</a:t>
            </a:r>
            <a:r>
              <a:rPr lang="ru-RU" dirty="0">
                <a:latin typeface="Cambria" pitchFamily="18" charset="0"/>
              </a:rPr>
              <a:t> за чудотворна. На </a:t>
            </a:r>
            <a:r>
              <a:rPr lang="ru-RU" dirty="0" err="1">
                <a:latin typeface="Cambria" pitchFamily="18" charset="0"/>
              </a:rPr>
              <a:t>мястото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първоначално</a:t>
            </a:r>
            <a:r>
              <a:rPr lang="ru-RU" dirty="0">
                <a:latin typeface="Cambria" pitchFamily="18" charset="0"/>
              </a:rPr>
              <a:t> бил </a:t>
            </a:r>
            <a:r>
              <a:rPr lang="ru-RU" dirty="0" err="1">
                <a:latin typeface="Cambria" pitchFamily="18" charset="0"/>
              </a:rPr>
              <a:t>изграден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малък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параклис</a:t>
            </a:r>
            <a:r>
              <a:rPr lang="ru-RU" dirty="0">
                <a:latin typeface="Cambria" pitchFamily="18" charset="0"/>
              </a:rPr>
              <a:t> в </a:t>
            </a:r>
            <a:r>
              <a:rPr lang="ru-RU" dirty="0" err="1">
                <a:latin typeface="Cambria" pitchFamily="18" charset="0"/>
              </a:rPr>
              <a:t>чест</a:t>
            </a:r>
            <a:r>
              <a:rPr lang="ru-RU" dirty="0">
                <a:latin typeface="Cambria" pitchFamily="18" charset="0"/>
              </a:rPr>
              <a:t> на </a:t>
            </a:r>
            <a:r>
              <a:rPr lang="ru-RU" dirty="0" err="1">
                <a:latin typeface="Cambria" pitchFamily="18" charset="0"/>
              </a:rPr>
              <a:t>светеца</a:t>
            </a:r>
            <a:r>
              <a:rPr lang="ru-RU" dirty="0">
                <a:latin typeface="Cambria" pitchFamily="18" charset="0"/>
              </a:rPr>
              <a:t>, а </a:t>
            </a:r>
            <a:r>
              <a:rPr lang="ru-RU" dirty="0" err="1">
                <a:latin typeface="Cambria" pitchFamily="18" charset="0"/>
              </a:rPr>
              <a:t>малко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по-късно</a:t>
            </a:r>
            <a:r>
              <a:rPr lang="ru-RU" dirty="0">
                <a:latin typeface="Cambria" pitchFamily="18" charset="0"/>
              </a:rPr>
              <a:t> бил построен и </a:t>
            </a:r>
            <a:r>
              <a:rPr lang="ru-RU" dirty="0" err="1">
                <a:latin typeface="Cambria" pitchFamily="18" charset="0"/>
              </a:rPr>
              <a:t>самият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err="1">
                <a:latin typeface="Cambria" pitchFamily="18" charset="0"/>
              </a:rPr>
              <a:t>манастир</a:t>
            </a:r>
            <a:r>
              <a:rPr lang="ru-RU" dirty="0">
                <a:latin typeface="Cambria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Чудотворната икона на Св. Георги Победоносец</a:t>
            </a:r>
            <a:endParaRPr lang="bg-BG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bg-BG" dirty="0" smtClean="0">
                <a:latin typeface="Cambria" pitchFamily="18" charset="0"/>
              </a:rPr>
              <a:t>Датирана е </a:t>
            </a:r>
            <a:r>
              <a:rPr lang="bg-BG" dirty="0">
                <a:latin typeface="Cambria" pitchFamily="18" charset="0"/>
              </a:rPr>
              <a:t>към 1750-1800 г.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656"/>
            <a:ext cx="3816424" cy="515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3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Изграждане на манастира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>
                <a:latin typeface="+mj-lt"/>
              </a:rPr>
              <a:t>Църквата е изградена през 1864 г</a:t>
            </a:r>
            <a:r>
              <a:rPr lang="bg-BG" dirty="0" smtClean="0">
                <a:latin typeface="+mj-lt"/>
              </a:rPr>
              <a:t>. Надписът </a:t>
            </a:r>
            <a:r>
              <a:rPr lang="bg-BG" dirty="0">
                <a:latin typeface="+mj-lt"/>
              </a:rPr>
              <a:t>в храма гласи:</a:t>
            </a:r>
          </a:p>
          <a:p>
            <a:endParaRPr lang="bg-BG" dirty="0">
              <a:latin typeface="+mj-lt"/>
            </a:endParaRPr>
          </a:p>
          <a:p>
            <a:r>
              <a:rPr lang="bg-BG" dirty="0" smtClean="0">
                <a:latin typeface="+mj-lt"/>
              </a:rPr>
              <a:t> „Съгради </a:t>
            </a:r>
            <a:r>
              <a:rPr lang="bg-BG" dirty="0">
                <a:latin typeface="+mj-lt"/>
              </a:rPr>
              <a:t>се този </a:t>
            </a:r>
            <a:r>
              <a:rPr lang="bg-BG" dirty="0" err="1">
                <a:latin typeface="+mj-lt"/>
              </a:rPr>
              <a:t>храмъ</a:t>
            </a:r>
            <a:r>
              <a:rPr lang="bg-BG" dirty="0">
                <a:latin typeface="+mj-lt"/>
              </a:rPr>
              <a:t> </a:t>
            </a:r>
            <a:r>
              <a:rPr lang="bg-BG" dirty="0" err="1">
                <a:latin typeface="+mj-lt"/>
              </a:rPr>
              <a:t>прѣзъ</a:t>
            </a:r>
            <a:r>
              <a:rPr lang="bg-BG" dirty="0">
                <a:latin typeface="+mj-lt"/>
              </a:rPr>
              <a:t> 1864 год. </a:t>
            </a:r>
            <a:r>
              <a:rPr lang="bg-BG" dirty="0" err="1">
                <a:latin typeface="+mj-lt"/>
              </a:rPr>
              <a:t>съ</a:t>
            </a:r>
            <a:r>
              <a:rPr lang="bg-BG" dirty="0">
                <a:latin typeface="+mj-lt"/>
              </a:rPr>
              <a:t> общо на </a:t>
            </a:r>
            <a:r>
              <a:rPr lang="bg-BG" dirty="0" err="1">
                <a:latin typeface="+mj-lt"/>
              </a:rPr>
              <a:t>христиѧнитѣ</a:t>
            </a:r>
            <a:r>
              <a:rPr lang="bg-BG" dirty="0">
                <a:latin typeface="+mj-lt"/>
              </a:rPr>
              <a:t> </a:t>
            </a:r>
            <a:r>
              <a:rPr lang="bg-BG" dirty="0" err="1">
                <a:latin typeface="+mj-lt"/>
              </a:rPr>
              <a:t>иждивеніе</a:t>
            </a:r>
            <a:r>
              <a:rPr lang="bg-BG" dirty="0">
                <a:latin typeface="+mj-lt"/>
              </a:rPr>
              <a:t>, а </a:t>
            </a:r>
            <a:r>
              <a:rPr lang="bg-BG" dirty="0" err="1">
                <a:latin typeface="+mj-lt"/>
              </a:rPr>
              <a:t>тукъ</a:t>
            </a:r>
            <a:r>
              <a:rPr lang="bg-BG" dirty="0">
                <a:latin typeface="+mj-lt"/>
              </a:rPr>
              <a:t> се изобрази </a:t>
            </a:r>
            <a:r>
              <a:rPr lang="bg-BG" dirty="0" err="1">
                <a:latin typeface="+mj-lt"/>
              </a:rPr>
              <a:t>въ</a:t>
            </a:r>
            <a:r>
              <a:rPr lang="bg-BG" dirty="0">
                <a:latin typeface="+mj-lt"/>
              </a:rPr>
              <a:t> времето на </a:t>
            </a:r>
            <a:r>
              <a:rPr lang="bg-BG" dirty="0" err="1">
                <a:latin typeface="+mj-lt"/>
              </a:rPr>
              <a:t>третиѧ</a:t>
            </a:r>
            <a:r>
              <a:rPr lang="bg-BG" dirty="0">
                <a:latin typeface="+mj-lt"/>
              </a:rPr>
              <a:t> Български </a:t>
            </a:r>
            <a:r>
              <a:rPr lang="bg-BG" dirty="0" err="1">
                <a:latin typeface="+mj-lt"/>
              </a:rPr>
              <a:t>Екзархъ</a:t>
            </a:r>
            <a:r>
              <a:rPr lang="bg-BG" dirty="0">
                <a:latin typeface="+mj-lt"/>
              </a:rPr>
              <a:t> </a:t>
            </a:r>
            <a:r>
              <a:rPr lang="bg-BG" dirty="0" err="1">
                <a:latin typeface="+mj-lt"/>
              </a:rPr>
              <a:t>Йосифъ</a:t>
            </a:r>
            <a:r>
              <a:rPr lang="bg-BG" dirty="0">
                <a:latin typeface="+mj-lt"/>
              </a:rPr>
              <a:t> </a:t>
            </a:r>
            <a:r>
              <a:rPr lang="en-US" dirty="0">
                <a:latin typeface="+mj-lt"/>
              </a:rPr>
              <a:t>I</a:t>
            </a:r>
            <a:r>
              <a:rPr lang="bg-BG" dirty="0">
                <a:latin typeface="+mj-lt"/>
              </a:rPr>
              <a:t>й и </a:t>
            </a:r>
            <a:r>
              <a:rPr lang="bg-BG" dirty="0" err="1">
                <a:latin typeface="+mj-lt"/>
              </a:rPr>
              <a:t>първиѧ</a:t>
            </a:r>
            <a:r>
              <a:rPr lang="bg-BG" dirty="0">
                <a:latin typeface="+mj-lt"/>
              </a:rPr>
              <a:t> Бълг. Неврокопски </a:t>
            </a:r>
            <a:r>
              <a:rPr lang="bg-BG" dirty="0" err="1">
                <a:latin typeface="+mj-lt"/>
              </a:rPr>
              <a:t>Митрополитъ</a:t>
            </a:r>
            <a:r>
              <a:rPr lang="bg-BG" dirty="0">
                <a:latin typeface="+mj-lt"/>
              </a:rPr>
              <a:t> </a:t>
            </a:r>
            <a:r>
              <a:rPr lang="bg-BG" dirty="0" err="1">
                <a:latin typeface="+mj-lt"/>
              </a:rPr>
              <a:t>Иларионъ</a:t>
            </a:r>
            <a:r>
              <a:rPr lang="bg-BG" dirty="0">
                <a:latin typeface="+mj-lt"/>
              </a:rPr>
              <a:t> </a:t>
            </a:r>
            <a:r>
              <a:rPr lang="en-US" dirty="0">
                <a:latin typeface="+mj-lt"/>
              </a:rPr>
              <a:t>I 1911</a:t>
            </a:r>
            <a:r>
              <a:rPr lang="en-US" dirty="0" smtClean="0">
                <a:latin typeface="+mj-lt"/>
              </a:rPr>
              <a:t>.</a:t>
            </a:r>
            <a:r>
              <a:rPr lang="bg-BG" dirty="0" smtClean="0">
                <a:latin typeface="+mj-lt"/>
              </a:rPr>
              <a:t>“</a:t>
            </a:r>
            <a:endParaRPr lang="en-US" dirty="0">
              <a:latin typeface="+mj-lt"/>
            </a:endParaRPr>
          </a:p>
          <a:p>
            <a:r>
              <a:rPr lang="bg-BG" dirty="0">
                <a:latin typeface="+mj-lt"/>
              </a:rPr>
              <a:t>В следващата 1865 г. църквата е осветена. Манастирът на два пъти е </a:t>
            </a:r>
            <a:r>
              <a:rPr lang="bg-BG" dirty="0" smtClean="0">
                <a:latin typeface="+mj-lt"/>
              </a:rPr>
              <a:t>опожаряван.През </a:t>
            </a:r>
            <a:r>
              <a:rPr lang="bg-BG" dirty="0">
                <a:latin typeface="+mj-lt"/>
              </a:rPr>
              <a:t>1979 г. е построен параклисът „Свети Димитър“, чиято вътрешна украса е изцяло дело на </a:t>
            </a:r>
            <a:r>
              <a:rPr lang="bg-BG" dirty="0" err="1">
                <a:latin typeface="+mj-lt"/>
              </a:rPr>
              <a:t>неврокопския</a:t>
            </a:r>
            <a:r>
              <a:rPr lang="bg-BG" dirty="0">
                <a:latin typeface="+mj-lt"/>
              </a:rPr>
              <a:t> художник Костадин </a:t>
            </a:r>
            <a:r>
              <a:rPr lang="bg-BG" dirty="0" smtClean="0">
                <a:latin typeface="+mj-lt"/>
              </a:rPr>
              <a:t>Златков.</a:t>
            </a:r>
            <a:endParaRPr lang="bg-B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948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ъседство">
  <a:themeElements>
    <a:clrScheme name="Моделиерство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О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ъ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730</TotalTime>
  <Words>525</Words>
  <Application>Microsoft Office PowerPoint</Application>
  <PresentationFormat>Презентация на цял екран (4:3)</PresentationFormat>
  <Paragraphs>30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19</vt:i4>
      </vt:variant>
    </vt:vector>
  </HeadingPairs>
  <TitlesOfParts>
    <vt:vector size="20" baseType="lpstr">
      <vt:lpstr>Съседство</vt:lpstr>
      <vt:lpstr>„Музеят-стожер на българската културна идентичност.“</vt:lpstr>
      <vt:lpstr>Храм-музей</vt:lpstr>
      <vt:lpstr>Презентация на PowerPoint</vt:lpstr>
      <vt:lpstr>Манастир „Свети Георги Победоносец“</vt:lpstr>
      <vt:lpstr>Презентация на PowerPoint</vt:lpstr>
      <vt:lpstr>История</vt:lpstr>
      <vt:lpstr>Легендата…</vt:lpstr>
      <vt:lpstr>Чудотворната икона на Св. Георги Победоносец</vt:lpstr>
      <vt:lpstr>Изграждане на манастира</vt:lpstr>
      <vt:lpstr>Църквата към манастира</vt:lpstr>
      <vt:lpstr>Часовниковата кула</vt:lpstr>
      <vt:lpstr>Двора на манастира</vt:lpstr>
      <vt:lpstr>Чардаците в двора на манастира</vt:lpstr>
      <vt:lpstr>Летен лагер</vt:lpstr>
      <vt:lpstr>Презентация на PowerPoint</vt:lpstr>
      <vt:lpstr>Презентация на PowerPoint</vt:lpstr>
      <vt:lpstr>Презентация на PowerPoint</vt:lpstr>
      <vt:lpstr>Честване на храмовия празник-Гергьовден</vt:lpstr>
      <vt:lpstr>Благодаря Ви за вниманието!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„Музеят-стожер на българската културна идентичност.“</dc:title>
  <dc:creator>Lazarov</dc:creator>
  <cp:lastModifiedBy>Lazarov</cp:lastModifiedBy>
  <cp:revision>23</cp:revision>
  <dcterms:created xsi:type="dcterms:W3CDTF">2020-05-11T06:02:07Z</dcterms:created>
  <dcterms:modified xsi:type="dcterms:W3CDTF">2020-05-12T18:34:16Z</dcterms:modified>
</cp:coreProperties>
</file>