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8"/>
  </p:notesMasterIdLst>
  <p:sldIdLst>
    <p:sldId id="256" r:id="rId2"/>
    <p:sldId id="273" r:id="rId3"/>
    <p:sldId id="258" r:id="rId4"/>
    <p:sldId id="259" r:id="rId5"/>
    <p:sldId id="260" r:id="rId6"/>
    <p:sldId id="261" r:id="rId7"/>
    <p:sldId id="262" r:id="rId8"/>
    <p:sldId id="263" r:id="rId9"/>
    <p:sldId id="266" r:id="rId10"/>
    <p:sldId id="264" r:id="rId11"/>
    <p:sldId id="265" r:id="rId12"/>
    <p:sldId id="267" r:id="rId13"/>
    <p:sldId id="268" r:id="rId14"/>
    <p:sldId id="271" r:id="rId15"/>
    <p:sldId id="269"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Виолета Джамбазова" initials="ВД" lastIdx="1" clrIdx="0">
    <p:extLst>
      <p:ext uri="{19B8F6BF-5375-455C-9EA6-DF929625EA0E}">
        <p15:presenceInfo xmlns:p15="http://schemas.microsoft.com/office/powerpoint/2012/main" userId="S::vd83590039@edu.mon.bg::b130ffe1-e9e2-4f8e-b589-992aaf4744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2" autoAdjust="0"/>
    <p:restoredTop sz="94660"/>
  </p:normalViewPr>
  <p:slideViewPr>
    <p:cSldViewPr snapToGrid="0">
      <p:cViewPr varScale="1">
        <p:scale>
          <a:sx n="68" d="100"/>
          <a:sy n="68" d="100"/>
        </p:scale>
        <p:origin x="9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244DB-930E-4287-B13F-C7887AB3E79D}" type="datetimeFigureOut">
              <a:rPr lang="en-US" smtClean="0"/>
              <a:t>5/12/2020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0FBA99-5E7A-47FD-AB5B-BF25222B9CE4}" type="slidenum">
              <a:rPr lang="en-US" smtClean="0"/>
              <a:t>‹#›</a:t>
            </a:fld>
            <a:endParaRPr lang="en-US"/>
          </a:p>
        </p:txBody>
      </p:sp>
    </p:spTree>
    <p:extLst>
      <p:ext uri="{BB962C8B-B14F-4D97-AF65-F5344CB8AC3E}">
        <p14:creationId xmlns:p14="http://schemas.microsoft.com/office/powerpoint/2010/main" val="1812865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0FBA99-5E7A-47FD-AB5B-BF25222B9CE4}" type="slidenum">
              <a:rPr lang="en-US" smtClean="0"/>
              <a:t>1</a:t>
            </a:fld>
            <a:endParaRPr lang="en-US"/>
          </a:p>
        </p:txBody>
      </p:sp>
    </p:spTree>
    <p:extLst>
      <p:ext uri="{BB962C8B-B14F-4D97-AF65-F5344CB8AC3E}">
        <p14:creationId xmlns:p14="http://schemas.microsoft.com/office/powerpoint/2010/main" val="3909006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1E4493-F052-4523-9FAB-F07E6E4BD16E}"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2991712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1E4493-F052-4523-9FAB-F07E6E4BD16E}"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237801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1E4493-F052-4523-9FAB-F07E6E4BD16E}"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ED2EFEE-DA97-47F2-86CA-A8B9AA12A122}"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00946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F1E4493-F052-4523-9FAB-F07E6E4BD16E}"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1986544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F1E4493-F052-4523-9FAB-F07E6E4BD16E}"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ED2EFEE-DA97-47F2-86CA-A8B9AA12A122}"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795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F1E4493-F052-4523-9FAB-F07E6E4BD16E}"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2939032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1E4493-F052-4523-9FAB-F07E6E4BD16E}"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1581634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1E4493-F052-4523-9FAB-F07E6E4BD16E}"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429325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1E4493-F052-4523-9FAB-F07E6E4BD16E}"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214205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1E4493-F052-4523-9FAB-F07E6E4BD16E}"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351792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1E4493-F052-4523-9FAB-F07E6E4BD16E}"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105892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1E4493-F052-4523-9FAB-F07E6E4BD16E}" type="datetimeFigureOut">
              <a:rPr lang="en-US" smtClean="0"/>
              <a:t>5/12/2020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317081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1E4493-F052-4523-9FAB-F07E6E4BD16E}"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483921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E4493-F052-4523-9FAB-F07E6E4BD16E}" type="datetimeFigureOut">
              <a:rPr lang="en-US" smtClean="0"/>
              <a:t>5/12/2020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322233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1E4493-F052-4523-9FAB-F07E6E4BD16E}"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2946458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1E4493-F052-4523-9FAB-F07E6E4BD16E}"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ED2EFEE-DA97-47F2-86CA-A8B9AA12A122}" type="slidenum">
              <a:rPr lang="en-US" smtClean="0"/>
              <a:t>‹#›</a:t>
            </a:fld>
            <a:endParaRPr lang="en-US"/>
          </a:p>
        </p:txBody>
      </p:sp>
    </p:spTree>
    <p:extLst>
      <p:ext uri="{BB962C8B-B14F-4D97-AF65-F5344CB8AC3E}">
        <p14:creationId xmlns:p14="http://schemas.microsoft.com/office/powerpoint/2010/main" val="42600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F1E4493-F052-4523-9FAB-F07E6E4BD16E}" type="datetimeFigureOut">
              <a:rPr lang="en-US" smtClean="0"/>
              <a:t>5/12/2020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ED2EFEE-DA97-47F2-86CA-A8B9AA12A122}" type="slidenum">
              <a:rPr lang="en-US" smtClean="0"/>
              <a:t>‹#›</a:t>
            </a:fld>
            <a:endParaRPr lang="en-US"/>
          </a:p>
        </p:txBody>
      </p:sp>
    </p:spTree>
    <p:extLst>
      <p:ext uri="{BB962C8B-B14F-4D97-AF65-F5344CB8AC3E}">
        <p14:creationId xmlns:p14="http://schemas.microsoft.com/office/powerpoint/2010/main" val="239280088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13.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4000"/>
            <a:lum/>
          </a:blip>
          <a:srcRect/>
          <a:stretch>
            <a:fillRect l="53000" t="18000" r="-1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96A0F-E6F0-4985-B6C3-894BD672DFEF}"/>
              </a:ext>
            </a:extLst>
          </p:cNvPr>
          <p:cNvSpPr>
            <a:spLocks noGrp="1"/>
          </p:cNvSpPr>
          <p:nvPr>
            <p:ph type="ctrTitle"/>
          </p:nvPr>
        </p:nvSpPr>
        <p:spPr>
          <a:xfrm>
            <a:off x="1651321" y="496293"/>
            <a:ext cx="9144000" cy="732039"/>
          </a:xfrm>
        </p:spPr>
        <p:txBody>
          <a:bodyPr>
            <a:normAutofit fontScale="90000"/>
          </a:bodyPr>
          <a:lstStyle/>
          <a:p>
            <a:r>
              <a:rPr lang="bg-BG" dirty="0"/>
              <a:t>Българският език в стихове</a:t>
            </a:r>
            <a:endParaRPr lang="en-US" dirty="0"/>
          </a:p>
        </p:txBody>
      </p:sp>
      <p:sp>
        <p:nvSpPr>
          <p:cNvPr id="3" name="Subtitle 2">
            <a:extLst>
              <a:ext uri="{FF2B5EF4-FFF2-40B4-BE49-F238E27FC236}">
                <a16:creationId xmlns:a16="http://schemas.microsoft.com/office/drawing/2014/main" id="{FC197B58-9B97-487B-8BC1-5223988E109D}"/>
              </a:ext>
            </a:extLst>
          </p:cNvPr>
          <p:cNvSpPr>
            <a:spLocks noGrp="1"/>
          </p:cNvSpPr>
          <p:nvPr>
            <p:ph type="subTitle" idx="1"/>
          </p:nvPr>
        </p:nvSpPr>
        <p:spPr>
          <a:xfrm>
            <a:off x="509287" y="1851949"/>
            <a:ext cx="5810490" cy="1238492"/>
          </a:xfrm>
        </p:spPr>
        <p:txBody>
          <a:bodyPr>
            <a:noAutofit/>
          </a:bodyPr>
          <a:lstStyle/>
          <a:p>
            <a:r>
              <a:rPr lang="bg-BG" sz="2800" dirty="0"/>
              <a:t>Паисий Хилендарски – „История славянобългарска</a:t>
            </a:r>
            <a:r>
              <a:rPr lang="bg-BG" sz="3200" dirty="0"/>
              <a:t>“</a:t>
            </a:r>
            <a:endParaRPr lang="en-US" sz="3200" dirty="0"/>
          </a:p>
        </p:txBody>
      </p:sp>
      <p:sp>
        <p:nvSpPr>
          <p:cNvPr id="6" name="Arrow: Right 5">
            <a:hlinkClick r:id="" action="ppaction://hlinkshowjump?jump=nextslide"/>
            <a:extLst>
              <a:ext uri="{FF2B5EF4-FFF2-40B4-BE49-F238E27FC236}">
                <a16:creationId xmlns:a16="http://schemas.microsoft.com/office/drawing/2014/main" id="{A781E45F-4234-4E71-B39C-7754954BDB6C}"/>
              </a:ext>
            </a:extLst>
          </p:cNvPr>
          <p:cNvSpPr/>
          <p:nvPr/>
        </p:nvSpPr>
        <p:spPr>
          <a:xfrm>
            <a:off x="180622" y="5926667"/>
            <a:ext cx="1309511" cy="778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udovico Einaudi - Experience (Official Music Video)">
            <a:hlinkClick r:id="" action="ppaction://media"/>
            <a:extLst>
              <a:ext uri="{FF2B5EF4-FFF2-40B4-BE49-F238E27FC236}">
                <a16:creationId xmlns:a16="http://schemas.microsoft.com/office/drawing/2014/main" id="{483DA3C2-1875-4D41-B54D-62408445CB4C}"/>
              </a:ext>
            </a:extLst>
          </p:cNvPr>
          <p:cNvPicPr>
            <a:picLocks noChangeAspect="1"/>
          </p:cNvPicPr>
          <p:nvPr>
            <a:audioFile r:link="rId1"/>
            <p:extLst>
              <p:ext uri="{DAA4B4D4-6D71-4841-9C94-3DE7FCFB9230}">
                <p14:media xmlns:p14="http://schemas.microsoft.com/office/powerpoint/2010/main" r:embed="rId2">
                  <p14:trim st="14560" end="15452.2083"/>
                </p14:media>
              </p:ext>
            </p:extLst>
          </p:nvPr>
        </p:nvPicPr>
        <p:blipFill>
          <a:blip r:embed="rId6"/>
          <a:stretch>
            <a:fillRect/>
          </a:stretch>
        </p:blipFill>
        <p:spPr>
          <a:xfrm>
            <a:off x="666044" y="2997307"/>
            <a:ext cx="609600" cy="609600"/>
          </a:xfrm>
          <a:prstGeom prst="rect">
            <a:avLst/>
          </a:prstGeom>
        </p:spPr>
      </p:pic>
    </p:spTree>
    <p:extLst>
      <p:ext uri="{BB962C8B-B14F-4D97-AF65-F5344CB8AC3E}">
        <p14:creationId xmlns:p14="http://schemas.microsoft.com/office/powerpoint/2010/main" val="408515943"/>
      </p:ext>
    </p:extLst>
  </p:cSld>
  <p:clrMapOvr>
    <a:masterClrMapping/>
  </p:clrMapOvr>
  <mc:AlternateContent xmlns:mc="http://schemas.openxmlformats.org/markup-compatibility/2006">
    <mc:Choice xmlns:p14="http://schemas.microsoft.com/office/powerpoint/2010/main" Requires="p14">
      <p:transition spd="slow" p14:dur="2750" advClick="0" advTm="3000">
        <p14:revea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B42C-CE59-426E-9323-56C6D84D07A9}"/>
              </a:ext>
            </a:extLst>
          </p:cNvPr>
          <p:cNvSpPr>
            <a:spLocks noGrp="1"/>
          </p:cNvSpPr>
          <p:nvPr>
            <p:ph type="title"/>
          </p:nvPr>
        </p:nvSpPr>
        <p:spPr>
          <a:xfrm>
            <a:off x="1948405" y="2442259"/>
            <a:ext cx="9020195" cy="3374428"/>
          </a:xfrm>
        </p:spPr>
        <p:txBody>
          <a:bodyPr>
            <a:normAutofit/>
          </a:bodyPr>
          <a:lstStyle/>
          <a:p>
            <a:r>
              <a:rPr lang="ru-RU" sz="2800" i="1" dirty="0"/>
              <a:t>„От целия славянски род най-славни са били българите, първо те са се нарекли царе, първо те са имали патриарх, първо те са се кръстили, най-много земя те завладели. Така от целия славянски род били най-силни и най-почитани и първите славянски светци просияли от българския род и език…”</a:t>
            </a:r>
            <a:endParaRPr lang="en-US" sz="2800" i="1" dirty="0"/>
          </a:p>
        </p:txBody>
      </p:sp>
      <p:sp>
        <p:nvSpPr>
          <p:cNvPr id="3" name="Text Placeholder 2">
            <a:extLst>
              <a:ext uri="{FF2B5EF4-FFF2-40B4-BE49-F238E27FC236}">
                <a16:creationId xmlns:a16="http://schemas.microsoft.com/office/drawing/2014/main" id="{080B5C7A-1FBF-4C64-8AD7-F58108A57475}"/>
              </a:ext>
            </a:extLst>
          </p:cNvPr>
          <p:cNvSpPr>
            <a:spLocks noGrp="1"/>
          </p:cNvSpPr>
          <p:nvPr>
            <p:ph type="body" idx="1"/>
          </p:nvPr>
        </p:nvSpPr>
        <p:spPr>
          <a:xfrm>
            <a:off x="1721113" y="-126750"/>
            <a:ext cx="9483181" cy="2416772"/>
          </a:xfrm>
        </p:spPr>
        <p:txBody>
          <a:bodyPr>
            <a:normAutofit/>
          </a:bodyPr>
          <a:lstStyle/>
          <a:p>
            <a:r>
              <a:rPr lang="ru-RU" sz="3200" dirty="0"/>
              <a:t>На смазаните от ежедневна борба за оцеляване хора, Паисий показва нещо ново, нещо непознато:</a:t>
            </a:r>
            <a:endParaRPr lang="en-US" sz="3200" dirty="0"/>
          </a:p>
        </p:txBody>
      </p:sp>
      <p:sp>
        <p:nvSpPr>
          <p:cNvPr id="6" name="Arrow: Right 5">
            <a:hlinkClick r:id="" action="ppaction://hlinkshowjump?jump=nextslide"/>
            <a:extLst>
              <a:ext uri="{FF2B5EF4-FFF2-40B4-BE49-F238E27FC236}">
                <a16:creationId xmlns:a16="http://schemas.microsoft.com/office/drawing/2014/main" id="{501849F6-BBE2-4445-ACC5-13E8BF6250F1}"/>
              </a:ext>
            </a:extLst>
          </p:cNvPr>
          <p:cNvSpPr/>
          <p:nvPr/>
        </p:nvSpPr>
        <p:spPr>
          <a:xfrm>
            <a:off x="183104" y="5911222"/>
            <a:ext cx="1309511" cy="778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6549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8000">
        <p15:prstTrans prst="fallOver"/>
      </p:transition>
    </mc:Choice>
    <mc:Fallback>
      <p:transition spd="slow"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22FC6B-F653-488B-A266-B58BB2E3F389}"/>
              </a:ext>
            </a:extLst>
          </p:cNvPr>
          <p:cNvSpPr>
            <a:spLocks noGrp="1"/>
          </p:cNvSpPr>
          <p:nvPr>
            <p:ph idx="1"/>
          </p:nvPr>
        </p:nvSpPr>
        <p:spPr>
          <a:xfrm>
            <a:off x="2589212" y="844952"/>
            <a:ext cx="8915400" cy="1944547"/>
          </a:xfrm>
        </p:spPr>
        <p:txBody>
          <a:bodyPr/>
          <a:lstStyle/>
          <a:p>
            <a:r>
              <a:rPr lang="ru-RU" dirty="0"/>
              <a:t>Пред очите на читателите възкръсват велики ханове и царе. Страница след страница е показано героичното минало на древните българи. Богатствата и мощта на българската държава поразяват въображението на тогавашните българи. Споменът за славното минало няма как да не навежда на мисълта за нерадостното настояще, но вдъхва кураж и вяра за също толкова славно бъдеще.</a:t>
            </a:r>
            <a:endParaRPr lang="en-US" dirty="0"/>
          </a:p>
        </p:txBody>
      </p:sp>
      <p:pic>
        <p:nvPicPr>
          <p:cNvPr id="5" name="Picture 4">
            <a:extLst>
              <a:ext uri="{FF2B5EF4-FFF2-40B4-BE49-F238E27FC236}">
                <a16:creationId xmlns:a16="http://schemas.microsoft.com/office/drawing/2014/main" id="{4D5AA2F4-5F15-43A1-B754-74FFC0866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225" y="2789499"/>
            <a:ext cx="5503119" cy="3566771"/>
          </a:xfrm>
          <a:prstGeom prst="rect">
            <a:avLst/>
          </a:prstGeom>
          <a:ln>
            <a:noFill/>
          </a:ln>
          <a:effectLst>
            <a:softEdge rad="112500"/>
          </a:effectLst>
        </p:spPr>
      </p:pic>
      <p:sp>
        <p:nvSpPr>
          <p:cNvPr id="4" name="Arrow: Right 3">
            <a:hlinkClick r:id="" action="ppaction://hlinkshowjump?jump=nextslide"/>
            <a:extLst>
              <a:ext uri="{FF2B5EF4-FFF2-40B4-BE49-F238E27FC236}">
                <a16:creationId xmlns:a16="http://schemas.microsoft.com/office/drawing/2014/main" id="{90DB045D-2DB1-4659-AE40-7315660CC68D}"/>
              </a:ext>
            </a:extLst>
          </p:cNvPr>
          <p:cNvSpPr/>
          <p:nvPr/>
        </p:nvSpPr>
        <p:spPr>
          <a:xfrm>
            <a:off x="183104" y="5911222"/>
            <a:ext cx="1309511" cy="778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536012"/>
      </p:ext>
    </p:extLst>
  </p:cSld>
  <p:clrMapOvr>
    <a:masterClrMapping/>
  </p:clrMapOvr>
  <mc:AlternateContent xmlns:mc="http://schemas.openxmlformats.org/markup-compatibility/2006">
    <mc:Choice xmlns:p14="http://schemas.microsoft.com/office/powerpoint/2010/main" Requires="p14">
      <p:transition spd="slow" p14:dur="1200" advClick="0" advTm="7000">
        <p14:prism dir="r"/>
      </p:transition>
    </mc:Choice>
    <mc:Fallback>
      <p:transition spd="slow"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261850-1D44-4D40-BE37-5C7F0987D6A6}"/>
              </a:ext>
            </a:extLst>
          </p:cNvPr>
          <p:cNvSpPr>
            <a:spLocks noGrp="1"/>
          </p:cNvSpPr>
          <p:nvPr>
            <p:ph idx="1"/>
          </p:nvPr>
        </p:nvSpPr>
        <p:spPr>
          <a:xfrm>
            <a:off x="2079926" y="674981"/>
            <a:ext cx="8915400" cy="2418353"/>
          </a:xfrm>
        </p:spPr>
        <p:txBody>
          <a:bodyPr>
            <a:normAutofit/>
          </a:bodyPr>
          <a:lstStyle/>
          <a:p>
            <a:r>
              <a:rPr lang="ru-RU" dirty="0"/>
              <a:t>Емоционалният разказ не оставя читателите му равнодушни към съдбата на своя народ. Историята запалва искрата на българското самочувствие и пробужда патриотизма. Това предопределя и успеха на „История славянобългарска”. През XIX в. тя става много популярна в условията на набиращото скорост просветно движение и разгаряща се църковна борба с Цариградската патриаршия. Именно тогава паисиевите редове придобиват нова острота и значение на една осъзната национална програма. </a:t>
            </a:r>
            <a:endParaRPr lang="en-US" dirty="0"/>
          </a:p>
        </p:txBody>
      </p:sp>
      <p:pic>
        <p:nvPicPr>
          <p:cNvPr id="5" name="Picture 4">
            <a:extLst>
              <a:ext uri="{FF2B5EF4-FFF2-40B4-BE49-F238E27FC236}">
                <a16:creationId xmlns:a16="http://schemas.microsoft.com/office/drawing/2014/main" id="{C71586F3-AAE2-4DBD-8F56-8836AFF89FB8}"/>
              </a:ext>
            </a:extLst>
          </p:cNvPr>
          <p:cNvPicPr>
            <a:picLocks noChangeAspect="1"/>
          </p:cNvPicPr>
          <p:nvPr/>
        </p:nvPicPr>
        <p:blipFill>
          <a:blip r:embed="rId2"/>
          <a:stretch>
            <a:fillRect/>
          </a:stretch>
        </p:blipFill>
        <p:spPr>
          <a:xfrm>
            <a:off x="3315181" y="3093334"/>
            <a:ext cx="6096643" cy="3429361"/>
          </a:xfrm>
          <a:prstGeom prst="rect">
            <a:avLst/>
          </a:prstGeom>
          <a:ln>
            <a:noFill/>
          </a:ln>
          <a:effectLst>
            <a:softEdge rad="112500"/>
          </a:effectLst>
        </p:spPr>
      </p:pic>
      <p:sp>
        <p:nvSpPr>
          <p:cNvPr id="4" name="Arrow: Left 3">
            <a:hlinkClick r:id="rId3" action="ppaction://hlinksldjump"/>
            <a:extLst>
              <a:ext uri="{FF2B5EF4-FFF2-40B4-BE49-F238E27FC236}">
                <a16:creationId xmlns:a16="http://schemas.microsoft.com/office/drawing/2014/main" id="{BD3FD0CF-2403-4156-A921-D1344853BABE}"/>
              </a:ext>
            </a:extLst>
          </p:cNvPr>
          <p:cNvSpPr/>
          <p:nvPr/>
        </p:nvSpPr>
        <p:spPr>
          <a:xfrm>
            <a:off x="225778" y="6045907"/>
            <a:ext cx="1207911" cy="6999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135523"/>
      </p:ext>
    </p:extLst>
  </p:cSld>
  <p:clrMapOvr>
    <a:masterClrMapping/>
  </p:clrMapOvr>
  <mc:AlternateContent xmlns:mc="http://schemas.openxmlformats.org/markup-compatibility/2006">
    <mc:Choice xmlns:p14="http://schemas.microsoft.com/office/powerpoint/2010/main" Requires="p14">
      <p:transition spd="slow" p14:dur="1500" advClick="0" advTm="9000">
        <p14:window dir="vert"/>
      </p:transition>
    </mc:Choice>
    <mc:Fallback>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9319-8AA2-43FD-BDDE-EB079282F739}"/>
              </a:ext>
            </a:extLst>
          </p:cNvPr>
          <p:cNvSpPr>
            <a:spLocks noGrp="1"/>
          </p:cNvSpPr>
          <p:nvPr>
            <p:ph type="title"/>
          </p:nvPr>
        </p:nvSpPr>
        <p:spPr>
          <a:xfrm>
            <a:off x="2141512" y="1008947"/>
            <a:ext cx="8911687" cy="1280890"/>
          </a:xfrm>
        </p:spPr>
        <p:txBody>
          <a:bodyPr/>
          <a:lstStyle/>
          <a:p>
            <a:r>
              <a:rPr lang="bg-BG" dirty="0"/>
              <a:t>Преписи на </a:t>
            </a:r>
            <a:r>
              <a:rPr lang="ru-RU" dirty="0"/>
              <a:t>„История славянобългарска”</a:t>
            </a:r>
            <a:endParaRPr lang="en-US" dirty="0"/>
          </a:p>
        </p:txBody>
      </p:sp>
      <p:sp>
        <p:nvSpPr>
          <p:cNvPr id="3" name="Content Placeholder 2">
            <a:extLst>
              <a:ext uri="{FF2B5EF4-FFF2-40B4-BE49-F238E27FC236}">
                <a16:creationId xmlns:a16="http://schemas.microsoft.com/office/drawing/2014/main" id="{2E97FE99-9670-4B4D-AB56-792007010D09}"/>
              </a:ext>
            </a:extLst>
          </p:cNvPr>
          <p:cNvSpPr>
            <a:spLocks noGrp="1"/>
          </p:cNvSpPr>
          <p:nvPr>
            <p:ph idx="1"/>
          </p:nvPr>
        </p:nvSpPr>
        <p:spPr>
          <a:xfrm>
            <a:off x="1952604" y="2781783"/>
            <a:ext cx="8915400" cy="2426825"/>
          </a:xfrm>
        </p:spPr>
        <p:txBody>
          <a:bodyPr/>
          <a:lstStyle/>
          <a:p>
            <a:r>
              <a:rPr lang="ru-RU" dirty="0"/>
              <a:t>Многобройните преписи на „История славянобългарска”, разпространявани дори след Освобождението на България, са най-яркото доказателство за нейния магнетизъм. Днес са познати над 60 преписа, като преписвачите са ги допълвали, преправяли, илюстрирали или добавяли свои коментари. Въз основа на Паисиевата история през 1844 година Христаки Павлович отпечатва „Царственик или история болгарская”, останал за десетилетия основен учебник по история.</a:t>
            </a:r>
            <a:endParaRPr lang="en-US" dirty="0"/>
          </a:p>
        </p:txBody>
      </p:sp>
      <p:sp>
        <p:nvSpPr>
          <p:cNvPr id="4" name="Arrow: Right 3">
            <a:hlinkClick r:id="" action="ppaction://hlinkshowjump?jump=nextslide"/>
            <a:extLst>
              <a:ext uri="{FF2B5EF4-FFF2-40B4-BE49-F238E27FC236}">
                <a16:creationId xmlns:a16="http://schemas.microsoft.com/office/drawing/2014/main" id="{BDA203E1-CB88-41B7-B1F7-06B1773BE805}"/>
              </a:ext>
            </a:extLst>
          </p:cNvPr>
          <p:cNvSpPr/>
          <p:nvPr/>
        </p:nvSpPr>
        <p:spPr>
          <a:xfrm>
            <a:off x="183104" y="5911222"/>
            <a:ext cx="1309511" cy="778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5557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8000">
        <p15:prstTrans prst="peelOff"/>
      </p:transition>
    </mc:Choice>
    <mc:Fallback>
      <p:transition spd="slow"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F90838-7647-41BB-BB8E-56DB16066369}"/>
              </a:ext>
            </a:extLst>
          </p:cNvPr>
          <p:cNvPicPr>
            <a:picLocks noChangeAspect="1"/>
          </p:cNvPicPr>
          <p:nvPr/>
        </p:nvPicPr>
        <p:blipFill rotWithShape="1">
          <a:blip r:embed="rId2">
            <a:extLst>
              <a:ext uri="{28A0092B-C50C-407E-A947-70E740481C1C}">
                <a14:useLocalDpi xmlns:a14="http://schemas.microsoft.com/office/drawing/2010/main" val="0"/>
              </a:ext>
            </a:extLst>
          </a:blip>
          <a:srcRect l="4419" r="3943"/>
          <a:stretch/>
        </p:blipFill>
        <p:spPr>
          <a:xfrm>
            <a:off x="2929466" y="757238"/>
            <a:ext cx="6333067" cy="5343524"/>
          </a:xfrm>
          <a:prstGeom prst="rect">
            <a:avLst/>
          </a:prstGeom>
          <a:ln>
            <a:noFill/>
          </a:ln>
          <a:effectLst>
            <a:outerShdw blurRad="292100" dist="139700" dir="2700000" algn="tl" rotWithShape="0">
              <a:srgbClr val="333333">
                <a:alpha val="65000"/>
              </a:srgbClr>
            </a:outerShdw>
          </a:effectLst>
        </p:spPr>
      </p:pic>
      <p:sp>
        <p:nvSpPr>
          <p:cNvPr id="6" name="Arrow: Right 5">
            <a:hlinkClick r:id="" action="ppaction://hlinkshowjump?jump=nextslide"/>
            <a:extLst>
              <a:ext uri="{FF2B5EF4-FFF2-40B4-BE49-F238E27FC236}">
                <a16:creationId xmlns:a16="http://schemas.microsoft.com/office/drawing/2014/main" id="{79A4A6C4-2E2C-48FA-B592-0F394E1D96CD}"/>
              </a:ext>
            </a:extLst>
          </p:cNvPr>
          <p:cNvSpPr/>
          <p:nvPr/>
        </p:nvSpPr>
        <p:spPr>
          <a:xfrm>
            <a:off x="183104" y="5911222"/>
            <a:ext cx="1309511" cy="778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688076"/>
      </p:ext>
    </p:extLst>
  </p:cSld>
  <p:clrMapOvr>
    <a:masterClrMapping/>
  </p:clrMapOvr>
  <mc:AlternateContent xmlns:mc="http://schemas.openxmlformats.org/markup-compatibility/2006">
    <mc:Choice xmlns:p14="http://schemas.microsoft.com/office/powerpoint/2010/main" Requires="p14">
      <p:transition spd="slow" p14:dur="1250" advClick="0" advTm="3000">
        <p14:flip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AC88C41-6AD9-44CD-9D21-5361B32ABF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0915" y="926560"/>
            <a:ext cx="7223021" cy="5298392"/>
          </a:xfrm>
        </p:spPr>
      </p:pic>
      <p:sp>
        <p:nvSpPr>
          <p:cNvPr id="3" name="Arrow: Right 2">
            <a:hlinkClick r:id="" action="ppaction://hlinkshowjump?jump=nextslide"/>
            <a:extLst>
              <a:ext uri="{FF2B5EF4-FFF2-40B4-BE49-F238E27FC236}">
                <a16:creationId xmlns:a16="http://schemas.microsoft.com/office/drawing/2014/main" id="{46492390-2EB7-480B-B458-92060C3F264A}"/>
              </a:ext>
            </a:extLst>
          </p:cNvPr>
          <p:cNvSpPr/>
          <p:nvPr/>
        </p:nvSpPr>
        <p:spPr>
          <a:xfrm>
            <a:off x="183104" y="5911222"/>
            <a:ext cx="1309511" cy="778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204974"/>
      </p:ext>
    </p:extLst>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FBC8F-251D-4A44-8089-6E0A0230776D}"/>
              </a:ext>
            </a:extLst>
          </p:cNvPr>
          <p:cNvSpPr>
            <a:spLocks noGrp="1"/>
          </p:cNvSpPr>
          <p:nvPr>
            <p:ph type="ctrTitle"/>
          </p:nvPr>
        </p:nvSpPr>
        <p:spPr/>
        <p:txBody>
          <a:bodyPr/>
          <a:lstStyle/>
          <a:p>
            <a:r>
              <a:rPr lang="bg-BG" dirty="0"/>
              <a:t>Благодаря за вниманието!</a:t>
            </a:r>
            <a:endParaRPr lang="en-US" dirty="0"/>
          </a:p>
        </p:txBody>
      </p:sp>
      <p:sp>
        <p:nvSpPr>
          <p:cNvPr id="3" name="Subtitle 2">
            <a:extLst>
              <a:ext uri="{FF2B5EF4-FFF2-40B4-BE49-F238E27FC236}">
                <a16:creationId xmlns:a16="http://schemas.microsoft.com/office/drawing/2014/main" id="{DAC3DA6E-15BC-4988-9CE2-3FD860DDA0F2}"/>
              </a:ext>
            </a:extLst>
          </p:cNvPr>
          <p:cNvSpPr>
            <a:spLocks noGrp="1"/>
          </p:cNvSpPr>
          <p:nvPr>
            <p:ph type="subTitle" idx="1"/>
          </p:nvPr>
        </p:nvSpPr>
        <p:spPr/>
        <p:txBody>
          <a:bodyPr>
            <a:normAutofit lnSpcReduction="10000"/>
          </a:bodyPr>
          <a:lstStyle/>
          <a:p>
            <a:pPr algn="ctr"/>
            <a:r>
              <a:rPr lang="bg-BG" dirty="0"/>
              <a:t>Виолета Джамбазова</a:t>
            </a:r>
          </a:p>
          <a:p>
            <a:pPr algn="ctr"/>
            <a:r>
              <a:rPr lang="bg-BG" dirty="0"/>
              <a:t>10Б клас</a:t>
            </a:r>
          </a:p>
          <a:p>
            <a:pPr algn="ctr"/>
            <a:r>
              <a:rPr lang="bg-BG" dirty="0"/>
              <a:t>СУ „Никола Вапцаров“</a:t>
            </a:r>
          </a:p>
          <a:p>
            <a:endParaRPr lang="en-US" dirty="0"/>
          </a:p>
        </p:txBody>
      </p:sp>
      <p:sp>
        <p:nvSpPr>
          <p:cNvPr id="4" name="Smiley Face 3">
            <a:extLst>
              <a:ext uri="{FF2B5EF4-FFF2-40B4-BE49-F238E27FC236}">
                <a16:creationId xmlns:a16="http://schemas.microsoft.com/office/drawing/2014/main" id="{B4E4DE87-A585-49A9-96BF-FA93452C3E6F}"/>
              </a:ext>
            </a:extLst>
          </p:cNvPr>
          <p:cNvSpPr/>
          <p:nvPr/>
        </p:nvSpPr>
        <p:spPr>
          <a:xfrm>
            <a:off x="7710311" y="3262489"/>
            <a:ext cx="1399822" cy="1343378"/>
          </a:xfrm>
          <a:prstGeom prst="smileyFac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Arrow: Left 4">
            <a:hlinkClick r:id="" action="ppaction://hlinkshowjump?jump=firstslide"/>
            <a:extLst>
              <a:ext uri="{FF2B5EF4-FFF2-40B4-BE49-F238E27FC236}">
                <a16:creationId xmlns:a16="http://schemas.microsoft.com/office/drawing/2014/main" id="{2429E6EE-0096-457D-BCF5-5D34EDD245E6}"/>
              </a:ext>
            </a:extLst>
          </p:cNvPr>
          <p:cNvSpPr/>
          <p:nvPr/>
        </p:nvSpPr>
        <p:spPr>
          <a:xfrm>
            <a:off x="225778" y="6045907"/>
            <a:ext cx="1207911" cy="6999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043324"/>
      </p:ext>
    </p:extLst>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E63AE-3ED1-4866-82F7-9401DD02C95D}"/>
              </a:ext>
            </a:extLst>
          </p:cNvPr>
          <p:cNvSpPr>
            <a:spLocks noGrp="1"/>
          </p:cNvSpPr>
          <p:nvPr>
            <p:ph type="title"/>
          </p:nvPr>
        </p:nvSpPr>
        <p:spPr/>
        <p:txBody>
          <a:bodyPr/>
          <a:lstStyle/>
          <a:p>
            <a:r>
              <a:rPr lang="bg-BG" dirty="0"/>
              <a:t>Съдържание</a:t>
            </a:r>
            <a:endParaRPr lang="en-US" dirty="0"/>
          </a:p>
        </p:txBody>
      </p:sp>
      <p:sp>
        <p:nvSpPr>
          <p:cNvPr id="3" name="Content Placeholder 2">
            <a:extLst>
              <a:ext uri="{FF2B5EF4-FFF2-40B4-BE49-F238E27FC236}">
                <a16:creationId xmlns:a16="http://schemas.microsoft.com/office/drawing/2014/main" id="{075036DC-62CE-4675-AEAE-9D4A676662B2}"/>
              </a:ext>
            </a:extLst>
          </p:cNvPr>
          <p:cNvSpPr>
            <a:spLocks noGrp="1"/>
          </p:cNvSpPr>
          <p:nvPr>
            <p:ph idx="1"/>
          </p:nvPr>
        </p:nvSpPr>
        <p:spPr/>
        <p:txBody>
          <a:bodyPr/>
          <a:lstStyle/>
          <a:p>
            <a:r>
              <a:rPr lang="bg-BG" dirty="0">
                <a:hlinkClick r:id="rId2" action="ppaction://hlinksldjump"/>
              </a:rPr>
              <a:t>Паисий Хилендарски</a:t>
            </a:r>
            <a:endParaRPr lang="bg-BG" dirty="0"/>
          </a:p>
          <a:p>
            <a:r>
              <a:rPr lang="bg-BG" dirty="0">
                <a:hlinkClick r:id="rId3" action="ppaction://hlinksldjump"/>
              </a:rPr>
              <a:t>„История славянобългаска“</a:t>
            </a:r>
            <a:endParaRPr lang="bg-BG" dirty="0"/>
          </a:p>
          <a:p>
            <a:r>
              <a:rPr lang="bg-BG" dirty="0">
                <a:hlinkClick r:id="rId4" action="ppaction://hlinksldjump"/>
              </a:rPr>
              <a:t>История на творбата</a:t>
            </a:r>
            <a:endParaRPr lang="bg-BG" dirty="0"/>
          </a:p>
          <a:p>
            <a:r>
              <a:rPr lang="bg-BG" dirty="0">
                <a:hlinkClick r:id="rId5" action="ppaction://hlinksldjump"/>
              </a:rPr>
              <a:t>Идея на творбата</a:t>
            </a:r>
            <a:endParaRPr lang="bg-BG" dirty="0"/>
          </a:p>
          <a:p>
            <a:r>
              <a:rPr lang="bg-BG" dirty="0">
                <a:hlinkClick r:id="rId6" action="ppaction://hlinksldjump"/>
              </a:rPr>
              <a:t>Интересни факти</a:t>
            </a:r>
            <a:endParaRPr lang="bg-BG" dirty="0"/>
          </a:p>
          <a:p>
            <a:r>
              <a:rPr lang="bg-BG" dirty="0">
                <a:hlinkClick r:id="rId7" action="ppaction://hlinksldjump"/>
              </a:rPr>
              <a:t>Преписи на „История славянобългаска“</a:t>
            </a:r>
            <a:endParaRPr lang="bg-BG" dirty="0"/>
          </a:p>
          <a:p>
            <a:endParaRPr lang="bg-BG" dirty="0"/>
          </a:p>
          <a:p>
            <a:endParaRPr lang="bg-BG" dirty="0"/>
          </a:p>
          <a:p>
            <a:endParaRPr lang="en-US" dirty="0"/>
          </a:p>
        </p:txBody>
      </p:sp>
    </p:spTree>
    <p:extLst>
      <p:ext uri="{BB962C8B-B14F-4D97-AF65-F5344CB8AC3E}">
        <p14:creationId xmlns:p14="http://schemas.microsoft.com/office/powerpoint/2010/main" val="7320872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Click="0" advTm="4000">
        <p15:prstTrans prst="origami"/>
      </p:transition>
    </mc:Choice>
    <mc:Fallback>
      <p:transition spd="slow" advClick="0" advTm="4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1F09-7F60-4100-8B4C-9F3D4481CA24}"/>
              </a:ext>
            </a:extLst>
          </p:cNvPr>
          <p:cNvSpPr>
            <a:spLocks noGrp="1"/>
          </p:cNvSpPr>
          <p:nvPr>
            <p:ph type="title"/>
          </p:nvPr>
        </p:nvSpPr>
        <p:spPr>
          <a:xfrm>
            <a:off x="2413794" y="589507"/>
            <a:ext cx="8911687" cy="1280890"/>
          </a:xfrm>
        </p:spPr>
        <p:txBody>
          <a:bodyPr/>
          <a:lstStyle/>
          <a:p>
            <a:r>
              <a:rPr lang="bg-BG" dirty="0"/>
              <a:t>Паисий Хилендарски</a:t>
            </a:r>
            <a:endParaRPr lang="en-US" dirty="0"/>
          </a:p>
        </p:txBody>
      </p:sp>
      <p:sp>
        <p:nvSpPr>
          <p:cNvPr id="3" name="Content Placeholder 2">
            <a:extLst>
              <a:ext uri="{FF2B5EF4-FFF2-40B4-BE49-F238E27FC236}">
                <a16:creationId xmlns:a16="http://schemas.microsoft.com/office/drawing/2014/main" id="{02A6A131-AB4B-4E62-A364-CD6ECA187B96}"/>
              </a:ext>
            </a:extLst>
          </p:cNvPr>
          <p:cNvSpPr>
            <a:spLocks noGrp="1"/>
          </p:cNvSpPr>
          <p:nvPr>
            <p:ph sz="half" idx="1"/>
          </p:nvPr>
        </p:nvSpPr>
        <p:spPr>
          <a:xfrm>
            <a:off x="2414808" y="2133600"/>
            <a:ext cx="4313864" cy="3777622"/>
          </a:xfrm>
        </p:spPr>
        <p:txBody>
          <a:bodyPr>
            <a:normAutofit fontScale="92500" lnSpcReduction="20000"/>
          </a:bodyPr>
          <a:lstStyle/>
          <a:p>
            <a:r>
              <a:rPr lang="ru-RU" dirty="0"/>
              <a:t>Паисий Хилендарски</a:t>
            </a:r>
            <a:r>
              <a:rPr lang="en-US" dirty="0"/>
              <a:t>(</a:t>
            </a:r>
            <a:r>
              <a:rPr lang="bg-BG" dirty="0"/>
              <a:t>роден 1722г. в Самоковска епархия, Банско</a:t>
            </a:r>
            <a:r>
              <a:rPr lang="en-US" dirty="0"/>
              <a:t>)</a:t>
            </a:r>
            <a:r>
              <a:rPr lang="ru-RU" dirty="0"/>
              <a:t>, често наричан Отец Паисий, e български народен будител и духовник, автор на „История славянобългарска“. Изразените в труда му идеи за национално възраждане и освобождение на българския народ карат много учени да го сочат за основоположник на Българското възраждане. Канонизиран е за светец с писмен акт на Светия синод на Българската православна църква през 1962 година и паметта му се отбелязва на 19 юни.</a:t>
            </a:r>
            <a:endParaRPr lang="en-US" dirty="0"/>
          </a:p>
        </p:txBody>
      </p:sp>
      <p:pic>
        <p:nvPicPr>
          <p:cNvPr id="5" name="Content Placeholder 4">
            <a:extLst>
              <a:ext uri="{FF2B5EF4-FFF2-40B4-BE49-F238E27FC236}">
                <a16:creationId xmlns:a16="http://schemas.microsoft.com/office/drawing/2014/main" id="{0E7D4F84-2593-4A05-8F3D-06FF5A8D8EFA}"/>
              </a:ext>
            </a:extLst>
          </p:cNvPr>
          <p:cNvPicPr>
            <a:picLocks noGrp="1" noChangeAspect="1"/>
          </p:cNvPicPr>
          <p:nvPr>
            <p:ph sz="half" idx="2"/>
          </p:nvPr>
        </p:nvPicPr>
        <p:blipFill>
          <a:blip r:embed="rId2"/>
          <a:stretch>
            <a:fillRect/>
          </a:stretch>
        </p:blipFill>
        <p:spPr>
          <a:xfrm>
            <a:off x="7650866" y="1870397"/>
            <a:ext cx="3703274" cy="4304028"/>
          </a:xfrm>
          <a:prstGeom prst="rect">
            <a:avLst/>
          </a:prstGeom>
          <a:ln>
            <a:noFill/>
          </a:ln>
          <a:effectLst>
            <a:softEdge rad="112500"/>
          </a:effectLst>
        </p:spPr>
      </p:pic>
      <p:sp>
        <p:nvSpPr>
          <p:cNvPr id="6" name="Arrow: Right 5">
            <a:hlinkClick r:id="" action="ppaction://hlinkshowjump?jump=nextslide"/>
            <a:extLst>
              <a:ext uri="{FF2B5EF4-FFF2-40B4-BE49-F238E27FC236}">
                <a16:creationId xmlns:a16="http://schemas.microsoft.com/office/drawing/2014/main" id="{9B86D483-438A-4E73-8453-AB8FE2B6202F}"/>
              </a:ext>
            </a:extLst>
          </p:cNvPr>
          <p:cNvSpPr/>
          <p:nvPr/>
        </p:nvSpPr>
        <p:spPr>
          <a:xfrm>
            <a:off x="183104" y="5911222"/>
            <a:ext cx="1309511" cy="778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8850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advClick="0" advTm="8000">
        <p15:prstTrans prst="curtains"/>
      </p:transition>
    </mc:Choice>
    <mc:Fallback>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139D42-DB5C-446B-905C-6E424322473E}"/>
              </a:ext>
            </a:extLst>
          </p:cNvPr>
          <p:cNvSpPr>
            <a:spLocks noGrp="1"/>
          </p:cNvSpPr>
          <p:nvPr>
            <p:ph sz="half" idx="1"/>
          </p:nvPr>
        </p:nvSpPr>
        <p:spPr>
          <a:xfrm>
            <a:off x="352063" y="1351063"/>
            <a:ext cx="5181600" cy="4351338"/>
          </a:xfrm>
        </p:spPr>
        <p:txBody>
          <a:bodyPr>
            <a:normAutofit/>
          </a:bodyPr>
          <a:lstStyle/>
          <a:p>
            <a:pPr algn="ctr"/>
            <a:r>
              <a:rPr lang="ru-RU" dirty="0"/>
              <a:t>През 1745 г. Паисий се замонашва в Хилендарския манастир, където по-късно става йеромонах и проигумен. Завършва „История славянобългарска“ през 1762 г. в Зографския манастир, след като напуска Хилендарския манастир поради раздор с останалите монаси. При обиколките си из българските земи като таксидиот носи своя исторически труд, за да бъде преписван и разпространяван сред българите. Предполага се, че е починал през 1773 г. на път за Света гора в селището Амбелино (днес „Св. Георги“ – квартал на Асеновград).</a:t>
            </a:r>
            <a:endParaRPr lang="en-US" dirty="0"/>
          </a:p>
        </p:txBody>
      </p:sp>
      <p:pic>
        <p:nvPicPr>
          <p:cNvPr id="10" name="Content Placeholder 9">
            <a:extLst>
              <a:ext uri="{FF2B5EF4-FFF2-40B4-BE49-F238E27FC236}">
                <a16:creationId xmlns:a16="http://schemas.microsoft.com/office/drawing/2014/main" id="{42DD5770-641D-4E06-8462-3AE5C35AEA89}"/>
              </a:ext>
            </a:extLst>
          </p:cNvPr>
          <p:cNvPicPr>
            <a:picLocks noGrp="1" noChangeAspect="1"/>
          </p:cNvPicPr>
          <p:nvPr>
            <p:ph sz="half" idx="2"/>
          </p:nvPr>
        </p:nvPicPr>
        <p:blipFill>
          <a:blip r:embed="rId2"/>
          <a:stretch>
            <a:fillRect/>
          </a:stretch>
        </p:blipFill>
        <p:spPr>
          <a:xfrm>
            <a:off x="5825256" y="291053"/>
            <a:ext cx="5207954" cy="3040215"/>
          </a:xfrm>
          <a:prstGeom prst="rect">
            <a:avLst/>
          </a:prstGeom>
        </p:spPr>
      </p:pic>
      <p:sp>
        <p:nvSpPr>
          <p:cNvPr id="11" name="Title 1">
            <a:extLst>
              <a:ext uri="{FF2B5EF4-FFF2-40B4-BE49-F238E27FC236}">
                <a16:creationId xmlns:a16="http://schemas.microsoft.com/office/drawing/2014/main" id="{82DE63BB-A29E-4E1D-AEBC-E43FFA975A6F}"/>
              </a:ext>
            </a:extLst>
          </p:cNvPr>
          <p:cNvSpPr>
            <a:spLocks noGrp="1"/>
          </p:cNvSpPr>
          <p:nvPr>
            <p:ph type="title"/>
          </p:nvPr>
        </p:nvSpPr>
        <p:spPr>
          <a:xfrm>
            <a:off x="5697919" y="3344397"/>
            <a:ext cx="5462627" cy="364669"/>
          </a:xfrm>
        </p:spPr>
        <p:txBody>
          <a:bodyPr>
            <a:normAutofit fontScale="90000"/>
          </a:bodyPr>
          <a:lstStyle/>
          <a:p>
            <a:pPr algn="ctr"/>
            <a:r>
              <a:rPr lang="bg-BG" sz="1800" dirty="0"/>
              <a:t>Зографски манастир</a:t>
            </a:r>
            <a:endParaRPr lang="en-US" sz="1800" dirty="0"/>
          </a:p>
        </p:txBody>
      </p:sp>
      <p:pic>
        <p:nvPicPr>
          <p:cNvPr id="4" name="Picture 3">
            <a:extLst>
              <a:ext uri="{FF2B5EF4-FFF2-40B4-BE49-F238E27FC236}">
                <a16:creationId xmlns:a16="http://schemas.microsoft.com/office/drawing/2014/main" id="{87A6D367-5789-424B-A21D-C1BD76BA0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257" y="3744693"/>
            <a:ext cx="5207953" cy="2566416"/>
          </a:xfrm>
          <a:prstGeom prst="rect">
            <a:avLst/>
          </a:prstGeom>
        </p:spPr>
      </p:pic>
      <p:sp>
        <p:nvSpPr>
          <p:cNvPr id="7" name="Title 1">
            <a:extLst>
              <a:ext uri="{FF2B5EF4-FFF2-40B4-BE49-F238E27FC236}">
                <a16:creationId xmlns:a16="http://schemas.microsoft.com/office/drawing/2014/main" id="{EBE455FA-3A42-4F20-9DFF-29699C7D42CC}"/>
              </a:ext>
            </a:extLst>
          </p:cNvPr>
          <p:cNvSpPr txBox="1">
            <a:spLocks/>
          </p:cNvSpPr>
          <p:nvPr/>
        </p:nvSpPr>
        <p:spPr>
          <a:xfrm>
            <a:off x="5697919" y="6311109"/>
            <a:ext cx="5462627" cy="364669"/>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bg-BG" sz="1800" dirty="0"/>
              <a:t>Хилендарски манастир</a:t>
            </a:r>
            <a:endParaRPr lang="en-US" sz="1800" dirty="0"/>
          </a:p>
        </p:txBody>
      </p:sp>
      <p:sp>
        <p:nvSpPr>
          <p:cNvPr id="5" name="Arrow: Left 4">
            <a:hlinkClick r:id="rId4" action="ppaction://hlinksldjump"/>
            <a:extLst>
              <a:ext uri="{FF2B5EF4-FFF2-40B4-BE49-F238E27FC236}">
                <a16:creationId xmlns:a16="http://schemas.microsoft.com/office/drawing/2014/main" id="{22631481-2D05-4DDF-B20C-F939B052E9D0}"/>
              </a:ext>
            </a:extLst>
          </p:cNvPr>
          <p:cNvSpPr/>
          <p:nvPr/>
        </p:nvSpPr>
        <p:spPr>
          <a:xfrm>
            <a:off x="225778" y="6045907"/>
            <a:ext cx="1207911" cy="6999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669252"/>
      </p:ext>
    </p:extLst>
  </p:cSld>
  <p:clrMapOvr>
    <a:masterClrMapping/>
  </p:clrMapOvr>
  <mc:AlternateContent xmlns:mc="http://schemas.openxmlformats.org/markup-compatibility/2006">
    <mc:Choice xmlns:p14="http://schemas.microsoft.com/office/powerpoint/2010/main" Requires="p14">
      <p:transition spd="slow" p14:dur="1500" advClick="0" advTm="8000">
        <p:circle/>
      </p:transition>
    </mc:Choice>
    <mc:Fallback>
      <p:transition spd="slow" advClick="0" advTm="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8F73-F53D-4052-B834-D62AE485BF51}"/>
              </a:ext>
            </a:extLst>
          </p:cNvPr>
          <p:cNvSpPr>
            <a:spLocks noGrp="1"/>
          </p:cNvSpPr>
          <p:nvPr>
            <p:ph type="title"/>
          </p:nvPr>
        </p:nvSpPr>
        <p:spPr/>
        <p:txBody>
          <a:bodyPr/>
          <a:lstStyle/>
          <a:p>
            <a:r>
              <a:rPr lang="bg-BG" dirty="0"/>
              <a:t>„История славянобългарска“</a:t>
            </a:r>
            <a:endParaRPr lang="en-US" dirty="0"/>
          </a:p>
        </p:txBody>
      </p:sp>
      <p:sp>
        <p:nvSpPr>
          <p:cNvPr id="3" name="Content Placeholder 2">
            <a:extLst>
              <a:ext uri="{FF2B5EF4-FFF2-40B4-BE49-F238E27FC236}">
                <a16:creationId xmlns:a16="http://schemas.microsoft.com/office/drawing/2014/main" id="{B1D078C8-5D32-4B84-9470-FE94220A3BA4}"/>
              </a:ext>
            </a:extLst>
          </p:cNvPr>
          <p:cNvSpPr>
            <a:spLocks noGrp="1"/>
          </p:cNvSpPr>
          <p:nvPr>
            <p:ph sz="half" idx="1"/>
          </p:nvPr>
        </p:nvSpPr>
        <p:spPr/>
        <p:txBody>
          <a:bodyPr/>
          <a:lstStyle/>
          <a:p>
            <a:r>
              <a:rPr lang="bg-BG" dirty="0"/>
              <a:t>„История славянобългарска“ </a:t>
            </a:r>
            <a:r>
              <a:rPr lang="ru-RU" dirty="0"/>
              <a:t>е първото възрожденско произведение на българската историография, написано от Паисий Хилендарски в Хилендарския манастир и Зографския манастир в периода 1760 – 1762 г. Нейният пръв препис е дело на Софроний Врачански (1765). Приема се символично за начало на Българското възраждане. </a:t>
            </a:r>
            <a:endParaRPr lang="en-US" dirty="0"/>
          </a:p>
        </p:txBody>
      </p:sp>
      <p:pic>
        <p:nvPicPr>
          <p:cNvPr id="6" name="Picture 5">
            <a:extLst>
              <a:ext uri="{FF2B5EF4-FFF2-40B4-BE49-F238E27FC236}">
                <a16:creationId xmlns:a16="http://schemas.microsoft.com/office/drawing/2014/main" id="{4370DD69-3E72-46EB-A267-31CDF348E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6651" y="1438468"/>
            <a:ext cx="3727960" cy="5167885"/>
          </a:xfrm>
          <a:prstGeom prst="rect">
            <a:avLst/>
          </a:prstGeom>
          <a:ln>
            <a:noFill/>
          </a:ln>
          <a:effectLst>
            <a:softEdge rad="112500"/>
          </a:effectLst>
        </p:spPr>
      </p:pic>
      <p:sp>
        <p:nvSpPr>
          <p:cNvPr id="5" name="Arrow: Left 4">
            <a:hlinkClick r:id="rId3" action="ppaction://hlinksldjump"/>
            <a:extLst>
              <a:ext uri="{FF2B5EF4-FFF2-40B4-BE49-F238E27FC236}">
                <a16:creationId xmlns:a16="http://schemas.microsoft.com/office/drawing/2014/main" id="{AEA88CE6-FD25-4E04-A724-BEB98942BC89}"/>
              </a:ext>
            </a:extLst>
          </p:cNvPr>
          <p:cNvSpPr/>
          <p:nvPr/>
        </p:nvSpPr>
        <p:spPr>
          <a:xfrm>
            <a:off x="214489" y="6045907"/>
            <a:ext cx="1207911" cy="6999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25075"/>
      </p:ext>
    </p:extLst>
  </p:cSld>
  <p:clrMapOvr>
    <a:masterClrMapping/>
  </p:clrMapOvr>
  <p:transition spd="slow" advClick="0" advTm="7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BBFC-A5CD-4FDF-AC77-C5C20A67475C}"/>
              </a:ext>
            </a:extLst>
          </p:cNvPr>
          <p:cNvSpPr>
            <a:spLocks noGrp="1"/>
          </p:cNvSpPr>
          <p:nvPr>
            <p:ph type="title"/>
          </p:nvPr>
        </p:nvSpPr>
        <p:spPr/>
        <p:txBody>
          <a:bodyPr/>
          <a:lstStyle/>
          <a:p>
            <a:r>
              <a:rPr lang="bg-BG" dirty="0"/>
              <a:t>История на творбата</a:t>
            </a:r>
            <a:endParaRPr lang="en-US" dirty="0"/>
          </a:p>
        </p:txBody>
      </p:sp>
      <p:sp>
        <p:nvSpPr>
          <p:cNvPr id="3" name="Content Placeholder 2">
            <a:extLst>
              <a:ext uri="{FF2B5EF4-FFF2-40B4-BE49-F238E27FC236}">
                <a16:creationId xmlns:a16="http://schemas.microsoft.com/office/drawing/2014/main" id="{0F966940-6740-4B34-8A8B-D0710DD43E6D}"/>
              </a:ext>
            </a:extLst>
          </p:cNvPr>
          <p:cNvSpPr>
            <a:spLocks noGrp="1"/>
          </p:cNvSpPr>
          <p:nvPr>
            <p:ph sz="half" idx="1"/>
          </p:nvPr>
        </p:nvSpPr>
        <p:spPr/>
        <p:txBody>
          <a:bodyPr>
            <a:normAutofit fontScale="92500" lnSpcReduction="20000"/>
          </a:bodyPr>
          <a:lstStyle/>
          <a:p>
            <a:r>
              <a:rPr lang="ru-RU" dirty="0"/>
              <a:t>Първото печатно издание на пълния оригинален текст е подготвено от Йордан Иванов и публикувано през 1914 г. от БАН. До 1984 г., черновата се съхранявала в Зографския манастир в Света Гора, Атон. Българските разузнавателни служби подменят с копие черновата и я пренасят в България през същата година, тъй като били убедени в злонамеренията на Гърция и гръцката монашеска общност спрямо текста по време на последните години на Студената война. </a:t>
            </a:r>
            <a:endParaRPr lang="en-US" dirty="0"/>
          </a:p>
        </p:txBody>
      </p:sp>
      <p:pic>
        <p:nvPicPr>
          <p:cNvPr id="6" name="Picture 5">
            <a:extLst>
              <a:ext uri="{FF2B5EF4-FFF2-40B4-BE49-F238E27FC236}">
                <a16:creationId xmlns:a16="http://schemas.microsoft.com/office/drawing/2014/main" id="{00D68846-EB8E-4615-907B-9B1F60128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9597" y="1264555"/>
            <a:ext cx="3238957" cy="4882728"/>
          </a:xfrm>
          <a:prstGeom prst="rect">
            <a:avLst/>
          </a:prstGeom>
          <a:ln>
            <a:noFill/>
          </a:ln>
          <a:effectLst>
            <a:softEdge rad="112500"/>
          </a:effectLst>
        </p:spPr>
      </p:pic>
      <p:sp>
        <p:nvSpPr>
          <p:cNvPr id="7" name="Arrow: Right 6">
            <a:hlinkClick r:id="" action="ppaction://hlinkshowjump?jump=nextslide"/>
            <a:extLst>
              <a:ext uri="{FF2B5EF4-FFF2-40B4-BE49-F238E27FC236}">
                <a16:creationId xmlns:a16="http://schemas.microsoft.com/office/drawing/2014/main" id="{F8A1B1FC-9DFE-4C09-8153-470D935B2F6D}"/>
              </a:ext>
            </a:extLst>
          </p:cNvPr>
          <p:cNvSpPr/>
          <p:nvPr/>
        </p:nvSpPr>
        <p:spPr>
          <a:xfrm>
            <a:off x="183104" y="5911222"/>
            <a:ext cx="1309511" cy="778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490049"/>
      </p:ext>
    </p:extLst>
  </p:cSld>
  <p:clrMapOvr>
    <a:masterClrMapping/>
  </p:clrMapOvr>
  <mc:AlternateContent xmlns:mc="http://schemas.openxmlformats.org/markup-compatibility/2006">
    <mc:Choice xmlns:p14="http://schemas.microsoft.com/office/powerpoint/2010/main" Requires="p14">
      <p:transition spd="slow" p14:dur="1500" advClick="0" advTm="8000">
        <p:wipe/>
      </p:transition>
    </mc:Choice>
    <mc:Fallback>
      <p:transition spd="slow" advClick="0" advTm="8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511C5-6B55-469C-B986-B3B7206D3F74}"/>
              </a:ext>
            </a:extLst>
          </p:cNvPr>
          <p:cNvSpPr>
            <a:spLocks noGrp="1"/>
          </p:cNvSpPr>
          <p:nvPr>
            <p:ph sz="half" idx="1"/>
          </p:nvPr>
        </p:nvSpPr>
        <p:spPr>
          <a:xfrm>
            <a:off x="1697962" y="767788"/>
            <a:ext cx="4313864" cy="3777622"/>
          </a:xfrm>
        </p:spPr>
        <p:txBody>
          <a:bodyPr>
            <a:normAutofit fontScale="92500"/>
          </a:bodyPr>
          <a:lstStyle/>
          <a:p>
            <a:r>
              <a:rPr lang="ru-RU" dirty="0"/>
              <a:t>Подменената от Държавна сигурност чернова е открита в България в края на 1990-те години. През 1998 г. президентът Петър Стоянов я връща на Зографския манастир, а междувременно през 1998 и 2000 г. </a:t>
            </a:r>
            <a:r>
              <a:rPr lang="bg-BG" dirty="0"/>
              <a:t>и</a:t>
            </a:r>
            <a:r>
              <a:rPr lang="ru-RU" dirty="0"/>
              <a:t>здателството на Софийския университет осъществява две фототипни издания на </a:t>
            </a:r>
            <a:r>
              <a:rPr lang="en-US" dirty="0"/>
              <a:t>“</a:t>
            </a:r>
            <a:r>
              <a:rPr lang="ru-RU" dirty="0"/>
              <a:t>История славянобългарска</a:t>
            </a:r>
            <a:r>
              <a:rPr lang="en-US" dirty="0"/>
              <a:t>”</a:t>
            </a:r>
            <a:r>
              <a:rPr lang="ru-RU" dirty="0"/>
              <a:t>, придружени с преводи съответно на съвременен български език и на английски език.</a:t>
            </a:r>
            <a:endParaRPr lang="en-US" dirty="0"/>
          </a:p>
          <a:p>
            <a:endParaRPr lang="en-US" dirty="0"/>
          </a:p>
        </p:txBody>
      </p:sp>
      <p:pic>
        <p:nvPicPr>
          <p:cNvPr id="6" name="Content Placeholder 5">
            <a:extLst>
              <a:ext uri="{FF2B5EF4-FFF2-40B4-BE49-F238E27FC236}">
                <a16:creationId xmlns:a16="http://schemas.microsoft.com/office/drawing/2014/main" id="{BD153B37-E508-4BE5-BDAF-B83D664C050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0176" y="767788"/>
            <a:ext cx="5406202" cy="5406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rrow: Left 4">
            <a:hlinkClick r:id="rId3" action="ppaction://hlinksldjump"/>
            <a:extLst>
              <a:ext uri="{FF2B5EF4-FFF2-40B4-BE49-F238E27FC236}">
                <a16:creationId xmlns:a16="http://schemas.microsoft.com/office/drawing/2014/main" id="{6011B239-C68F-4DEE-9421-128F4547E9AA}"/>
              </a:ext>
            </a:extLst>
          </p:cNvPr>
          <p:cNvSpPr/>
          <p:nvPr/>
        </p:nvSpPr>
        <p:spPr>
          <a:xfrm>
            <a:off x="225778" y="6045907"/>
            <a:ext cx="1207911" cy="6999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3418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8000">
        <p15:prstTrans prst="prestige"/>
      </p:transition>
    </mc:Choice>
    <mc:Fallback>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B884-BEC1-49E8-8C0C-9D376207F033}"/>
              </a:ext>
            </a:extLst>
          </p:cNvPr>
          <p:cNvSpPr>
            <a:spLocks noGrp="1"/>
          </p:cNvSpPr>
          <p:nvPr>
            <p:ph type="title"/>
          </p:nvPr>
        </p:nvSpPr>
        <p:spPr/>
        <p:txBody>
          <a:bodyPr/>
          <a:lstStyle/>
          <a:p>
            <a:r>
              <a:rPr lang="bg-BG" dirty="0"/>
              <a:t>Идея на творбата</a:t>
            </a:r>
            <a:endParaRPr lang="en-US" dirty="0"/>
          </a:p>
        </p:txBody>
      </p:sp>
      <p:sp>
        <p:nvSpPr>
          <p:cNvPr id="3" name="Content Placeholder 2">
            <a:extLst>
              <a:ext uri="{FF2B5EF4-FFF2-40B4-BE49-F238E27FC236}">
                <a16:creationId xmlns:a16="http://schemas.microsoft.com/office/drawing/2014/main" id="{6B5191E1-032E-4CA5-A4DD-F03CEFF5DF1A}"/>
              </a:ext>
            </a:extLst>
          </p:cNvPr>
          <p:cNvSpPr>
            <a:spLocks noGrp="1"/>
          </p:cNvSpPr>
          <p:nvPr>
            <p:ph sz="half" idx="1"/>
          </p:nvPr>
        </p:nvSpPr>
        <p:spPr>
          <a:xfrm>
            <a:off x="1686387" y="1540188"/>
            <a:ext cx="4313864" cy="4693701"/>
          </a:xfrm>
        </p:spPr>
        <p:txBody>
          <a:bodyPr>
            <a:normAutofit/>
          </a:bodyPr>
          <a:lstStyle/>
          <a:p>
            <a:r>
              <a:rPr lang="ru-RU" dirty="0"/>
              <a:t>Творбата на светогорския монах Паисий с право е сочена като важен подтик за формирането на българското национално самосъзнание. В дългите години на османското владичество българите загубват чувството си за общност, родината за повечето от тях се е свила до собственото им малко градче или селце. Българите са имали велика история и велики царе, но не са знаели за миналото си. </a:t>
            </a:r>
            <a:endParaRPr lang="en-US" dirty="0"/>
          </a:p>
        </p:txBody>
      </p:sp>
      <p:pic>
        <p:nvPicPr>
          <p:cNvPr id="6" name="Content Placeholder 5">
            <a:extLst>
              <a:ext uri="{FF2B5EF4-FFF2-40B4-BE49-F238E27FC236}">
                <a16:creationId xmlns:a16="http://schemas.microsoft.com/office/drawing/2014/main" id="{B7FC5B00-1894-483A-8FF3-438011F3823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00251" y="1540188"/>
            <a:ext cx="5823145" cy="3665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Arrow: Left 4">
            <a:hlinkClick r:id="rId3" action="ppaction://hlinksldjump"/>
            <a:extLst>
              <a:ext uri="{FF2B5EF4-FFF2-40B4-BE49-F238E27FC236}">
                <a16:creationId xmlns:a16="http://schemas.microsoft.com/office/drawing/2014/main" id="{0E11B6F4-E0D6-47EE-9B86-3F30247F6C12}"/>
              </a:ext>
            </a:extLst>
          </p:cNvPr>
          <p:cNvSpPr/>
          <p:nvPr/>
        </p:nvSpPr>
        <p:spPr>
          <a:xfrm>
            <a:off x="225778" y="6045907"/>
            <a:ext cx="1207911" cy="6999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380432"/>
      </p:ext>
    </p:extLst>
  </p:cSld>
  <p:clrMapOvr>
    <a:masterClrMapping/>
  </p:clrMapOvr>
  <mc:AlternateContent xmlns:mc="http://schemas.openxmlformats.org/markup-compatibility/2006">
    <mc:Choice xmlns:p14="http://schemas.microsoft.com/office/powerpoint/2010/main" Requires="p14">
      <p:transition spd="slow" p14:dur="1250" advClick="0" advTm="8000">
        <p14:switch dir="r"/>
      </p:transition>
    </mc:Choice>
    <mc:Fallback>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34184-F2AB-4BA5-BECE-8E538B58C4B0}"/>
              </a:ext>
            </a:extLst>
          </p:cNvPr>
          <p:cNvSpPr>
            <a:spLocks noGrp="1"/>
          </p:cNvSpPr>
          <p:nvPr>
            <p:ph type="title"/>
          </p:nvPr>
        </p:nvSpPr>
        <p:spPr/>
        <p:txBody>
          <a:bodyPr/>
          <a:lstStyle/>
          <a:p>
            <a:r>
              <a:rPr lang="bg-BG" dirty="0"/>
              <a:t>Интересни факти</a:t>
            </a:r>
            <a:br>
              <a:rPr lang="bg-BG" dirty="0"/>
            </a:br>
            <a:endParaRPr lang="en-US" dirty="0"/>
          </a:p>
        </p:txBody>
      </p:sp>
      <p:sp>
        <p:nvSpPr>
          <p:cNvPr id="3" name="Content Placeholder 2">
            <a:extLst>
              <a:ext uri="{FF2B5EF4-FFF2-40B4-BE49-F238E27FC236}">
                <a16:creationId xmlns:a16="http://schemas.microsoft.com/office/drawing/2014/main" id="{26855977-A735-4F48-BF5A-4908A3B920F1}"/>
              </a:ext>
            </a:extLst>
          </p:cNvPr>
          <p:cNvSpPr>
            <a:spLocks noGrp="1"/>
          </p:cNvSpPr>
          <p:nvPr>
            <p:ph idx="1"/>
          </p:nvPr>
        </p:nvSpPr>
        <p:spPr/>
        <p:txBody>
          <a:bodyPr/>
          <a:lstStyle/>
          <a:p>
            <a:r>
              <a:rPr lang="ru-RU" dirty="0"/>
              <a:t>„История славянобългарска” не е голяма по обем, но не това е важното. Нито това, че Паисий е допуснал много фактологически грешки и че целенасочено е подбирал само славни факти от българското минало. По-значимото е, че книжката е преломен момент в нашата история. От завладяването на България от османците, в продължение на близо три века и половина в българската книжнина няма друго писмено наследство, изиграло толкова важна роля за духовната еманципация на българския народ. При това Паисий е първият автор, който очертава българската етническа територия – Мизия, Тракия, Македония и Поморавието.</a:t>
            </a:r>
            <a:endParaRPr lang="en-US" dirty="0"/>
          </a:p>
        </p:txBody>
      </p:sp>
      <p:sp>
        <p:nvSpPr>
          <p:cNvPr id="4" name="Arrow: Right 3">
            <a:hlinkClick r:id="" action="ppaction://hlinkshowjump?jump=nextslide"/>
            <a:extLst>
              <a:ext uri="{FF2B5EF4-FFF2-40B4-BE49-F238E27FC236}">
                <a16:creationId xmlns:a16="http://schemas.microsoft.com/office/drawing/2014/main" id="{8C2187CB-32AE-48BB-9562-E0CB6EAFA8F3}"/>
              </a:ext>
            </a:extLst>
          </p:cNvPr>
          <p:cNvSpPr/>
          <p:nvPr/>
        </p:nvSpPr>
        <p:spPr>
          <a:xfrm>
            <a:off x="183104" y="5911222"/>
            <a:ext cx="1309511" cy="778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224348"/>
      </p:ext>
    </p:extLst>
  </p:cSld>
  <p:clrMapOvr>
    <a:masterClrMapping/>
  </p:clrMapOvr>
  <mc:AlternateContent xmlns:mc="http://schemas.openxmlformats.org/markup-compatibility/2006">
    <mc:Choice xmlns:p14="http://schemas.microsoft.com/office/powerpoint/2010/main" Requires="p14">
      <p:transition spd="slow" p14:dur="1750" advClick="0" advTm="10000">
        <p14:conveyor dir="l"/>
      </p:transition>
    </mc:Choice>
    <mc:Fallback>
      <p:transition spd="slow" advClick="0" advTm="10000">
        <p:fade/>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811</TotalTime>
  <Words>874</Words>
  <Application>Microsoft Office PowerPoint</Application>
  <PresentationFormat>Широк екран</PresentationFormat>
  <Paragraphs>35</Paragraphs>
  <Slides>16</Slides>
  <Notes>1</Notes>
  <HiddenSlides>0</HiddenSlides>
  <MMClips>1</MMClips>
  <ScaleCrop>false</ScaleCrop>
  <HeadingPairs>
    <vt:vector size="6" baseType="variant">
      <vt:variant>
        <vt:lpstr>Използвани шрифтове</vt:lpstr>
      </vt:variant>
      <vt:variant>
        <vt:i4>4</vt:i4>
      </vt:variant>
      <vt:variant>
        <vt:lpstr>Тема</vt:lpstr>
      </vt:variant>
      <vt:variant>
        <vt:i4>1</vt:i4>
      </vt:variant>
      <vt:variant>
        <vt:lpstr>Заглавия на слайдовете</vt:lpstr>
      </vt:variant>
      <vt:variant>
        <vt:i4>16</vt:i4>
      </vt:variant>
    </vt:vector>
  </HeadingPairs>
  <TitlesOfParts>
    <vt:vector size="21" baseType="lpstr">
      <vt:lpstr>Arial</vt:lpstr>
      <vt:lpstr>Calibri</vt:lpstr>
      <vt:lpstr>Century Gothic</vt:lpstr>
      <vt:lpstr>Wingdings 3</vt:lpstr>
      <vt:lpstr>Wisp</vt:lpstr>
      <vt:lpstr>Българският език в стихове</vt:lpstr>
      <vt:lpstr>Съдържание</vt:lpstr>
      <vt:lpstr>Паисий Хилендарски</vt:lpstr>
      <vt:lpstr>Зографски манастир</vt:lpstr>
      <vt:lpstr>„История славянобългарска“</vt:lpstr>
      <vt:lpstr>История на творбата</vt:lpstr>
      <vt:lpstr>Презентация на PowerPoint</vt:lpstr>
      <vt:lpstr>Идея на творбата</vt:lpstr>
      <vt:lpstr>Интересни факти </vt:lpstr>
      <vt:lpstr>„От целия славянски род най-славни са били българите, първо те са се нарекли царе, първо те са имали патриарх, първо те са се кръстили, най-много земя те завладели. Така от целия славянски род били най-силни и най-почитани и първите славянски светци просияли от българския род и език…”</vt:lpstr>
      <vt:lpstr>Презентация на PowerPoint</vt:lpstr>
      <vt:lpstr>Презентация на PowerPoint</vt:lpstr>
      <vt:lpstr>Преписи на „История славянобългарска”</vt:lpstr>
      <vt:lpstr>Презентация на PowerPoint</vt:lpstr>
      <vt:lpstr>Презентация на PowerPoint</vt:lpstr>
      <vt:lpstr>Благодаря за вниманието!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Виолета Джамбазова</dc:creator>
  <cp:lastModifiedBy>Kipra Pramatarova</cp:lastModifiedBy>
  <cp:revision>39</cp:revision>
  <dcterms:created xsi:type="dcterms:W3CDTF">2020-05-10T09:08:20Z</dcterms:created>
  <dcterms:modified xsi:type="dcterms:W3CDTF">2020-05-12T14:09:34Z</dcterms:modified>
</cp:coreProperties>
</file>