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2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A41D1A-892D-4914-82E6-A27AEEF07EF5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F118AD-44E3-454E-8E7E-06FD103C3AAF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32759" y="-243408"/>
            <a:ext cx="7772400" cy="1470025"/>
          </a:xfrm>
        </p:spPr>
        <p:txBody>
          <a:bodyPr/>
          <a:lstStyle/>
          <a:p>
            <a:r>
              <a:rPr lang="bg-BG" dirty="0" smtClean="0"/>
              <a:t>Делата на Кирил и Методий.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1" y="1577930"/>
            <a:ext cx="7643148" cy="506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51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Школата на Кирил и Методий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Настоятел</a:t>
            </a:r>
            <a:r>
              <a:rPr lang="ru-RU" dirty="0" smtClean="0"/>
              <a:t> на </a:t>
            </a:r>
            <a:r>
              <a:rPr lang="ru-RU" dirty="0" err="1" smtClean="0"/>
              <a:t>византийския</a:t>
            </a:r>
            <a:r>
              <a:rPr lang="ru-RU" dirty="0" smtClean="0"/>
              <a:t> </a:t>
            </a:r>
            <a:r>
              <a:rPr lang="ru-RU" dirty="0" err="1" smtClean="0"/>
              <a:t>манастир</a:t>
            </a:r>
            <a:r>
              <a:rPr lang="ru-RU" dirty="0" smtClean="0"/>
              <a:t> „</a:t>
            </a:r>
            <a:r>
              <a:rPr lang="ru-RU" dirty="0" err="1" smtClean="0"/>
              <a:t>Полихрон</a:t>
            </a:r>
            <a:r>
              <a:rPr lang="ru-RU" dirty="0" smtClean="0"/>
              <a:t>“, на </a:t>
            </a:r>
            <a:r>
              <a:rPr lang="ru-RU" dirty="0" err="1" smtClean="0"/>
              <a:t>планината</a:t>
            </a:r>
            <a:r>
              <a:rPr lang="ru-RU" dirty="0" smtClean="0"/>
              <a:t> </a:t>
            </a:r>
            <a:r>
              <a:rPr lang="ru-RU" dirty="0" err="1" smtClean="0"/>
              <a:t>Малък</a:t>
            </a:r>
            <a:r>
              <a:rPr lang="ru-RU" dirty="0" smtClean="0"/>
              <a:t> Олимп (край </a:t>
            </a:r>
            <a:r>
              <a:rPr lang="ru-RU" dirty="0" err="1" smtClean="0"/>
              <a:t>днешна</a:t>
            </a:r>
            <a:r>
              <a:rPr lang="ru-RU" dirty="0" smtClean="0"/>
              <a:t> Бурса) е </a:t>
            </a:r>
            <a:r>
              <a:rPr lang="ru-RU" dirty="0" err="1" smtClean="0"/>
              <a:t>Методий</a:t>
            </a:r>
            <a:r>
              <a:rPr lang="ru-RU" dirty="0" smtClean="0"/>
              <a:t> </a:t>
            </a:r>
            <a:r>
              <a:rPr lang="ru-RU" dirty="0" err="1" smtClean="0"/>
              <a:t>Моравски</a:t>
            </a:r>
            <a:r>
              <a:rPr lang="ru-RU" dirty="0" smtClean="0"/>
              <a:t>. Там с </a:t>
            </a:r>
            <a:r>
              <a:rPr lang="ru-RU" dirty="0" err="1" smtClean="0"/>
              <a:t>негова</a:t>
            </a:r>
            <a:r>
              <a:rPr lang="ru-RU" dirty="0" smtClean="0"/>
              <a:t> </a:t>
            </a:r>
            <a:r>
              <a:rPr lang="ru-RU" dirty="0" err="1" smtClean="0"/>
              <a:t>помощ</a:t>
            </a:r>
            <a:r>
              <a:rPr lang="ru-RU" dirty="0" smtClean="0"/>
              <a:t> и участие брат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Кирил</a:t>
            </a:r>
            <a:r>
              <a:rPr lang="ru-RU" dirty="0" smtClean="0"/>
              <a:t> </a:t>
            </a:r>
            <a:r>
              <a:rPr lang="ru-RU" dirty="0" err="1" smtClean="0"/>
              <a:t>създава</a:t>
            </a:r>
            <a:r>
              <a:rPr lang="ru-RU" dirty="0" smtClean="0"/>
              <a:t> </a:t>
            </a:r>
            <a:r>
              <a:rPr lang="ru-RU" dirty="0" err="1" smtClean="0"/>
              <a:t>глаголицата</a:t>
            </a:r>
            <a:r>
              <a:rPr lang="ru-RU" dirty="0" smtClean="0"/>
              <a:t> – </a:t>
            </a:r>
            <a:r>
              <a:rPr lang="ru-RU" dirty="0" err="1" smtClean="0"/>
              <a:t>първата</a:t>
            </a:r>
            <a:r>
              <a:rPr lang="ru-RU" dirty="0" smtClean="0"/>
              <a:t> </a:t>
            </a:r>
            <a:r>
              <a:rPr lang="ru-RU" dirty="0" err="1" smtClean="0"/>
              <a:t>славянска</a:t>
            </a:r>
            <a:r>
              <a:rPr lang="ru-RU" dirty="0" smtClean="0"/>
              <a:t> азбука. </a:t>
            </a:r>
            <a:r>
              <a:rPr lang="ru-RU" dirty="0" err="1" smtClean="0"/>
              <a:t>Групата</a:t>
            </a:r>
            <a:r>
              <a:rPr lang="ru-RU" dirty="0" smtClean="0"/>
              <a:t> от последователи на </a:t>
            </a:r>
            <a:r>
              <a:rPr lang="ru-RU" dirty="0" err="1" smtClean="0"/>
              <a:t>Кирил</a:t>
            </a:r>
            <a:r>
              <a:rPr lang="ru-RU" dirty="0" smtClean="0"/>
              <a:t> </a:t>
            </a:r>
            <a:r>
              <a:rPr lang="ru-RU" dirty="0" err="1" smtClean="0"/>
              <a:t>започва</a:t>
            </a:r>
            <a:r>
              <a:rPr lang="ru-RU" dirty="0" smtClean="0"/>
              <a:t> да се </a:t>
            </a:r>
            <a:r>
              <a:rPr lang="ru-RU" dirty="0" err="1" smtClean="0"/>
              <a:t>образува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856 г. </a:t>
            </a:r>
            <a:r>
              <a:rPr lang="ru-RU" dirty="0" err="1" smtClean="0"/>
              <a:t>още</a:t>
            </a:r>
            <a:r>
              <a:rPr lang="ru-RU" dirty="0" smtClean="0"/>
              <a:t> в </a:t>
            </a:r>
            <a:r>
              <a:rPr lang="ru-RU" dirty="0" err="1" smtClean="0"/>
              <a:t>манастира</a:t>
            </a:r>
            <a:r>
              <a:rPr lang="ru-RU" dirty="0" smtClean="0"/>
              <a:t>. </a:t>
            </a:r>
            <a:r>
              <a:rPr lang="ru-RU" dirty="0" err="1" smtClean="0"/>
              <a:t>Повечето</a:t>
            </a:r>
            <a:r>
              <a:rPr lang="ru-RU" dirty="0" smtClean="0"/>
              <a:t> от </a:t>
            </a:r>
            <a:r>
              <a:rPr lang="ru-RU" dirty="0" err="1" smtClean="0"/>
              <a:t>просветителите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южни</a:t>
            </a:r>
            <a:r>
              <a:rPr lang="ru-RU" dirty="0" smtClean="0"/>
              <a:t> </a:t>
            </a:r>
            <a:r>
              <a:rPr lang="ru-RU" dirty="0" err="1" smtClean="0"/>
              <a:t>славяни</a:t>
            </a:r>
            <a:r>
              <a:rPr lang="ru-RU" dirty="0" smtClean="0"/>
              <a:t> и </a:t>
            </a:r>
            <a:r>
              <a:rPr lang="ru-RU" dirty="0" err="1" smtClean="0"/>
              <a:t>знаят</a:t>
            </a:r>
            <a:r>
              <a:rPr lang="ru-RU" dirty="0" smtClean="0"/>
              <a:t> </a:t>
            </a:r>
            <a:r>
              <a:rPr lang="ru-RU" dirty="0" err="1" smtClean="0"/>
              <a:t>родния</a:t>
            </a:r>
            <a:r>
              <a:rPr lang="ru-RU" dirty="0" smtClean="0"/>
              <a:t> си </a:t>
            </a:r>
            <a:r>
              <a:rPr lang="ru-RU" dirty="0" err="1" smtClean="0"/>
              <a:t>славянски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През</a:t>
            </a:r>
            <a:r>
              <a:rPr lang="ru-RU" dirty="0" smtClean="0"/>
              <a:t> 863 г. по </a:t>
            </a:r>
            <a:r>
              <a:rPr lang="ru-RU" dirty="0" err="1" smtClean="0"/>
              <a:t>покана</a:t>
            </a:r>
            <a:r>
              <a:rPr lang="ru-RU" dirty="0" smtClean="0"/>
              <a:t> на </a:t>
            </a:r>
            <a:r>
              <a:rPr lang="ru-RU" dirty="0" err="1" smtClean="0"/>
              <a:t>княз</a:t>
            </a:r>
            <a:r>
              <a:rPr lang="ru-RU" dirty="0" smtClean="0"/>
              <a:t> Ростислав – владетеля на </a:t>
            </a:r>
            <a:r>
              <a:rPr lang="ru-RU" dirty="0" err="1" smtClean="0"/>
              <a:t>Великоморавия</a:t>
            </a:r>
            <a:r>
              <a:rPr lang="ru-RU" dirty="0" smtClean="0"/>
              <a:t>, се </a:t>
            </a:r>
            <a:r>
              <a:rPr lang="ru-RU" dirty="0" err="1" smtClean="0"/>
              <a:t>установяват</a:t>
            </a:r>
            <a:r>
              <a:rPr lang="ru-RU" dirty="0" smtClean="0"/>
              <a:t> в </a:t>
            </a:r>
            <a:r>
              <a:rPr lang="ru-RU" dirty="0" err="1" smtClean="0"/>
              <a:t>неговата</a:t>
            </a:r>
            <a:r>
              <a:rPr lang="ru-RU" dirty="0" smtClean="0"/>
              <a:t> столица </a:t>
            </a:r>
            <a:r>
              <a:rPr lang="ru-RU" dirty="0" err="1" smtClean="0"/>
              <a:t>Велеград</a:t>
            </a:r>
            <a:r>
              <a:rPr lang="ru-RU" dirty="0" smtClean="0"/>
              <a:t>, </a:t>
            </a:r>
            <a:r>
              <a:rPr lang="ru-RU" dirty="0" err="1" smtClean="0"/>
              <a:t>където</a:t>
            </a:r>
            <a:r>
              <a:rPr lang="ru-RU" dirty="0" smtClean="0"/>
              <a:t> </a:t>
            </a:r>
            <a:r>
              <a:rPr lang="ru-RU" dirty="0" err="1" smtClean="0"/>
              <a:t>превеждат</a:t>
            </a:r>
            <a:r>
              <a:rPr lang="ru-RU" dirty="0" smtClean="0"/>
              <a:t> на </a:t>
            </a:r>
            <a:r>
              <a:rPr lang="ru-RU" dirty="0" err="1" smtClean="0"/>
              <a:t>славянски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 евангелия, псалтири и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църковни</a:t>
            </a:r>
            <a:r>
              <a:rPr lang="ru-RU" dirty="0" smtClean="0"/>
              <a:t> книги.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03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bg-BG" dirty="0" smtClean="0"/>
              <a:t>Школите на учениците им.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Благодарения на светите </a:t>
            </a:r>
            <a:r>
              <a:rPr lang="ru-RU" dirty="0" err="1" smtClean="0"/>
              <a:t>братя</a:t>
            </a:r>
            <a:r>
              <a:rPr lang="ru-RU" dirty="0" smtClean="0"/>
              <a:t> </a:t>
            </a:r>
            <a:r>
              <a:rPr lang="ru-RU" dirty="0" err="1" smtClean="0"/>
              <a:t>ученикът</a:t>
            </a:r>
            <a:r>
              <a:rPr lang="ru-RU" dirty="0" smtClean="0"/>
              <a:t> им Наум </a:t>
            </a:r>
            <a:r>
              <a:rPr lang="ru-RU" dirty="0" err="1" smtClean="0"/>
              <a:t>оглавява</a:t>
            </a:r>
            <a:r>
              <a:rPr lang="ru-RU" dirty="0" smtClean="0"/>
              <a:t> </a:t>
            </a:r>
            <a:r>
              <a:rPr lang="ru-RU" dirty="0" err="1" smtClean="0"/>
              <a:t>школата</a:t>
            </a:r>
            <a:r>
              <a:rPr lang="ru-RU" dirty="0" smtClean="0"/>
              <a:t> в </a:t>
            </a:r>
            <a:r>
              <a:rPr lang="ru-RU" dirty="0" err="1" smtClean="0"/>
              <a:t>Плиска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е </a:t>
            </a:r>
            <a:r>
              <a:rPr lang="ru-RU" dirty="0" err="1" smtClean="0"/>
              <a:t>преместена</a:t>
            </a:r>
            <a:r>
              <a:rPr lang="ru-RU" dirty="0" smtClean="0"/>
              <a:t> в </a:t>
            </a:r>
            <a:r>
              <a:rPr lang="ru-RU" dirty="0" err="1" smtClean="0"/>
              <a:t>Преслав</a:t>
            </a:r>
            <a:r>
              <a:rPr lang="ru-RU" dirty="0" smtClean="0"/>
              <a:t> (893) и става известна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Преславска</a:t>
            </a:r>
            <a:r>
              <a:rPr lang="ru-RU" dirty="0" smtClean="0"/>
              <a:t> </a:t>
            </a:r>
            <a:r>
              <a:rPr lang="ru-RU" dirty="0" err="1" smtClean="0"/>
              <a:t>книжовна</a:t>
            </a:r>
            <a:r>
              <a:rPr lang="ru-RU" dirty="0" smtClean="0"/>
              <a:t> школа. Климент е </a:t>
            </a:r>
            <a:r>
              <a:rPr lang="ru-RU" dirty="0" err="1" smtClean="0"/>
              <a:t>изпратен</a:t>
            </a:r>
            <a:r>
              <a:rPr lang="ru-RU" dirty="0" smtClean="0"/>
              <a:t> (886) да основе школа в </a:t>
            </a:r>
            <a:r>
              <a:rPr lang="ru-RU" dirty="0" err="1" smtClean="0"/>
              <a:t>югозападните</a:t>
            </a:r>
            <a:r>
              <a:rPr lang="ru-RU" dirty="0" smtClean="0"/>
              <a:t>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земи</a:t>
            </a:r>
            <a:r>
              <a:rPr lang="ru-RU" dirty="0" smtClean="0"/>
              <a:t> с </a:t>
            </a:r>
            <a:r>
              <a:rPr lang="ru-RU" dirty="0" err="1" smtClean="0"/>
              <a:t>център</a:t>
            </a:r>
            <a:r>
              <a:rPr lang="ru-RU" dirty="0" smtClean="0"/>
              <a:t> </a:t>
            </a:r>
            <a:r>
              <a:rPr lang="ru-RU" dirty="0" err="1" smtClean="0"/>
              <a:t>Охрид</a:t>
            </a:r>
            <a:r>
              <a:rPr lang="ru-RU" dirty="0" smtClean="0"/>
              <a:t> (известна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Охридска</a:t>
            </a:r>
            <a:r>
              <a:rPr lang="ru-RU" dirty="0" smtClean="0"/>
              <a:t> </a:t>
            </a:r>
            <a:r>
              <a:rPr lang="ru-RU" dirty="0" err="1" smtClean="0"/>
              <a:t>книжовна</a:t>
            </a:r>
            <a:r>
              <a:rPr lang="ru-RU" dirty="0" smtClean="0"/>
              <a:t> школа),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дори</a:t>
            </a:r>
            <a:r>
              <a:rPr lang="ru-RU" dirty="0" smtClean="0"/>
              <a:t> </a:t>
            </a:r>
            <a:r>
              <a:rPr lang="ru-RU" dirty="0" err="1" smtClean="0"/>
              <a:t>местните</a:t>
            </a:r>
            <a:r>
              <a:rPr lang="ru-RU" dirty="0" smtClean="0"/>
              <a:t> </a:t>
            </a:r>
            <a:r>
              <a:rPr lang="ru-RU" dirty="0" err="1" smtClean="0"/>
              <a:t>административни</a:t>
            </a:r>
            <a:r>
              <a:rPr lang="ru-RU" dirty="0" smtClean="0"/>
              <a:t> и </a:t>
            </a:r>
            <a:r>
              <a:rPr lang="ru-RU" dirty="0" err="1" smtClean="0"/>
              <a:t>военни</a:t>
            </a:r>
            <a:r>
              <a:rPr lang="ru-RU" dirty="0" smtClean="0"/>
              <a:t> власти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поставени</a:t>
            </a:r>
            <a:r>
              <a:rPr lang="ru-RU" dirty="0" smtClean="0"/>
              <a:t> в </a:t>
            </a:r>
            <a:r>
              <a:rPr lang="ru-RU" dirty="0" err="1" smtClean="0"/>
              <a:t>негово</a:t>
            </a:r>
            <a:r>
              <a:rPr lang="ru-RU" dirty="0" smtClean="0"/>
              <a:t> подчинение. </a:t>
            </a:r>
            <a:r>
              <a:rPr lang="ru-RU" dirty="0" err="1" smtClean="0"/>
              <a:t>Житието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разказва</a:t>
            </a:r>
            <a:r>
              <a:rPr lang="ru-RU" dirty="0" smtClean="0"/>
              <a:t>, че за 7 </a:t>
            </a:r>
            <a:r>
              <a:rPr lang="ru-RU" dirty="0" err="1" smtClean="0"/>
              <a:t>години</a:t>
            </a:r>
            <a:r>
              <a:rPr lang="ru-RU" dirty="0" smtClean="0"/>
              <a:t> лично е обучил над 3500 </a:t>
            </a:r>
            <a:r>
              <a:rPr lang="ru-RU" dirty="0" err="1" smtClean="0"/>
              <a:t>свещеници</a:t>
            </a:r>
            <a:r>
              <a:rPr lang="ru-RU" dirty="0" smtClean="0"/>
              <a:t> и учители. </a:t>
            </a:r>
            <a:r>
              <a:rPr lang="ru-RU" dirty="0" err="1" smtClean="0"/>
              <a:t>Към</a:t>
            </a:r>
            <a:r>
              <a:rPr lang="ru-RU" dirty="0" smtClean="0"/>
              <a:t> него се </a:t>
            </a:r>
            <a:r>
              <a:rPr lang="ru-RU" dirty="0" err="1" smtClean="0"/>
              <a:t>присъединява</a:t>
            </a:r>
            <a:r>
              <a:rPr lang="ru-RU" dirty="0" smtClean="0"/>
              <a:t> Наум </a:t>
            </a:r>
            <a:r>
              <a:rPr lang="ru-RU" dirty="0" err="1" smtClean="0"/>
              <a:t>през</a:t>
            </a:r>
            <a:r>
              <a:rPr lang="ru-RU" dirty="0" smtClean="0"/>
              <a:t> 893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46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bg-BG" dirty="0" smtClean="0"/>
              <a:t>Изготвил:Ивана Чапкънова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6084"/>
            <a:ext cx="7200800" cy="45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Св. св. Кирил и Методий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Св. св. </a:t>
            </a:r>
            <a:r>
              <a:rPr lang="ru-RU" dirty="0" err="1" smtClean="0"/>
              <a:t>Кирил</a:t>
            </a:r>
            <a:r>
              <a:rPr lang="ru-RU" dirty="0" smtClean="0"/>
              <a:t> и </a:t>
            </a:r>
            <a:r>
              <a:rPr lang="ru-RU" dirty="0" err="1" smtClean="0"/>
              <a:t>Методий</a:t>
            </a:r>
            <a:r>
              <a:rPr lang="ru-RU" dirty="0" smtClean="0"/>
              <a:t> (на </a:t>
            </a:r>
            <a:r>
              <a:rPr lang="ru-RU" dirty="0" err="1" smtClean="0"/>
              <a:t>гръцки</a:t>
            </a:r>
            <a:r>
              <a:rPr lang="ru-RU" dirty="0" smtClean="0"/>
              <a:t>: </a:t>
            </a:r>
            <a:r>
              <a:rPr lang="ru-RU" dirty="0" err="1" smtClean="0"/>
              <a:t>Κύριλλος</a:t>
            </a:r>
            <a:r>
              <a:rPr lang="ru-RU" dirty="0" smtClean="0"/>
              <a:t> καὶ </a:t>
            </a:r>
            <a:r>
              <a:rPr lang="ru-RU" dirty="0" err="1" smtClean="0"/>
              <a:t>Μεθόδιος</a:t>
            </a:r>
            <a:r>
              <a:rPr lang="ru-RU" dirty="0" smtClean="0"/>
              <a:t>, на </a:t>
            </a:r>
            <a:r>
              <a:rPr lang="ru-RU" dirty="0" err="1" smtClean="0"/>
              <a:t>църковен</a:t>
            </a:r>
            <a:r>
              <a:rPr lang="ru-RU" dirty="0" smtClean="0"/>
              <a:t> </a:t>
            </a:r>
            <a:r>
              <a:rPr lang="ru-RU" dirty="0" err="1" smtClean="0"/>
              <a:t>старославянски</a:t>
            </a:r>
            <a:r>
              <a:rPr lang="ru-RU" dirty="0" smtClean="0"/>
              <a:t>: </a:t>
            </a:r>
            <a:r>
              <a:rPr lang="ru-RU" dirty="0" err="1" smtClean="0"/>
              <a:t>Кѷриллъ</a:t>
            </a:r>
            <a:r>
              <a:rPr lang="ru-RU" dirty="0" smtClean="0"/>
              <a:t> и </a:t>
            </a:r>
            <a:r>
              <a:rPr lang="ru-RU" dirty="0" err="1" smtClean="0"/>
              <a:t>Меѳодїи</a:t>
            </a:r>
            <a:r>
              <a:rPr lang="ru-RU" dirty="0" smtClean="0"/>
              <a:t>)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двама</a:t>
            </a:r>
            <a:r>
              <a:rPr lang="ru-RU" dirty="0" smtClean="0"/>
              <a:t> </a:t>
            </a:r>
            <a:r>
              <a:rPr lang="ru-RU" dirty="0" err="1" smtClean="0"/>
              <a:t>братя</a:t>
            </a:r>
            <a:r>
              <a:rPr lang="ru-RU" dirty="0" smtClean="0"/>
              <a:t> </a:t>
            </a:r>
            <a:r>
              <a:rPr lang="ru-RU" dirty="0" err="1" smtClean="0"/>
              <a:t>теолози</a:t>
            </a:r>
            <a:r>
              <a:rPr lang="ru-RU" dirty="0" smtClean="0"/>
              <a:t>, </a:t>
            </a:r>
            <a:r>
              <a:rPr lang="ru-RU" dirty="0" err="1" smtClean="0"/>
              <a:t>родени</a:t>
            </a:r>
            <a:r>
              <a:rPr lang="ru-RU" dirty="0" smtClean="0"/>
              <a:t> в </a:t>
            </a:r>
            <a:r>
              <a:rPr lang="ru-RU" dirty="0" err="1" smtClean="0"/>
              <a:t>Солун</a:t>
            </a:r>
            <a:r>
              <a:rPr lang="ru-RU" dirty="0" smtClean="0"/>
              <a:t>, Византия, </a:t>
            </a:r>
            <a:r>
              <a:rPr lang="ru-RU" dirty="0" err="1" smtClean="0"/>
              <a:t>през</a:t>
            </a:r>
            <a:r>
              <a:rPr lang="ru-RU" dirty="0" smtClean="0"/>
              <a:t> IX век,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развиват</a:t>
            </a:r>
            <a:r>
              <a:rPr lang="ru-RU" dirty="0" smtClean="0"/>
              <a:t> </a:t>
            </a:r>
            <a:r>
              <a:rPr lang="ru-RU" dirty="0" err="1" smtClean="0"/>
              <a:t>мисионерска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проповедници</a:t>
            </a:r>
            <a:r>
              <a:rPr lang="ru-RU" dirty="0" smtClean="0"/>
              <a:t> на </a:t>
            </a:r>
            <a:r>
              <a:rPr lang="ru-RU" dirty="0" err="1" smtClean="0"/>
              <a:t>християнството</a:t>
            </a:r>
            <a:r>
              <a:rPr lang="ru-RU" dirty="0" smtClean="0"/>
              <a:t> сред </a:t>
            </a:r>
            <a:r>
              <a:rPr lang="ru-RU" dirty="0" err="1" smtClean="0"/>
              <a:t>различни</a:t>
            </a:r>
            <a:r>
              <a:rPr lang="ru-RU" dirty="0" smtClean="0"/>
              <a:t> народи.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своята</a:t>
            </a:r>
            <a:r>
              <a:rPr lang="ru-RU" dirty="0" smtClean="0"/>
              <a:t> работа,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значително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повлияе</a:t>
            </a:r>
            <a:r>
              <a:rPr lang="ru-RU" dirty="0" smtClean="0"/>
              <a:t> на </a:t>
            </a:r>
            <a:r>
              <a:rPr lang="ru-RU" dirty="0" err="1" smtClean="0"/>
              <a:t>културното</a:t>
            </a:r>
            <a:r>
              <a:rPr lang="ru-RU" dirty="0" smtClean="0"/>
              <a:t> развитие на </a:t>
            </a:r>
            <a:r>
              <a:rPr lang="ru-RU" dirty="0" err="1" smtClean="0"/>
              <a:t>славяните</a:t>
            </a:r>
            <a:r>
              <a:rPr lang="ru-RU" dirty="0" smtClean="0"/>
              <a:t>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наречени</a:t>
            </a:r>
            <a:r>
              <a:rPr lang="ru-RU" dirty="0" smtClean="0"/>
              <a:t> </a:t>
            </a:r>
            <a:r>
              <a:rPr lang="ru-RU" dirty="0" err="1" smtClean="0"/>
              <a:t>апостоли</a:t>
            </a:r>
            <a:r>
              <a:rPr lang="ru-RU" dirty="0" smtClean="0"/>
              <a:t> на </a:t>
            </a:r>
            <a:r>
              <a:rPr lang="ru-RU" dirty="0" err="1" smtClean="0"/>
              <a:t>славяните</a:t>
            </a:r>
            <a:r>
              <a:rPr lang="ru-RU" dirty="0" smtClean="0"/>
              <a:t>. На </a:t>
            </a:r>
            <a:r>
              <a:rPr lang="ru-RU" dirty="0" err="1" smtClean="0"/>
              <a:t>тях</a:t>
            </a:r>
            <a:r>
              <a:rPr lang="ru-RU" dirty="0" smtClean="0"/>
              <a:t> се </a:t>
            </a:r>
            <a:r>
              <a:rPr lang="ru-RU" dirty="0" err="1" smtClean="0"/>
              <a:t>дължи</a:t>
            </a:r>
            <a:r>
              <a:rPr lang="ru-RU" dirty="0" smtClean="0"/>
              <a:t> </a:t>
            </a:r>
            <a:r>
              <a:rPr lang="ru-RU" dirty="0" err="1" smtClean="0"/>
              <a:t>създаването</a:t>
            </a:r>
            <a:r>
              <a:rPr lang="ru-RU" dirty="0" smtClean="0"/>
              <a:t> на </a:t>
            </a:r>
            <a:r>
              <a:rPr lang="ru-RU" dirty="0" err="1" smtClean="0"/>
              <a:t>азбуката</a:t>
            </a:r>
            <a:r>
              <a:rPr lang="ru-RU" dirty="0" smtClean="0"/>
              <a:t> глаголица – </a:t>
            </a:r>
            <a:r>
              <a:rPr lang="ru-RU" dirty="0" err="1" smtClean="0"/>
              <a:t>първата</a:t>
            </a:r>
            <a:r>
              <a:rPr lang="ru-RU" dirty="0" smtClean="0"/>
              <a:t> азбука, </a:t>
            </a:r>
            <a:r>
              <a:rPr lang="ru-RU" dirty="0" err="1" smtClean="0"/>
              <a:t>която</a:t>
            </a:r>
            <a:r>
              <a:rPr lang="ru-RU" dirty="0" smtClean="0"/>
              <a:t> служи за </a:t>
            </a:r>
            <a:r>
              <a:rPr lang="ru-RU" dirty="0" err="1" smtClean="0"/>
              <a:t>писменост</a:t>
            </a:r>
            <a:r>
              <a:rPr lang="ru-RU" dirty="0" smtClean="0"/>
              <a:t> на </a:t>
            </a:r>
            <a:r>
              <a:rPr lang="ru-RU" dirty="0" err="1" smtClean="0"/>
              <a:t>езика</a:t>
            </a:r>
            <a:r>
              <a:rPr lang="ru-RU" dirty="0" smtClean="0"/>
              <a:t> </a:t>
            </a:r>
            <a:r>
              <a:rPr lang="ru-RU" dirty="0" err="1" smtClean="0"/>
              <a:t>староцърковен</a:t>
            </a:r>
            <a:r>
              <a:rPr lang="ru-RU" dirty="0" smtClean="0"/>
              <a:t> </a:t>
            </a:r>
            <a:r>
              <a:rPr lang="ru-RU" dirty="0" err="1" smtClean="0"/>
              <a:t>славянски</a:t>
            </a:r>
            <a:r>
              <a:rPr lang="ru-RU" dirty="0" smtClean="0"/>
              <a:t>. </a:t>
            </a:r>
            <a:r>
              <a:rPr lang="ru-RU" dirty="0" err="1" smtClean="0"/>
              <a:t>Азбуката</a:t>
            </a:r>
            <a:r>
              <a:rPr lang="ru-RU" dirty="0" smtClean="0"/>
              <a:t> </a:t>
            </a:r>
            <a:r>
              <a:rPr lang="ru-RU" dirty="0" err="1" smtClean="0"/>
              <a:t>кирилица</a:t>
            </a:r>
            <a:r>
              <a:rPr lang="ru-RU" dirty="0" smtClean="0"/>
              <a:t>, </a:t>
            </a:r>
            <a:r>
              <a:rPr lang="ru-RU" dirty="0" err="1" smtClean="0"/>
              <a:t>създадена</a:t>
            </a:r>
            <a:r>
              <a:rPr lang="ru-RU" dirty="0" smtClean="0"/>
              <a:t> на </a:t>
            </a:r>
            <a:r>
              <a:rPr lang="ru-RU" dirty="0" err="1" smtClean="0"/>
              <a:t>основата</a:t>
            </a:r>
            <a:r>
              <a:rPr lang="ru-RU" dirty="0" smtClean="0"/>
              <a:t> на </a:t>
            </a:r>
            <a:r>
              <a:rPr lang="ru-RU" dirty="0" err="1" smtClean="0"/>
              <a:t>тази</a:t>
            </a:r>
            <a:r>
              <a:rPr lang="ru-RU" dirty="0" smtClean="0"/>
              <a:t> глаголица, се </a:t>
            </a:r>
            <a:r>
              <a:rPr lang="ru-RU" dirty="0" err="1" smtClean="0"/>
              <a:t>използва</a:t>
            </a:r>
            <a:r>
              <a:rPr lang="ru-RU" dirty="0" smtClean="0"/>
              <a:t> и до </a:t>
            </a:r>
            <a:r>
              <a:rPr lang="ru-RU" dirty="0" err="1" smtClean="0"/>
              <a:t>днес</a:t>
            </a:r>
            <a:r>
              <a:rPr lang="ru-RU" dirty="0" smtClean="0"/>
              <a:t> в </a:t>
            </a:r>
            <a:r>
              <a:rPr lang="ru-RU" dirty="0" err="1" smtClean="0"/>
              <a:t>различни</a:t>
            </a:r>
            <a:r>
              <a:rPr lang="ru-RU" dirty="0" smtClean="0"/>
              <a:t> </a:t>
            </a:r>
            <a:r>
              <a:rPr lang="ru-RU" dirty="0" err="1" smtClean="0"/>
              <a:t>славянски</a:t>
            </a:r>
            <a:r>
              <a:rPr lang="ru-RU" dirty="0" smtClean="0"/>
              <a:t> </a:t>
            </a:r>
            <a:r>
              <a:rPr lang="ru-RU" dirty="0" err="1" smtClean="0"/>
              <a:t>езици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63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bg-BG" dirty="0" smtClean="0"/>
              <a:t>Едно от многото им постижения: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Солунските</a:t>
            </a:r>
            <a:r>
              <a:rPr lang="ru-RU" dirty="0" smtClean="0"/>
              <a:t> </a:t>
            </a:r>
            <a:r>
              <a:rPr lang="ru-RU" dirty="0" err="1" smtClean="0"/>
              <a:t>братя</a:t>
            </a:r>
            <a:r>
              <a:rPr lang="ru-RU" dirty="0" smtClean="0"/>
              <a:t>, </a:t>
            </a:r>
            <a:r>
              <a:rPr lang="ru-RU" dirty="0" err="1" smtClean="0"/>
              <a:t>както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известни</a:t>
            </a:r>
            <a:r>
              <a:rPr lang="ru-RU" dirty="0" smtClean="0"/>
              <a:t> </a:t>
            </a:r>
            <a:r>
              <a:rPr lang="ru-RU" dirty="0" err="1" smtClean="0"/>
              <a:t>братята</a:t>
            </a:r>
            <a:r>
              <a:rPr lang="ru-RU" dirty="0" smtClean="0"/>
              <a:t> </a:t>
            </a:r>
            <a:r>
              <a:rPr lang="ru-RU" dirty="0" err="1" smtClean="0"/>
              <a:t>Кирил</a:t>
            </a:r>
            <a:r>
              <a:rPr lang="ru-RU" dirty="0" smtClean="0"/>
              <a:t> и </a:t>
            </a:r>
            <a:r>
              <a:rPr lang="ru-RU" dirty="0" err="1" smtClean="0"/>
              <a:t>Методий</a:t>
            </a:r>
            <a:r>
              <a:rPr lang="ru-RU" dirty="0" smtClean="0"/>
              <a:t>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канонизирани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светци</a:t>
            </a:r>
            <a:r>
              <a:rPr lang="ru-RU" dirty="0" smtClean="0"/>
              <a:t> за </a:t>
            </a:r>
            <a:r>
              <a:rPr lang="ru-RU" dirty="0" err="1" smtClean="0"/>
              <a:t>превода</a:t>
            </a:r>
            <a:r>
              <a:rPr lang="ru-RU" dirty="0" smtClean="0"/>
              <a:t> и </a:t>
            </a:r>
            <a:r>
              <a:rPr lang="ru-RU" dirty="0" err="1" smtClean="0"/>
              <a:t>популяризирането</a:t>
            </a:r>
            <a:r>
              <a:rPr lang="ru-RU" dirty="0" smtClean="0"/>
              <a:t> на </a:t>
            </a:r>
            <a:r>
              <a:rPr lang="ru-RU" dirty="0" err="1" smtClean="0"/>
              <a:t>Библията</a:t>
            </a:r>
            <a:r>
              <a:rPr lang="ru-RU" dirty="0" smtClean="0"/>
              <a:t> на </a:t>
            </a:r>
            <a:r>
              <a:rPr lang="ru-RU" dirty="0" err="1" smtClean="0"/>
              <a:t>старобългарски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 (</a:t>
            </a:r>
            <a:r>
              <a:rPr lang="ru-RU" dirty="0" err="1" smtClean="0"/>
              <a:t>придобил</a:t>
            </a:r>
            <a:r>
              <a:rPr lang="ru-RU" dirty="0" smtClean="0"/>
              <a:t> </a:t>
            </a:r>
            <a:r>
              <a:rPr lang="ru-RU" dirty="0" err="1" smtClean="0"/>
              <a:t>популярност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староцърковнославянски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) и </a:t>
            </a:r>
            <a:r>
              <a:rPr lang="ru-RU" dirty="0" err="1" smtClean="0"/>
              <a:t>разпространяване</a:t>
            </a:r>
            <a:r>
              <a:rPr lang="ru-RU" dirty="0" smtClean="0"/>
              <a:t> на </a:t>
            </a:r>
            <a:r>
              <a:rPr lang="ru-RU" dirty="0" err="1" smtClean="0"/>
              <a:t>християнството</a:t>
            </a:r>
            <a:r>
              <a:rPr lang="ru-RU" dirty="0" smtClean="0"/>
              <a:t> сред </a:t>
            </a:r>
            <a:r>
              <a:rPr lang="ru-RU" dirty="0" err="1" smtClean="0"/>
              <a:t>ранносредновековните</a:t>
            </a:r>
            <a:r>
              <a:rPr lang="ru-RU" dirty="0" smtClean="0"/>
              <a:t> </a:t>
            </a:r>
            <a:r>
              <a:rPr lang="ru-RU" dirty="0" err="1" smtClean="0"/>
              <a:t>славяноезични</a:t>
            </a:r>
            <a:r>
              <a:rPr lang="ru-RU" dirty="0" smtClean="0"/>
              <a:t> народи. </a:t>
            </a:r>
            <a:r>
              <a:rPr lang="ru-RU" dirty="0" err="1" smtClean="0"/>
              <a:t>Титулувани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равноапостоли</a:t>
            </a:r>
            <a:r>
              <a:rPr lang="ru-RU" dirty="0" smtClean="0"/>
              <a:t> и </a:t>
            </a:r>
            <a:r>
              <a:rPr lang="ru-RU" dirty="0" err="1" smtClean="0"/>
              <a:t>Славянски</a:t>
            </a:r>
            <a:r>
              <a:rPr lang="ru-RU" dirty="0" smtClean="0"/>
              <a:t> </a:t>
            </a:r>
            <a:r>
              <a:rPr lang="ru-RU" dirty="0" err="1" smtClean="0"/>
              <a:t>апостоли</a:t>
            </a:r>
            <a:r>
              <a:rPr lang="ru-RU" dirty="0" smtClean="0"/>
              <a:t>. На 30 </a:t>
            </a:r>
            <a:r>
              <a:rPr lang="ru-RU" dirty="0" err="1" smtClean="0"/>
              <a:t>декември</a:t>
            </a:r>
            <a:r>
              <a:rPr lang="ru-RU" dirty="0" smtClean="0"/>
              <a:t> 1980 г. с </a:t>
            </a:r>
            <a:r>
              <a:rPr lang="ru-RU" dirty="0" err="1" smtClean="0"/>
              <a:t>апостолическото</a:t>
            </a:r>
            <a:r>
              <a:rPr lang="ru-RU" dirty="0" smtClean="0"/>
              <a:t> послание </a:t>
            </a:r>
            <a:r>
              <a:rPr lang="ru-RU" dirty="0" err="1" smtClean="0"/>
              <a:t>Egregiae</a:t>
            </a:r>
            <a:r>
              <a:rPr lang="ru-RU" dirty="0" smtClean="0"/>
              <a:t> </a:t>
            </a:r>
            <a:r>
              <a:rPr lang="ru-RU" dirty="0" err="1" smtClean="0"/>
              <a:t>Virtutis</a:t>
            </a:r>
            <a:r>
              <a:rPr lang="ru-RU" dirty="0" smtClean="0"/>
              <a:t>, папа </a:t>
            </a:r>
            <a:r>
              <a:rPr lang="ru-RU" dirty="0" err="1" smtClean="0"/>
              <a:t>Йоан</a:t>
            </a:r>
            <a:r>
              <a:rPr lang="ru-RU" dirty="0" smtClean="0"/>
              <a:t> Павел II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обявява</a:t>
            </a:r>
            <a:r>
              <a:rPr lang="ru-RU" dirty="0" smtClean="0"/>
              <a:t> за </a:t>
            </a:r>
            <a:r>
              <a:rPr lang="ru-RU" dirty="0" err="1" smtClean="0"/>
              <a:t>съпокровители</a:t>
            </a:r>
            <a:r>
              <a:rPr lang="ru-RU" dirty="0" smtClean="0"/>
              <a:t> на Европа. </a:t>
            </a:r>
            <a:r>
              <a:rPr lang="ru-RU" dirty="0" err="1" smtClean="0"/>
              <a:t>Православната</a:t>
            </a:r>
            <a:r>
              <a:rPr lang="ru-RU" dirty="0" smtClean="0"/>
              <a:t> </a:t>
            </a:r>
            <a:r>
              <a:rPr lang="ru-RU" dirty="0" err="1" smtClean="0"/>
              <a:t>църква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почита</a:t>
            </a:r>
            <a:r>
              <a:rPr lang="ru-RU" dirty="0" smtClean="0"/>
              <a:t> 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едни</a:t>
            </a:r>
            <a:r>
              <a:rPr lang="ru-RU" dirty="0" smtClean="0"/>
              <a:t> от светите </a:t>
            </a:r>
            <a:r>
              <a:rPr lang="ru-RU" dirty="0" err="1" smtClean="0"/>
              <a:t>Седмочисленици</a:t>
            </a:r>
            <a:r>
              <a:rPr lang="ru-RU" dirty="0" smtClean="0"/>
              <a:t> </a:t>
            </a:r>
            <a:r>
              <a:rPr lang="ru-RU" dirty="0" err="1" smtClean="0"/>
              <a:t>заедно</a:t>
            </a:r>
            <a:r>
              <a:rPr lang="ru-RU" dirty="0" smtClean="0"/>
              <a:t> с </a:t>
            </a:r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 smtClean="0"/>
              <a:t>ученици</a:t>
            </a:r>
            <a:r>
              <a:rPr lang="ru-RU" dirty="0" smtClean="0"/>
              <a:t> и последователи Климент, Наум, </a:t>
            </a:r>
            <a:r>
              <a:rPr lang="ru-RU" dirty="0" err="1" smtClean="0"/>
              <a:t>Ангеларий</a:t>
            </a:r>
            <a:r>
              <a:rPr lang="ru-RU" dirty="0" smtClean="0"/>
              <a:t>, Горазд и Сава.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06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3" y="188640"/>
            <a:ext cx="3259674" cy="39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7" y="188640"/>
            <a:ext cx="3197917" cy="39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" y="4187936"/>
            <a:ext cx="3477882" cy="246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87936"/>
            <a:ext cx="5040560" cy="246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76500" cy="38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Какво се случило през тези години?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err="1" smtClean="0"/>
              <a:t>Към</a:t>
            </a:r>
            <a:r>
              <a:rPr lang="ru-RU" sz="2400" dirty="0" smtClean="0"/>
              <a:t> 855 г. в </a:t>
            </a:r>
            <a:r>
              <a:rPr lang="ru-RU" sz="2400" dirty="0" err="1" smtClean="0"/>
              <a:t>манастира</a:t>
            </a:r>
            <a:r>
              <a:rPr lang="ru-RU" sz="2400" dirty="0" smtClean="0"/>
              <a:t> „</a:t>
            </a:r>
            <a:r>
              <a:rPr lang="ru-RU" sz="2400" dirty="0" err="1" smtClean="0"/>
              <a:t>Полихрон</a:t>
            </a:r>
            <a:r>
              <a:rPr lang="ru-RU" sz="2400" dirty="0" smtClean="0"/>
              <a:t>” </a:t>
            </a:r>
            <a:r>
              <a:rPr lang="ru-RU" sz="2400" dirty="0" err="1" smtClean="0"/>
              <a:t>двамата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братя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сътворяват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славянската</a:t>
            </a:r>
            <a:r>
              <a:rPr lang="ru-RU" sz="2400" dirty="0" smtClean="0"/>
              <a:t> азбука – глаголица, </a:t>
            </a:r>
            <a:r>
              <a:rPr lang="ru-RU" sz="2400" dirty="0" err="1" smtClean="0"/>
              <a:t>създават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славянска</a:t>
            </a:r>
            <a:r>
              <a:rPr lang="ru-RU" sz="2400" dirty="0" smtClean="0"/>
              <a:t> лексика и </a:t>
            </a:r>
            <a:r>
              <a:rPr lang="ru-RU" sz="2400" dirty="0" err="1" smtClean="0"/>
              <a:t>започват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превода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свещените</a:t>
            </a:r>
            <a:r>
              <a:rPr lang="ru-RU" sz="2400" dirty="0" smtClean="0"/>
              <a:t> книги. В </a:t>
            </a:r>
            <a:r>
              <a:rPr lang="ru-RU" sz="2400" dirty="0" err="1" smtClean="0"/>
              <a:t>основата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новия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книжовен</a:t>
            </a:r>
            <a:r>
              <a:rPr lang="ru-RU" sz="2400" dirty="0" smtClean="0"/>
              <a:t> </a:t>
            </a:r>
            <a:r>
              <a:rPr lang="ru-RU" sz="2400" dirty="0" err="1" smtClean="0"/>
              <a:t>език</a:t>
            </a:r>
            <a:r>
              <a:rPr lang="ru-RU" sz="2400" dirty="0" smtClean="0"/>
              <a:t> лежи </a:t>
            </a:r>
            <a:r>
              <a:rPr lang="ru-RU" sz="2400" dirty="0" err="1" smtClean="0"/>
              <a:t>солунското</a:t>
            </a:r>
            <a:r>
              <a:rPr lang="ru-RU" sz="2400" dirty="0" smtClean="0"/>
              <a:t> </a:t>
            </a:r>
            <a:r>
              <a:rPr lang="ru-RU" sz="2400" dirty="0" err="1" smtClean="0"/>
              <a:t>българско</a:t>
            </a:r>
            <a:r>
              <a:rPr lang="ru-RU" sz="2400" dirty="0" smtClean="0"/>
              <a:t> наречие, </a:t>
            </a:r>
            <a:r>
              <a:rPr lang="ru-RU" sz="2400" dirty="0" err="1" smtClean="0"/>
              <a:t>което</a:t>
            </a:r>
            <a:r>
              <a:rPr lang="ru-RU" sz="2400" dirty="0" smtClean="0"/>
              <a:t> те </a:t>
            </a:r>
            <a:r>
              <a:rPr lang="ru-RU" sz="2400" dirty="0" err="1" smtClean="0"/>
              <a:t>познават</a:t>
            </a:r>
            <a:r>
              <a:rPr lang="ru-RU" sz="2400" dirty="0" smtClean="0"/>
              <a:t> отлично.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През</a:t>
            </a:r>
            <a:r>
              <a:rPr lang="ru-RU" sz="2400" dirty="0" smtClean="0"/>
              <a:t> 860-861 г. </a:t>
            </a:r>
            <a:r>
              <a:rPr lang="ru-RU" sz="2400" dirty="0" err="1" smtClean="0"/>
              <a:t>Кирил</a:t>
            </a:r>
            <a:r>
              <a:rPr lang="ru-RU" sz="2400" dirty="0" smtClean="0"/>
              <a:t> и </a:t>
            </a:r>
            <a:r>
              <a:rPr lang="ru-RU" sz="2400" dirty="0" err="1" smtClean="0"/>
              <a:t>Методий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отиват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мисия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хазарите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Кримския</a:t>
            </a:r>
            <a:r>
              <a:rPr lang="ru-RU" sz="2400" dirty="0" smtClean="0"/>
              <a:t> полуостров, а след </a:t>
            </a:r>
            <a:r>
              <a:rPr lang="ru-RU" sz="2400" dirty="0" err="1" smtClean="0"/>
              <a:t>това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аланите</a:t>
            </a:r>
            <a:r>
              <a:rPr lang="ru-RU" sz="2400" dirty="0" smtClean="0"/>
              <a:t> и </a:t>
            </a:r>
            <a:r>
              <a:rPr lang="ru-RU" sz="2400" dirty="0" err="1" smtClean="0"/>
              <a:t>навсякъде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проявяват</a:t>
            </a:r>
            <a:r>
              <a:rPr lang="ru-RU" sz="2400" dirty="0" smtClean="0"/>
              <a:t> блестящи способности.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През</a:t>
            </a:r>
            <a:r>
              <a:rPr lang="ru-RU" sz="2400" dirty="0" smtClean="0"/>
              <a:t> 863 г., по </a:t>
            </a:r>
            <a:r>
              <a:rPr lang="ru-RU" sz="2400" dirty="0" err="1" smtClean="0"/>
              <a:t>молба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Великоморавския</a:t>
            </a:r>
            <a:r>
              <a:rPr lang="ru-RU" sz="2400" dirty="0" smtClean="0"/>
              <a:t> </a:t>
            </a:r>
            <a:r>
              <a:rPr lang="ru-RU" sz="2400" dirty="0" err="1" smtClean="0"/>
              <a:t>княз</a:t>
            </a:r>
            <a:r>
              <a:rPr lang="ru-RU" sz="2400" dirty="0" smtClean="0"/>
              <a:t> Ростислав, </a:t>
            </a:r>
            <a:r>
              <a:rPr lang="ru-RU" sz="2400" dirty="0" err="1" smtClean="0"/>
              <a:t>Кирил</a:t>
            </a:r>
            <a:r>
              <a:rPr lang="ru-RU" sz="2400" dirty="0" smtClean="0"/>
              <a:t> и </a:t>
            </a:r>
            <a:r>
              <a:rPr lang="ru-RU" sz="2400" dirty="0" err="1" smtClean="0"/>
              <a:t>Методий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изпратени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във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Великоморавия</a:t>
            </a:r>
            <a:r>
              <a:rPr lang="ru-RU" sz="2400" dirty="0" smtClean="0"/>
              <a:t>. Тук те </a:t>
            </a:r>
            <a:r>
              <a:rPr lang="ru-RU" sz="2400" dirty="0" err="1" smtClean="0"/>
              <a:t>подготвят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духовници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превеждат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богослужебни</a:t>
            </a:r>
            <a:r>
              <a:rPr lang="ru-RU" sz="2400" dirty="0" smtClean="0"/>
              <a:t> книги и за 40 </a:t>
            </a:r>
            <a:r>
              <a:rPr lang="ru-RU" sz="2400" dirty="0" err="1" smtClean="0"/>
              <a:t>месеца</a:t>
            </a:r>
            <a:r>
              <a:rPr lang="ru-RU" sz="2400" dirty="0" smtClean="0"/>
              <a:t> </a:t>
            </a:r>
            <a:r>
              <a:rPr lang="ru-RU" sz="2400" dirty="0" err="1" smtClean="0"/>
              <a:t>създават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славянската</a:t>
            </a:r>
            <a:r>
              <a:rPr lang="ru-RU" sz="2400" dirty="0" smtClean="0"/>
              <a:t> литургия. В </a:t>
            </a:r>
            <a:r>
              <a:rPr lang="ru-RU" sz="2400" dirty="0" err="1" smtClean="0"/>
              <a:t>Блатненското</a:t>
            </a:r>
            <a:r>
              <a:rPr lang="ru-RU" sz="2400" dirty="0" smtClean="0"/>
              <a:t> княжество за шест </a:t>
            </a:r>
            <a:r>
              <a:rPr lang="ru-RU" sz="2400" dirty="0" err="1" smtClean="0"/>
              <a:t>месеца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обучават</a:t>
            </a:r>
            <a:r>
              <a:rPr lang="ru-RU" sz="2400" dirty="0" smtClean="0"/>
              <a:t> 50 </a:t>
            </a:r>
            <a:r>
              <a:rPr lang="ru-RU" sz="2400" dirty="0" err="1" smtClean="0"/>
              <a:t>ученици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41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/>
          <a:lstStyle/>
          <a:p>
            <a:r>
              <a:rPr lang="bg-BG" dirty="0" smtClean="0"/>
              <a:t>Ранни дати: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20880" cy="4824536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Братята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родени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Солун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деца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висшия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византийски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военачалник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друнгария</a:t>
            </a:r>
            <a:r>
              <a:rPr lang="ru-RU" sz="2000" dirty="0" smtClean="0"/>
              <a:t> Леон, известен в </a:t>
            </a:r>
            <a:r>
              <a:rPr lang="ru-RU" sz="2000" dirty="0" err="1" smtClean="0"/>
              <a:t>българската</a:t>
            </a:r>
            <a:r>
              <a:rPr lang="ru-RU" sz="2000" dirty="0" smtClean="0"/>
              <a:t> историография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Лъв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подстратег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Солун</a:t>
            </a:r>
            <a:r>
              <a:rPr lang="ru-RU" sz="2000" dirty="0" smtClean="0"/>
              <a:t> и </a:t>
            </a:r>
            <a:r>
              <a:rPr lang="ru-RU" sz="2000" dirty="0" err="1" smtClean="0"/>
              <a:t>областта</a:t>
            </a:r>
            <a:r>
              <a:rPr lang="ru-RU" sz="2000" dirty="0" smtClean="0"/>
              <a:t>, и на жена </a:t>
            </a:r>
            <a:r>
              <a:rPr lang="ru-RU" sz="2000" dirty="0" err="1" smtClean="0"/>
              <a:t>му</a:t>
            </a:r>
            <a:r>
              <a:rPr lang="ru-RU" sz="2000" dirty="0" smtClean="0"/>
              <a:t> Мария.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многобройно</a:t>
            </a:r>
            <a:r>
              <a:rPr lang="ru-RU" sz="2000" dirty="0" smtClean="0"/>
              <a:t> семейство </a:t>
            </a:r>
            <a:r>
              <a:rPr lang="ru-RU" sz="2000" dirty="0" err="1" smtClean="0"/>
              <a:t>според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житиеписеца</a:t>
            </a:r>
            <a:r>
              <a:rPr lang="ru-RU" sz="2000" dirty="0" smtClean="0"/>
              <a:t> на Константин е „от </a:t>
            </a:r>
            <a:r>
              <a:rPr lang="ru-RU" sz="2000" dirty="0" err="1" smtClean="0"/>
              <a:t>добър</a:t>
            </a:r>
            <a:r>
              <a:rPr lang="ru-RU" sz="2000" dirty="0" smtClean="0"/>
              <a:t> и почтен род, </a:t>
            </a:r>
            <a:r>
              <a:rPr lang="ru-RU" sz="2000" dirty="0" err="1" smtClean="0"/>
              <a:t>отдавна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познат</a:t>
            </a:r>
            <a:r>
              <a:rPr lang="ru-RU" sz="2000" dirty="0" smtClean="0"/>
              <a:t> на бога, на царя и на </a:t>
            </a:r>
            <a:r>
              <a:rPr lang="ru-RU" sz="2000" dirty="0" err="1" smtClean="0"/>
              <a:t>цялата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солунска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</a:t>
            </a:r>
            <a:r>
              <a:rPr lang="ru-RU" sz="2000" dirty="0" smtClean="0"/>
              <a:t>“. Те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високопоставени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поданици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Византийската</a:t>
            </a:r>
            <a:r>
              <a:rPr lang="ru-RU" sz="2000" dirty="0" smtClean="0"/>
              <a:t> империя. </a:t>
            </a:r>
            <a:r>
              <a:rPr lang="ru-RU" sz="2000" dirty="0" err="1" smtClean="0"/>
              <a:t>Според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родителите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Лъв</a:t>
            </a:r>
            <a:r>
              <a:rPr lang="ru-RU" sz="2000" dirty="0" smtClean="0"/>
              <a:t> и Мария,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византийски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аристократи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ромеи</a:t>
            </a:r>
            <a:r>
              <a:rPr lang="ru-RU" sz="2000" dirty="0" smtClean="0"/>
              <a:t>, а разговорен </a:t>
            </a:r>
            <a:r>
              <a:rPr lang="ru-RU" sz="2000" dirty="0" err="1" smtClean="0"/>
              <a:t>славянски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език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братята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полиглоти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научават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пазара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Солун</a:t>
            </a:r>
            <a:r>
              <a:rPr lang="ru-RU" sz="2000" dirty="0" smtClean="0"/>
              <a:t>. </a:t>
            </a:r>
            <a:r>
              <a:rPr lang="ru-RU" sz="2000" dirty="0" err="1" smtClean="0"/>
              <a:t>Съществува</a:t>
            </a:r>
            <a:r>
              <a:rPr lang="ru-RU" sz="2000" dirty="0" smtClean="0"/>
              <a:t> </a:t>
            </a:r>
            <a:r>
              <a:rPr lang="ru-RU" sz="2000" dirty="0" err="1" smtClean="0"/>
              <a:t>хипотеза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славянски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произход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майката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двамата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братя</a:t>
            </a:r>
            <a:r>
              <a:rPr lang="ru-RU" sz="2000" dirty="0" smtClean="0"/>
              <a:t>. </a:t>
            </a:r>
            <a:r>
              <a:rPr lang="ru-RU" sz="2000" dirty="0" err="1" smtClean="0"/>
              <a:t>Методий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най-възрастният</a:t>
            </a:r>
            <a:r>
              <a:rPr lang="ru-RU" sz="2000" dirty="0" smtClean="0"/>
              <a:t> брат в </a:t>
            </a:r>
            <a:r>
              <a:rPr lang="ru-RU" sz="2000" dirty="0" err="1" smtClean="0"/>
              <a:t>семейството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седем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сина</a:t>
            </a:r>
            <a:r>
              <a:rPr lang="ru-RU" sz="2000" dirty="0" smtClean="0"/>
              <a:t>, е </a:t>
            </a:r>
            <a:r>
              <a:rPr lang="ru-RU" sz="2000" dirty="0" err="1" smtClean="0"/>
              <a:t>роден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815 година. Константин,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пък</a:t>
            </a:r>
            <a:r>
              <a:rPr lang="ru-RU" sz="2000" dirty="0" smtClean="0"/>
              <a:t> е </a:t>
            </a:r>
            <a:r>
              <a:rPr lang="ru-RU" sz="2000" dirty="0" err="1" smtClean="0"/>
              <a:t>най-малкият</a:t>
            </a:r>
            <a:r>
              <a:rPr lang="ru-RU" sz="2000" dirty="0" smtClean="0"/>
              <a:t> </a:t>
            </a:r>
            <a:r>
              <a:rPr lang="ru-RU" sz="2000" dirty="0" err="1" smtClean="0"/>
              <a:t>син</a:t>
            </a:r>
            <a:r>
              <a:rPr lang="ru-RU" sz="2000" dirty="0" smtClean="0"/>
              <a:t>, е </a:t>
            </a:r>
            <a:r>
              <a:rPr lang="ru-RU" sz="2000" dirty="0" err="1" smtClean="0"/>
              <a:t>роден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827 година; приема </a:t>
            </a:r>
            <a:r>
              <a:rPr lang="ru-RU" sz="2000" dirty="0" err="1" smtClean="0"/>
              <a:t>името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Кирил</a:t>
            </a:r>
            <a:r>
              <a:rPr lang="ru-RU" sz="2000" dirty="0" smtClean="0"/>
              <a:t> и монашество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края на живота си в Рим.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4840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bg-BG" dirty="0" smtClean="0"/>
              <a:t>Значение на делото им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865" y="1196752"/>
            <a:ext cx="6203032" cy="514116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Значението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делото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Кирил</a:t>
            </a:r>
            <a:r>
              <a:rPr lang="ru-RU" sz="2000" dirty="0" smtClean="0"/>
              <a:t> и </a:t>
            </a:r>
            <a:r>
              <a:rPr lang="ru-RU" sz="2000" dirty="0" err="1" smtClean="0"/>
              <a:t>Методий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слага</a:t>
            </a:r>
            <a:r>
              <a:rPr lang="ru-RU" sz="2000" dirty="0" smtClean="0"/>
              <a:t> своя </a:t>
            </a:r>
            <a:r>
              <a:rPr lang="ru-RU" sz="2000" dirty="0" err="1" smtClean="0"/>
              <a:t>отпечатък</a:t>
            </a:r>
            <a:r>
              <a:rPr lang="ru-RU" sz="2000" dirty="0" smtClean="0"/>
              <a:t> </a:t>
            </a:r>
            <a:r>
              <a:rPr lang="ru-RU" sz="2000" dirty="0" err="1" smtClean="0"/>
              <a:t>върху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развитието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цялата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европейска</a:t>
            </a:r>
            <a:r>
              <a:rPr lang="ru-RU" sz="2000" dirty="0" smtClean="0"/>
              <a:t> цивилизация. </a:t>
            </a:r>
            <a:r>
              <a:rPr lang="ru-RU" sz="2000" dirty="0" err="1" smtClean="0"/>
              <a:t>Създаването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славянската</a:t>
            </a:r>
            <a:r>
              <a:rPr lang="ru-RU" sz="2000" dirty="0" smtClean="0"/>
              <a:t> азбука е </a:t>
            </a:r>
            <a:r>
              <a:rPr lang="ru-RU" sz="2000" dirty="0" err="1" smtClean="0"/>
              <a:t>едно</a:t>
            </a:r>
            <a:r>
              <a:rPr lang="ru-RU" sz="2000" dirty="0" smtClean="0"/>
              <a:t> от </a:t>
            </a:r>
            <a:r>
              <a:rPr lang="ru-RU" sz="2000" dirty="0" err="1" smtClean="0"/>
              <a:t>най-забележителните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събития</a:t>
            </a:r>
            <a:r>
              <a:rPr lang="ru-RU" sz="2000" dirty="0" smtClean="0"/>
              <a:t> в </a:t>
            </a:r>
            <a:r>
              <a:rPr lang="ru-RU" sz="2000" dirty="0" err="1" smtClean="0"/>
              <a:t>историята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човешката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култура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Малко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оригиналните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писмени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от </a:t>
            </a:r>
            <a:r>
              <a:rPr lang="ru-RU" sz="2000" dirty="0" err="1" smtClean="0"/>
              <a:t>Средновековието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кирилицата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достигат</a:t>
            </a:r>
            <a:r>
              <a:rPr lang="ru-RU" sz="2000" dirty="0" smtClean="0"/>
              <a:t> живи до </a:t>
            </a:r>
            <a:r>
              <a:rPr lang="ru-RU" sz="2000" dirty="0" err="1" smtClean="0"/>
              <a:t>нашето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време</a:t>
            </a:r>
            <a:r>
              <a:rPr lang="ru-RU" sz="2000" dirty="0" smtClean="0"/>
              <a:t>. В знак на </a:t>
            </a:r>
            <a:r>
              <a:rPr lang="ru-RU" sz="2000" dirty="0" err="1" smtClean="0"/>
              <a:t>признателност</a:t>
            </a:r>
            <a:r>
              <a:rPr lang="ru-RU" sz="2000" dirty="0" smtClean="0"/>
              <a:t> </a:t>
            </a:r>
            <a:r>
              <a:rPr lang="ru-RU" sz="2000" dirty="0" err="1" smtClean="0"/>
              <a:t>към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великото</a:t>
            </a:r>
            <a:r>
              <a:rPr lang="ru-RU" sz="2000" dirty="0" smtClean="0"/>
              <a:t> дело на </a:t>
            </a:r>
            <a:r>
              <a:rPr lang="ru-RU" sz="2000" dirty="0" err="1" smtClean="0"/>
              <a:t>двамата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солунски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1980 г. папа </a:t>
            </a:r>
            <a:r>
              <a:rPr lang="ru-RU" sz="2000" dirty="0" err="1" smtClean="0"/>
              <a:t>Йоан</a:t>
            </a:r>
            <a:r>
              <a:rPr lang="ru-RU" sz="2000" dirty="0" smtClean="0"/>
              <a:t> Павел II </a:t>
            </a:r>
            <a:r>
              <a:rPr lang="ru-RU" sz="2000" dirty="0" err="1" smtClean="0"/>
              <a:t>ги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обявява</a:t>
            </a:r>
            <a:r>
              <a:rPr lang="ru-RU" sz="2000" dirty="0" smtClean="0"/>
              <a:t> за покровители на Европа. Те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считани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първоучители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славянските</a:t>
            </a:r>
            <a:r>
              <a:rPr lang="ru-RU" sz="2000" dirty="0" smtClean="0"/>
              <a:t> народи, </a:t>
            </a:r>
            <a:r>
              <a:rPr lang="ru-RU" sz="2000" dirty="0" err="1" smtClean="0"/>
              <a:t>равноапостоли</a:t>
            </a:r>
            <a:r>
              <a:rPr lang="ru-RU" sz="2000" dirty="0" smtClean="0"/>
              <a:t> и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канонизирани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светци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76" y="4509120"/>
            <a:ext cx="2808312" cy="210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48" y="1052736"/>
            <a:ext cx="2345940" cy="31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 са ни дарили Кирил и Методий като са извършили своето дело?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Благодарение на </a:t>
            </a:r>
            <a:r>
              <a:rPr lang="ru-RU" dirty="0" err="1" smtClean="0"/>
              <a:t>буквите</a:t>
            </a:r>
            <a:r>
              <a:rPr lang="ru-RU" dirty="0" smtClean="0"/>
              <a:t> </a:t>
            </a:r>
            <a:r>
              <a:rPr lang="ru-RU" dirty="0" err="1" smtClean="0"/>
              <a:t>словото</a:t>
            </a:r>
            <a:r>
              <a:rPr lang="ru-RU" dirty="0" smtClean="0"/>
              <a:t> ни </a:t>
            </a:r>
            <a:r>
              <a:rPr lang="ru-RU" dirty="0" err="1" smtClean="0"/>
              <a:t>оцелява</a:t>
            </a:r>
            <a:r>
              <a:rPr lang="ru-RU" dirty="0" smtClean="0"/>
              <a:t>. </a:t>
            </a:r>
            <a:r>
              <a:rPr lang="ru-RU" dirty="0" err="1" smtClean="0"/>
              <a:t>Оцелели</a:t>
            </a:r>
            <a:r>
              <a:rPr lang="ru-RU" dirty="0" smtClean="0"/>
              <a:t> </a:t>
            </a:r>
            <a:r>
              <a:rPr lang="ru-RU" dirty="0" err="1" smtClean="0"/>
              <a:t>сме</a:t>
            </a:r>
            <a:r>
              <a:rPr lang="ru-RU" dirty="0" smtClean="0"/>
              <a:t> и </a:t>
            </a:r>
            <a:r>
              <a:rPr lang="ru-RU" dirty="0" err="1" smtClean="0"/>
              <a:t>ние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народ. И 24 май </a:t>
            </a:r>
            <a:r>
              <a:rPr lang="ru-RU" dirty="0" err="1" smtClean="0"/>
              <a:t>винаги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ни </a:t>
            </a:r>
            <a:r>
              <a:rPr lang="ru-RU" dirty="0" err="1" smtClean="0"/>
              <a:t>напомня</a:t>
            </a:r>
            <a:r>
              <a:rPr lang="ru-RU" dirty="0" smtClean="0"/>
              <a:t>, че </a:t>
            </a:r>
            <a:r>
              <a:rPr lang="ru-RU" dirty="0" err="1" smtClean="0"/>
              <a:t>българската</a:t>
            </a:r>
            <a:r>
              <a:rPr lang="ru-RU" dirty="0" smtClean="0"/>
              <a:t> история е история на духа, история на </a:t>
            </a:r>
            <a:r>
              <a:rPr lang="ru-RU" dirty="0" err="1" smtClean="0"/>
              <a:t>хилядолетна</a:t>
            </a:r>
            <a:r>
              <a:rPr lang="ru-RU" dirty="0" smtClean="0"/>
              <a:t> </a:t>
            </a:r>
            <a:r>
              <a:rPr lang="ru-RU" dirty="0" err="1" smtClean="0"/>
              <a:t>култура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буквите</a:t>
            </a:r>
            <a:r>
              <a:rPr lang="ru-RU" dirty="0" smtClean="0"/>
              <a:t> </a:t>
            </a:r>
            <a:r>
              <a:rPr lang="ru-RU" dirty="0" err="1" smtClean="0"/>
              <a:t>българският</a:t>
            </a:r>
            <a:r>
              <a:rPr lang="ru-RU" dirty="0" smtClean="0"/>
              <a:t> </a:t>
            </a:r>
            <a:r>
              <a:rPr lang="ru-RU" dirty="0" err="1" smtClean="0"/>
              <a:t>есеист</a:t>
            </a:r>
            <a:r>
              <a:rPr lang="ru-RU" dirty="0" smtClean="0"/>
              <a:t> Стефан Продев </a:t>
            </a:r>
            <a:r>
              <a:rPr lang="ru-RU" dirty="0" err="1" smtClean="0"/>
              <a:t>пише</a:t>
            </a:r>
            <a:r>
              <a:rPr lang="ru-RU" dirty="0" smtClean="0"/>
              <a:t>: „</a:t>
            </a:r>
            <a:r>
              <a:rPr lang="ru-RU" dirty="0" err="1" smtClean="0"/>
              <a:t>Тях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създали</a:t>
            </a:r>
            <a:r>
              <a:rPr lang="ru-RU" dirty="0" smtClean="0"/>
              <a:t>, за да </a:t>
            </a:r>
            <a:r>
              <a:rPr lang="ru-RU" dirty="0" err="1" smtClean="0"/>
              <a:t>помогнат</a:t>
            </a:r>
            <a:r>
              <a:rPr lang="ru-RU" dirty="0" smtClean="0"/>
              <a:t> на Византия да се </a:t>
            </a:r>
            <a:r>
              <a:rPr lang="ru-RU" dirty="0" err="1" smtClean="0"/>
              <a:t>пребори</a:t>
            </a:r>
            <a:r>
              <a:rPr lang="ru-RU" dirty="0" smtClean="0"/>
              <a:t> с Рим. </a:t>
            </a:r>
            <a:r>
              <a:rPr lang="ru-RU" dirty="0" err="1" smtClean="0"/>
              <a:t>Разпространявали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сред </a:t>
            </a:r>
            <a:r>
              <a:rPr lang="ru-RU" dirty="0" err="1" smtClean="0"/>
              <a:t>славяните</a:t>
            </a:r>
            <a:r>
              <a:rPr lang="ru-RU" dirty="0" smtClean="0"/>
              <a:t>, за да </a:t>
            </a:r>
            <a:r>
              <a:rPr lang="ru-RU" dirty="0" err="1" smtClean="0"/>
              <a:t>отслабят</a:t>
            </a:r>
            <a:r>
              <a:rPr lang="ru-RU" dirty="0" smtClean="0"/>
              <a:t> </a:t>
            </a:r>
            <a:r>
              <a:rPr lang="ru-RU" dirty="0" err="1" smtClean="0"/>
              <a:t>влиянието</a:t>
            </a:r>
            <a:r>
              <a:rPr lang="ru-RU" dirty="0" smtClean="0"/>
              <a:t> на </a:t>
            </a:r>
            <a:r>
              <a:rPr lang="ru-RU" dirty="0" err="1" smtClean="0"/>
              <a:t>римския</a:t>
            </a:r>
            <a:r>
              <a:rPr lang="ru-RU" dirty="0" smtClean="0"/>
              <a:t> папа. Никой не </a:t>
            </a:r>
            <a:r>
              <a:rPr lang="ru-RU" dirty="0" err="1" smtClean="0"/>
              <a:t>мислил</a:t>
            </a:r>
            <a:r>
              <a:rPr lang="ru-RU" dirty="0" smtClean="0"/>
              <a:t> за Бога. </a:t>
            </a:r>
            <a:r>
              <a:rPr lang="ru-RU" dirty="0" err="1" smtClean="0"/>
              <a:t>Така</a:t>
            </a:r>
            <a:r>
              <a:rPr lang="ru-RU" dirty="0" smtClean="0"/>
              <a:t> те </a:t>
            </a:r>
            <a:r>
              <a:rPr lang="ru-RU" dirty="0" err="1" smtClean="0"/>
              <a:t>буквално</a:t>
            </a:r>
            <a:r>
              <a:rPr lang="ru-RU" dirty="0" smtClean="0"/>
              <a:t> били </a:t>
            </a:r>
            <a:r>
              <a:rPr lang="ru-RU" dirty="0" err="1" smtClean="0"/>
              <a:t>използвани</a:t>
            </a:r>
            <a:r>
              <a:rPr lang="ru-RU" dirty="0" smtClean="0"/>
              <a:t> за политически цели от </a:t>
            </a:r>
            <a:r>
              <a:rPr lang="ru-RU" dirty="0" err="1" smtClean="0"/>
              <a:t>империята</a:t>
            </a:r>
            <a:r>
              <a:rPr lang="ru-RU" dirty="0" smtClean="0"/>
              <a:t>. Но </a:t>
            </a:r>
            <a:r>
              <a:rPr lang="ru-RU" dirty="0" err="1" smtClean="0"/>
              <a:t>както</a:t>
            </a:r>
            <a:r>
              <a:rPr lang="ru-RU" dirty="0" smtClean="0"/>
              <a:t> </a:t>
            </a:r>
            <a:r>
              <a:rPr lang="ru-RU" dirty="0" err="1" smtClean="0"/>
              <a:t>често</a:t>
            </a:r>
            <a:r>
              <a:rPr lang="ru-RU" dirty="0" smtClean="0"/>
              <a:t> се </a:t>
            </a:r>
            <a:r>
              <a:rPr lang="ru-RU" dirty="0" err="1" smtClean="0"/>
              <a:t>случва</a:t>
            </a:r>
            <a:r>
              <a:rPr lang="ru-RU" dirty="0" smtClean="0"/>
              <a:t>, </a:t>
            </a:r>
            <a:r>
              <a:rPr lang="ru-RU" dirty="0" err="1" smtClean="0"/>
              <a:t>великите</a:t>
            </a:r>
            <a:r>
              <a:rPr lang="ru-RU" dirty="0" smtClean="0"/>
              <a:t> </a:t>
            </a:r>
            <a:r>
              <a:rPr lang="ru-RU" dirty="0" err="1" smtClean="0"/>
              <a:t>открития</a:t>
            </a:r>
            <a:r>
              <a:rPr lang="ru-RU" dirty="0" smtClean="0"/>
              <a:t> в един момент </a:t>
            </a:r>
            <a:r>
              <a:rPr lang="ru-RU" dirty="0" err="1" smtClean="0"/>
              <a:t>стават</a:t>
            </a:r>
            <a:r>
              <a:rPr lang="ru-RU" dirty="0" smtClean="0"/>
              <a:t> </a:t>
            </a:r>
            <a:r>
              <a:rPr lang="ru-RU" dirty="0" err="1" smtClean="0"/>
              <a:t>неподвластни</a:t>
            </a:r>
            <a:r>
              <a:rPr lang="ru-RU" dirty="0" smtClean="0"/>
              <a:t> на никого. </a:t>
            </a:r>
            <a:r>
              <a:rPr lang="ru-RU" dirty="0" err="1" smtClean="0"/>
              <a:t>Създадени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войници</a:t>
            </a:r>
            <a:r>
              <a:rPr lang="ru-RU" dirty="0" smtClean="0"/>
              <a:t> на </a:t>
            </a:r>
            <a:r>
              <a:rPr lang="ru-RU" dirty="0" err="1" smtClean="0"/>
              <a:t>империята</a:t>
            </a:r>
            <a:r>
              <a:rPr lang="ru-RU" dirty="0" smtClean="0"/>
              <a:t>, те </a:t>
            </a:r>
            <a:r>
              <a:rPr lang="ru-RU" dirty="0" err="1" smtClean="0"/>
              <a:t>станали</a:t>
            </a:r>
            <a:r>
              <a:rPr lang="ru-RU" dirty="0" smtClean="0"/>
              <a:t> </a:t>
            </a:r>
            <a:r>
              <a:rPr lang="ru-RU" dirty="0" err="1" smtClean="0"/>
              <a:t>войници</a:t>
            </a:r>
            <a:r>
              <a:rPr lang="ru-RU" dirty="0" smtClean="0"/>
              <a:t> на </a:t>
            </a:r>
            <a:r>
              <a:rPr lang="ru-RU" dirty="0" err="1" smtClean="0"/>
              <a:t>прогреса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06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32"/>
            <a:ext cx="3384376" cy="67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22339"/>
            <a:ext cx="5277362" cy="29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1570"/>
            <a:ext cx="5277362" cy="329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940</Words>
  <Application>Microsoft Office PowerPoint</Application>
  <PresentationFormat>Презентация на цял екран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Изискани</vt:lpstr>
      <vt:lpstr>Делата на Кирил и Методий.</vt:lpstr>
      <vt:lpstr>Св. св. Кирил и Методий</vt:lpstr>
      <vt:lpstr>Едно от многото им постижения:</vt:lpstr>
      <vt:lpstr>Презентация на PowerPoint</vt:lpstr>
      <vt:lpstr>Какво се случило през тези години?</vt:lpstr>
      <vt:lpstr>Ранни дати:</vt:lpstr>
      <vt:lpstr>Значение на делото им</vt:lpstr>
      <vt:lpstr>Как са ни дарили Кирил и Методий като са извършили своето дело?</vt:lpstr>
      <vt:lpstr>Презентация на PowerPoint</vt:lpstr>
      <vt:lpstr>Школата на Кирил и Методий</vt:lpstr>
      <vt:lpstr>Школите на учениците им.</vt:lpstr>
      <vt:lpstr>Изготвил:Ивана Чапкънова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Делата на Кирил и Методий.</dc:title>
  <dc:creator>User</dc:creator>
  <cp:lastModifiedBy>user1</cp:lastModifiedBy>
  <cp:revision>5</cp:revision>
  <dcterms:created xsi:type="dcterms:W3CDTF">2020-05-04T17:01:27Z</dcterms:created>
  <dcterms:modified xsi:type="dcterms:W3CDTF">2020-05-19T06:09:28Z</dcterms:modified>
</cp:coreProperties>
</file>