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8" r:id="rId3"/>
    <p:sldId id="321" r:id="rId4"/>
    <p:sldId id="257" r:id="rId5"/>
    <p:sldId id="259" r:id="rId6"/>
    <p:sldId id="262" r:id="rId7"/>
    <p:sldId id="280" r:id="rId8"/>
    <p:sldId id="294" r:id="rId9"/>
    <p:sldId id="295" r:id="rId10"/>
    <p:sldId id="279" r:id="rId11"/>
    <p:sldId id="296" r:id="rId12"/>
    <p:sldId id="322" r:id="rId13"/>
    <p:sldId id="335" r:id="rId14"/>
    <p:sldId id="263" r:id="rId15"/>
    <p:sldId id="398" r:id="rId16"/>
    <p:sldId id="264" r:id="rId17"/>
    <p:sldId id="266" r:id="rId18"/>
    <p:sldId id="323" r:id="rId19"/>
    <p:sldId id="274" r:id="rId20"/>
    <p:sldId id="374" r:id="rId21"/>
    <p:sldId id="379" r:id="rId22"/>
    <p:sldId id="376" r:id="rId23"/>
    <p:sldId id="377" r:id="rId24"/>
    <p:sldId id="375" r:id="rId25"/>
    <p:sldId id="378" r:id="rId26"/>
    <p:sldId id="327" r:id="rId27"/>
    <p:sldId id="349" r:id="rId28"/>
    <p:sldId id="390" r:id="rId29"/>
    <p:sldId id="391" r:id="rId30"/>
    <p:sldId id="382" r:id="rId31"/>
    <p:sldId id="386" r:id="rId32"/>
    <p:sldId id="385" r:id="rId33"/>
    <p:sldId id="387" r:id="rId34"/>
    <p:sldId id="388" r:id="rId35"/>
    <p:sldId id="389" r:id="rId36"/>
    <p:sldId id="392" r:id="rId37"/>
    <p:sldId id="384" r:id="rId38"/>
    <p:sldId id="383" r:id="rId39"/>
    <p:sldId id="393" r:id="rId40"/>
    <p:sldId id="394" r:id="rId41"/>
    <p:sldId id="380" r:id="rId42"/>
    <p:sldId id="381" r:id="rId43"/>
    <p:sldId id="395" r:id="rId44"/>
    <p:sldId id="396" r:id="rId45"/>
    <p:sldId id="397" r:id="rId46"/>
    <p:sldId id="401" r:id="rId47"/>
    <p:sldId id="402" r:id="rId48"/>
    <p:sldId id="403" r:id="rId49"/>
    <p:sldId id="404" r:id="rId50"/>
    <p:sldId id="371" r:id="rId51"/>
    <p:sldId id="399" r:id="rId52"/>
    <p:sldId id="329" r:id="rId53"/>
    <p:sldId id="373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68" r:id="rId62"/>
    <p:sldId id="369" r:id="rId63"/>
    <p:sldId id="370" r:id="rId64"/>
    <p:sldId id="291" r:id="rId65"/>
  </p:sldIdLst>
  <p:sldSz cx="9144000" cy="6858000" type="screen4x3"/>
  <p:notesSz cx="9872663" cy="679767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4C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Office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20279106470607"/>
          <c:y val="4.2659275005998414E-2"/>
          <c:w val="0.73509111430626228"/>
          <c:h val="0.8052703190479531"/>
        </c:manualLayout>
      </c:layout>
      <c:barChart>
        <c:barDir val="col"/>
        <c:grouping val="clustered"/>
        <c:ser>
          <c:idx val="0"/>
          <c:order val="0"/>
          <c:tx>
            <c:strRef>
              <c:f>Лист1!$C$5</c:f>
              <c:strCache>
                <c:ptCount val="1"/>
                <c:pt idx="0">
                  <c:v>Извинени</c:v>
                </c:pt>
              </c:strCache>
            </c:strRef>
          </c:tx>
          <c:spPr>
            <a:solidFill>
              <a:srgbClr val="C6E7FC">
                <a:lumMod val="25000"/>
              </a:srgbClr>
            </a:solidFill>
          </c:spPr>
          <c:cat>
            <c:strRef>
              <c:f>Лист1!$B$6:$B$24</c:f>
              <c:strCache>
                <c:ptCount val="19"/>
                <c:pt idx="0">
                  <c:v>1"а"</c:v>
                </c:pt>
                <c:pt idx="1">
                  <c:v>2"а"</c:v>
                </c:pt>
                <c:pt idx="2">
                  <c:v>3"а"</c:v>
                </c:pt>
                <c:pt idx="3">
                  <c:v>3"б"</c:v>
                </c:pt>
                <c:pt idx="4">
                  <c:v>4"а"</c:v>
                </c:pt>
                <c:pt idx="5">
                  <c:v>4"б"</c:v>
                </c:pt>
                <c:pt idx="6">
                  <c:v>5"а"</c:v>
                </c:pt>
                <c:pt idx="7">
                  <c:v>6"а"</c:v>
                </c:pt>
                <c:pt idx="8">
                  <c:v>7"а"</c:v>
                </c:pt>
                <c:pt idx="9">
                  <c:v>7"б"</c:v>
                </c:pt>
                <c:pt idx="10">
                  <c:v>8"а"</c:v>
                </c:pt>
                <c:pt idx="11">
                  <c:v>8"б"</c:v>
                </c:pt>
                <c:pt idx="12">
                  <c:v>9"а"</c:v>
                </c:pt>
                <c:pt idx="13">
                  <c:v>9"б"</c:v>
                </c:pt>
                <c:pt idx="14">
                  <c:v>10"а" </c:v>
                </c:pt>
                <c:pt idx="15">
                  <c:v>10"б"</c:v>
                </c:pt>
                <c:pt idx="16">
                  <c:v>11"а"</c:v>
                </c:pt>
                <c:pt idx="17">
                  <c:v>12"а"</c:v>
                </c:pt>
                <c:pt idx="18">
                  <c:v>12"б"</c:v>
                </c:pt>
              </c:strCache>
            </c:strRef>
          </c:cat>
          <c:val>
            <c:numRef>
              <c:f>Лист1!$C$6:$C$24</c:f>
              <c:numCache>
                <c:formatCode>General</c:formatCode>
                <c:ptCount val="19"/>
                <c:pt idx="0">
                  <c:v>147</c:v>
                </c:pt>
                <c:pt idx="1">
                  <c:v>402</c:v>
                </c:pt>
                <c:pt idx="2">
                  <c:v>593</c:v>
                </c:pt>
                <c:pt idx="3">
                  <c:v>493</c:v>
                </c:pt>
                <c:pt idx="4">
                  <c:v>377</c:v>
                </c:pt>
                <c:pt idx="5">
                  <c:v>471</c:v>
                </c:pt>
                <c:pt idx="6">
                  <c:v>747</c:v>
                </c:pt>
                <c:pt idx="7">
                  <c:v>820</c:v>
                </c:pt>
                <c:pt idx="8">
                  <c:v>339</c:v>
                </c:pt>
                <c:pt idx="9">
                  <c:v>431</c:v>
                </c:pt>
                <c:pt idx="10">
                  <c:v>520</c:v>
                </c:pt>
                <c:pt idx="11">
                  <c:v>1104</c:v>
                </c:pt>
                <c:pt idx="12">
                  <c:v>919</c:v>
                </c:pt>
                <c:pt idx="13">
                  <c:v>1098</c:v>
                </c:pt>
                <c:pt idx="14">
                  <c:v>917</c:v>
                </c:pt>
                <c:pt idx="15">
                  <c:v>831</c:v>
                </c:pt>
                <c:pt idx="16">
                  <c:v>1356</c:v>
                </c:pt>
                <c:pt idx="17">
                  <c:v>828</c:v>
                </c:pt>
                <c:pt idx="18">
                  <c:v>1096</c:v>
                </c:pt>
              </c:numCache>
            </c:numRef>
          </c:val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Неизвинени</c:v>
                </c:pt>
              </c:strCache>
            </c:strRef>
          </c:tx>
          <c:cat>
            <c:strRef>
              <c:f>Лист1!$B$6:$B$24</c:f>
              <c:strCache>
                <c:ptCount val="19"/>
                <c:pt idx="0">
                  <c:v>1"а"</c:v>
                </c:pt>
                <c:pt idx="1">
                  <c:v>2"а"</c:v>
                </c:pt>
                <c:pt idx="2">
                  <c:v>3"а"</c:v>
                </c:pt>
                <c:pt idx="3">
                  <c:v>3"б"</c:v>
                </c:pt>
                <c:pt idx="4">
                  <c:v>4"а"</c:v>
                </c:pt>
                <c:pt idx="5">
                  <c:v>4"б"</c:v>
                </c:pt>
                <c:pt idx="6">
                  <c:v>5"а"</c:v>
                </c:pt>
                <c:pt idx="7">
                  <c:v>6"а"</c:v>
                </c:pt>
                <c:pt idx="8">
                  <c:v>7"а"</c:v>
                </c:pt>
                <c:pt idx="9">
                  <c:v>7"б"</c:v>
                </c:pt>
                <c:pt idx="10">
                  <c:v>8"а"</c:v>
                </c:pt>
                <c:pt idx="11">
                  <c:v>8"б"</c:v>
                </c:pt>
                <c:pt idx="12">
                  <c:v>9"а"</c:v>
                </c:pt>
                <c:pt idx="13">
                  <c:v>9"б"</c:v>
                </c:pt>
                <c:pt idx="14">
                  <c:v>10"а" </c:v>
                </c:pt>
                <c:pt idx="15">
                  <c:v>10"б"</c:v>
                </c:pt>
                <c:pt idx="16">
                  <c:v>11"а"</c:v>
                </c:pt>
                <c:pt idx="17">
                  <c:v>12"а"</c:v>
                </c:pt>
                <c:pt idx="18">
                  <c:v>12"б"</c:v>
                </c:pt>
              </c:strCache>
            </c:strRef>
          </c:cat>
          <c:val>
            <c:numRef>
              <c:f>Лист1!$D$6:$D$24</c:f>
              <c:numCache>
                <c:formatCode>General</c:formatCode>
                <c:ptCount val="19"/>
                <c:pt idx="6">
                  <c:v>7.5</c:v>
                </c:pt>
                <c:pt idx="7">
                  <c:v>21.5</c:v>
                </c:pt>
                <c:pt idx="8">
                  <c:v>29</c:v>
                </c:pt>
                <c:pt idx="9">
                  <c:v>22.5</c:v>
                </c:pt>
                <c:pt idx="10">
                  <c:v>10</c:v>
                </c:pt>
                <c:pt idx="11">
                  <c:v>113.5</c:v>
                </c:pt>
                <c:pt idx="12">
                  <c:v>182</c:v>
                </c:pt>
                <c:pt idx="13">
                  <c:v>100</c:v>
                </c:pt>
                <c:pt idx="14">
                  <c:v>37</c:v>
                </c:pt>
                <c:pt idx="15">
                  <c:v>36</c:v>
                </c:pt>
                <c:pt idx="16">
                  <c:v>59.5</c:v>
                </c:pt>
                <c:pt idx="17">
                  <c:v>20</c:v>
                </c:pt>
                <c:pt idx="18">
                  <c:v>61.5</c:v>
                </c:pt>
              </c:numCache>
            </c:numRef>
          </c:val>
        </c:ser>
        <c:dLbls/>
        <c:axId val="122097024"/>
        <c:axId val="124542336"/>
      </c:barChart>
      <c:catAx>
        <c:axId val="12209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124542336"/>
        <c:crosses val="autoZero"/>
        <c:auto val="1"/>
        <c:lblAlgn val="ctr"/>
        <c:lblOffset val="100"/>
      </c:catAx>
      <c:valAx>
        <c:axId val="124542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bg-BG"/>
          </a:p>
        </c:txPr>
        <c:crossAx val="12209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9406906758602"/>
          <c:y val="0.42594101434616954"/>
          <c:w val="0.13488833552147203"/>
          <c:h val="0.260186259427792"/>
        </c:manualLayout>
      </c:layout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Лист2!$D$4</c:f>
              <c:strCache>
                <c:ptCount val="1"/>
                <c:pt idx="0">
                  <c:v>извинени</c:v>
                </c:pt>
              </c:strCache>
            </c:strRef>
          </c:tx>
          <c:spPr>
            <a:solidFill>
              <a:srgbClr val="C6E7FC">
                <a:lumMod val="25000"/>
              </a:srgb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Лист2!$E$3:$G$3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Лист2!$E$4:$G$4</c:f>
              <c:numCache>
                <c:formatCode>General</c:formatCode>
                <c:ptCount val="3"/>
                <c:pt idx="0">
                  <c:v>8946</c:v>
                </c:pt>
                <c:pt idx="1">
                  <c:v>7600</c:v>
                </c:pt>
                <c:pt idx="2">
                  <c:v>13489</c:v>
                </c:pt>
              </c:numCache>
            </c:numRef>
          </c:val>
        </c:ser>
        <c:ser>
          <c:idx val="1"/>
          <c:order val="1"/>
          <c:tx>
            <c:strRef>
              <c:f>Лист2!$D$5</c:f>
              <c:strCache>
                <c:ptCount val="1"/>
                <c:pt idx="0">
                  <c:v>неизвинени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Лист2!$E$3:$G$3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Лист2!$E$5:$G$5</c:f>
              <c:numCache>
                <c:formatCode>General</c:formatCode>
                <c:ptCount val="3"/>
                <c:pt idx="0">
                  <c:v>1261</c:v>
                </c:pt>
                <c:pt idx="1">
                  <c:v>1419</c:v>
                </c:pt>
                <c:pt idx="2">
                  <c:v>700</c:v>
                </c:pt>
              </c:numCache>
            </c:numRef>
          </c:val>
        </c:ser>
        <c:dLbls>
          <c:showVal val="1"/>
        </c:dLbls>
        <c:overlap val="-25"/>
        <c:axId val="125258368"/>
        <c:axId val="125292928"/>
      </c:barChart>
      <c:catAx>
        <c:axId val="125258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bg-BG"/>
          </a:p>
        </c:txPr>
        <c:crossAx val="125292928"/>
        <c:crosses val="autoZero"/>
        <c:auto val="1"/>
        <c:lblAlgn val="ctr"/>
        <c:lblOffset val="100"/>
      </c:catAx>
      <c:valAx>
        <c:axId val="125292928"/>
        <c:scaling>
          <c:orientation val="minMax"/>
        </c:scaling>
        <c:delete val="1"/>
        <c:axPos val="l"/>
        <c:numFmt formatCode="General" sourceLinked="1"/>
        <c:tickLblPos val="none"/>
        <c:crossAx val="125258368"/>
        <c:crosses val="autoZero"/>
        <c:crossBetween val="between"/>
      </c:valAx>
    </c:plotArea>
    <c:legend>
      <c:legendPos val="t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C6E7FC">
                <a:lumMod val="25000"/>
              </a:srgbClr>
            </a:solidFill>
          </c:spPr>
          <c:dPt>
            <c:idx val="1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Val val="1"/>
          </c:dLbls>
          <c:cat>
            <c:strRef>
              <c:f>Лист1!$G$10:$G$25</c:f>
              <c:strCache>
                <c:ptCount val="16"/>
                <c:pt idx="0">
                  <c:v>4"а"</c:v>
                </c:pt>
                <c:pt idx="1">
                  <c:v>4"б"</c:v>
                </c:pt>
                <c:pt idx="2">
                  <c:v>5"а"</c:v>
                </c:pt>
                <c:pt idx="3">
                  <c:v>6"а"</c:v>
                </c:pt>
                <c:pt idx="4">
                  <c:v>7"а"</c:v>
                </c:pt>
                <c:pt idx="5">
                  <c:v>7"б"</c:v>
                </c:pt>
                <c:pt idx="6">
                  <c:v>8"а"</c:v>
                </c:pt>
                <c:pt idx="7">
                  <c:v>8"б"</c:v>
                </c:pt>
                <c:pt idx="8">
                  <c:v>9"а"</c:v>
                </c:pt>
                <c:pt idx="9">
                  <c:v>9"б"</c:v>
                </c:pt>
                <c:pt idx="10">
                  <c:v>10"а" </c:v>
                </c:pt>
                <c:pt idx="11">
                  <c:v>10"б"</c:v>
                </c:pt>
                <c:pt idx="12">
                  <c:v>11"а"</c:v>
                </c:pt>
                <c:pt idx="13">
                  <c:v>12"а"</c:v>
                </c:pt>
                <c:pt idx="14">
                  <c:v>12"б"</c:v>
                </c:pt>
                <c:pt idx="15">
                  <c:v>Среден успех</c:v>
                </c:pt>
              </c:strCache>
            </c:strRef>
          </c:cat>
          <c:val>
            <c:numRef>
              <c:f>Лист1!$H$10:$H$25</c:f>
              <c:numCache>
                <c:formatCode>General</c:formatCode>
                <c:ptCount val="16"/>
                <c:pt idx="0">
                  <c:v>5.44</c:v>
                </c:pt>
                <c:pt idx="1">
                  <c:v>5.49</c:v>
                </c:pt>
                <c:pt idx="2">
                  <c:v>5.2</c:v>
                </c:pt>
                <c:pt idx="3">
                  <c:v>4.6899999999999995</c:v>
                </c:pt>
                <c:pt idx="4">
                  <c:v>5.0599999999999996</c:v>
                </c:pt>
                <c:pt idx="5">
                  <c:v>4.8499999999999996</c:v>
                </c:pt>
                <c:pt idx="6">
                  <c:v>5.0999999999999996</c:v>
                </c:pt>
                <c:pt idx="7">
                  <c:v>3.8499999999999996</c:v>
                </c:pt>
                <c:pt idx="8">
                  <c:v>4.3099999999999996</c:v>
                </c:pt>
                <c:pt idx="9">
                  <c:v>4.38</c:v>
                </c:pt>
                <c:pt idx="10">
                  <c:v>4.74</c:v>
                </c:pt>
                <c:pt idx="11">
                  <c:v>4.5199999999999996</c:v>
                </c:pt>
                <c:pt idx="12">
                  <c:v>5.08</c:v>
                </c:pt>
                <c:pt idx="13">
                  <c:v>5.14</c:v>
                </c:pt>
                <c:pt idx="14">
                  <c:v>4.4400000000000004</c:v>
                </c:pt>
                <c:pt idx="15">
                  <c:v>4.78</c:v>
                </c:pt>
              </c:numCache>
            </c:numRef>
          </c:val>
        </c:ser>
        <c:dLbls>
          <c:showVal val="1"/>
        </c:dLbls>
        <c:gapWidth val="75"/>
        <c:axId val="125080704"/>
        <c:axId val="125082240"/>
      </c:barChart>
      <c:catAx>
        <c:axId val="125080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bg-BG"/>
          </a:p>
        </c:txPr>
        <c:crossAx val="125082240"/>
        <c:crosses val="autoZero"/>
        <c:auto val="1"/>
        <c:lblAlgn val="ctr"/>
        <c:lblOffset val="100"/>
      </c:catAx>
      <c:valAx>
        <c:axId val="1250822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bg-BG"/>
          </a:p>
        </c:txPr>
        <c:crossAx val="125080704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Лист2!$D$4</c:f>
              <c:strCache>
                <c:ptCount val="1"/>
                <c:pt idx="0">
                  <c:v>ср. успех</c:v>
                </c:pt>
              </c:strCache>
            </c:strRef>
          </c:tx>
          <c:spPr>
            <a:solidFill>
              <a:srgbClr val="C6E7FC">
                <a:lumMod val="25000"/>
              </a:srgb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Лист2!$E$3:$G$3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Лист2!$E$4:$G$4</c:f>
              <c:numCache>
                <c:formatCode>General</c:formatCode>
                <c:ptCount val="3"/>
                <c:pt idx="0">
                  <c:v>4.51</c:v>
                </c:pt>
                <c:pt idx="1">
                  <c:v>4.5599999999999996</c:v>
                </c:pt>
                <c:pt idx="2">
                  <c:v>4.78</c:v>
                </c:pt>
              </c:numCache>
            </c:numRef>
          </c:val>
        </c:ser>
        <c:dLbls>
          <c:showVal val="1"/>
        </c:dLbls>
        <c:overlap val="-25"/>
        <c:axId val="126677376"/>
        <c:axId val="126678912"/>
      </c:barChart>
      <c:catAx>
        <c:axId val="126677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bg-BG"/>
          </a:p>
        </c:txPr>
        <c:crossAx val="126678912"/>
        <c:crosses val="autoZero"/>
        <c:auto val="1"/>
        <c:lblAlgn val="ctr"/>
        <c:lblOffset val="100"/>
      </c:catAx>
      <c:valAx>
        <c:axId val="126678912"/>
        <c:scaling>
          <c:orientation val="minMax"/>
        </c:scaling>
        <c:delete val="1"/>
        <c:axPos val="l"/>
        <c:numFmt formatCode="General" sourceLinked="1"/>
        <c:tickLblPos val="none"/>
        <c:crossAx val="126677376"/>
        <c:crosses val="autoZero"/>
        <c:crossBetween val="between"/>
      </c:valAx>
    </c:plotArea>
    <c:legend>
      <c:legendPos val="t"/>
      <c:txPr>
        <a:bodyPr/>
        <a:lstStyle/>
        <a:p>
          <a:pPr>
            <a:defRPr sz="1800" b="1"/>
          </a:pPr>
          <a:endParaRPr lang="bg-BG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8997-6CBB-45FF-B3F6-54C86135DE84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8419C-BFA2-4547-AF27-D15850248A1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5565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1128" y="0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FCD44-9FB5-4E88-AC13-EBB2C7967EA4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806" y="3228868"/>
            <a:ext cx="7899053" cy="30594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1128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98642-6CD5-4DA5-93A3-751FEC3A17A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0635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DA8919-A60A-4CC7-BA16-626F89CDFF5D}" type="datetimeFigureOut">
              <a:rPr lang="bg-BG" smtClean="0"/>
              <a:pPr/>
              <a:t>29.2.2020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A504E6-6788-47ED-82F1-072313BB809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24" y="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38" y="2276872"/>
            <a:ext cx="9182662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91680" y="1143190"/>
            <a:ext cx="3966592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1159570" cy="125461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0072" y="1426660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3831723"/>
              </p:ext>
            </p:extLst>
          </p:nvPr>
        </p:nvGraphicFramePr>
        <p:xfrm>
          <a:off x="1619672" y="3717032"/>
          <a:ext cx="3305175" cy="1876425"/>
        </p:xfrm>
        <a:graphic>
          <a:graphicData uri="http://schemas.openxmlformats.org/presentationml/2006/ole">
            <p:oleObj spid="_x0000_s1256" name="Диаграма" r:id="rId5" imgW="3305315" imgH="1876529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16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20622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</a:rPr>
              <a:t>Причини </a:t>
            </a:r>
            <a:r>
              <a:rPr lang="bg-BG" sz="2400" b="1" dirty="0">
                <a:solidFill>
                  <a:schemeClr val="accent3">
                    <a:lumMod val="50000"/>
                  </a:schemeClr>
                </a:solidFill>
              </a:rPr>
              <a:t>за отсъствията</a:t>
            </a: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endParaRPr lang="bg-BG" sz="3200" b="1" dirty="0"/>
          </a:p>
          <a:p>
            <a:pPr marL="514350" indent="-514350">
              <a:buFont typeface="+mj-lt"/>
              <a:buAutoNum type="arabicPeriod"/>
            </a:pPr>
            <a:r>
              <a:rPr lang="bg-BG" b="1" dirty="0"/>
              <a:t>Закъснения за учебни часове;</a:t>
            </a:r>
          </a:p>
          <a:p>
            <a:pPr marL="514350" indent="-514350">
              <a:buFont typeface="+mj-lt"/>
              <a:buAutoNum type="arabicPeriod"/>
            </a:pPr>
            <a:r>
              <a:rPr lang="bg-BG" b="1" dirty="0"/>
              <a:t>Недостатъчен или липса на контрол от страна на родителите;</a:t>
            </a:r>
          </a:p>
          <a:p>
            <a:pPr marL="514350" indent="-514350">
              <a:buFont typeface="+mj-lt"/>
              <a:buAutoNum type="arabicPeriod"/>
            </a:pPr>
            <a:r>
              <a:rPr lang="bg-BG" b="1" dirty="0"/>
              <a:t>Липса на интерес към някои от изучаваните предмети;</a:t>
            </a:r>
          </a:p>
          <a:p>
            <a:pPr marL="514350" indent="-514350">
              <a:buFont typeface="+mj-lt"/>
              <a:buAutoNum type="arabicPeriod"/>
            </a:pPr>
            <a:r>
              <a:rPr lang="bg-BG" b="1" dirty="0"/>
              <a:t>Липса на мотивация за учене</a:t>
            </a:r>
            <a:r>
              <a:rPr lang="bg-BG" b="1" dirty="0" smtClean="0"/>
              <a:t>.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bg-BG" b="1" dirty="0" smtClean="0"/>
              <a:t>Грипна епидемия</a:t>
            </a:r>
            <a:endParaRPr lang="bg-BG" b="1" dirty="0"/>
          </a:p>
          <a:p>
            <a:pPr marL="514350" indent="-514350">
              <a:buFont typeface="+mj-lt"/>
              <a:buAutoNum type="arabicPeriod"/>
            </a:pPr>
            <a:endParaRPr lang="bg-BG" sz="1200" b="1" dirty="0"/>
          </a:p>
          <a:p>
            <a:r>
              <a:rPr lang="bg-BG" sz="2000" b="1" dirty="0">
                <a:solidFill>
                  <a:schemeClr val="accent3">
                    <a:lumMod val="50000"/>
                  </a:schemeClr>
                </a:solidFill>
              </a:rPr>
              <a:t>Мерки за намаляване на отсъствията на учениците:</a:t>
            </a:r>
          </a:p>
          <a:p>
            <a:endParaRPr lang="bg-BG" sz="2000" b="1" dirty="0"/>
          </a:p>
          <a:p>
            <a:pPr marL="457200" indent="-457200">
              <a:buFont typeface="+mj-lt"/>
              <a:buAutoNum type="arabicPeriod"/>
            </a:pPr>
            <a:r>
              <a:rPr lang="bg-BG" b="1" dirty="0"/>
              <a:t>Съвместни дейности с родителите ;</a:t>
            </a:r>
          </a:p>
          <a:p>
            <a:pPr marL="457200" indent="-457200">
              <a:buFont typeface="+mj-lt"/>
              <a:buAutoNum type="arabicPeriod"/>
            </a:pPr>
            <a:r>
              <a:rPr lang="bg-BG" b="1" dirty="0"/>
              <a:t>Индивидуална работа на класния ръководител с учениците;</a:t>
            </a:r>
          </a:p>
          <a:p>
            <a:pPr marL="457200" indent="-457200">
              <a:buFont typeface="+mj-lt"/>
              <a:buAutoNum type="arabicPeriod"/>
            </a:pPr>
            <a:r>
              <a:rPr lang="bg-BG" b="1" dirty="0"/>
              <a:t>Провеждане на консултации с педагогическия съветник  и директора на училището;</a:t>
            </a:r>
          </a:p>
          <a:p>
            <a:pPr marL="457200" indent="-457200">
              <a:buFont typeface="+mj-lt"/>
              <a:buAutoNum type="arabicPeriod"/>
            </a:pPr>
            <a:r>
              <a:rPr lang="bg-BG" b="1" dirty="0"/>
              <a:t>Включване на учениците в занимания по интереси;</a:t>
            </a:r>
          </a:p>
          <a:p>
            <a:pPr marL="457200" indent="-457200">
              <a:buFont typeface="+mj-lt"/>
              <a:buAutoNum type="arabicPeriod"/>
            </a:pPr>
            <a:r>
              <a:rPr lang="bg-BG" b="1" dirty="0"/>
              <a:t>Провеждане на ежеседмични активни консултации със семействата на учениците.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49032" y="1027881"/>
            <a:ext cx="3571440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8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11" y="337575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679" y="1340768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Резултати от учебно-възпитателния процес: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9005530"/>
              </p:ext>
            </p:extLst>
          </p:nvPr>
        </p:nvGraphicFramePr>
        <p:xfrm>
          <a:off x="179512" y="2057400"/>
          <a:ext cx="8784976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7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04856" cy="582988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3418" y="1484784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Резултати от учебно-възпитателния процес:</a:t>
            </a:r>
          </a:p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Класация по успех: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286013"/>
              </p:ext>
            </p:extLst>
          </p:nvPr>
        </p:nvGraphicFramePr>
        <p:xfrm>
          <a:off x="483418" y="2132856"/>
          <a:ext cx="3384377" cy="18926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3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bg-BG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 “a”</a:t>
                      </a:r>
                      <a:endParaRPr lang="bg-BG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5,20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305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/>
                        <a:t>2.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XII</a:t>
                      </a:r>
                      <a:r>
                        <a:rPr lang="bg-BG" sz="2400" b="1" dirty="0" smtClean="0"/>
                        <a:t>“а“</a:t>
                      </a:r>
                      <a:r>
                        <a:rPr lang="en-US" sz="2400" b="1" dirty="0" smtClean="0"/>
                        <a:t> 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5,14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05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/>
                        <a:t>3.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VIII</a:t>
                      </a:r>
                      <a:r>
                        <a:rPr lang="bg-BG" sz="2400" b="1" baseline="0" dirty="0" smtClean="0"/>
                        <a:t>“а“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1" dirty="0" smtClean="0"/>
                        <a:t>5,</a:t>
                      </a:r>
                      <a:r>
                        <a:rPr lang="en-US" sz="2400" b="1" dirty="0" smtClean="0"/>
                        <a:t>10</a:t>
                      </a:r>
                      <a:endParaRPr lang="bg-BG" sz="2400" b="1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101928"/>
              </p:ext>
            </p:extLst>
          </p:nvPr>
        </p:nvGraphicFramePr>
        <p:xfrm>
          <a:off x="483418" y="4365104"/>
          <a:ext cx="3456384" cy="20882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2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bg-BG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XI</a:t>
                      </a: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“а“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bg-BG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5.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VII</a:t>
                      </a:r>
                      <a:r>
                        <a:rPr lang="bg-BG" sz="2400" b="0" dirty="0" smtClean="0"/>
                        <a:t>“а“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5,06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6.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VII</a:t>
                      </a:r>
                      <a:r>
                        <a:rPr lang="en-US" sz="2400" b="0" baseline="0" dirty="0" smtClean="0"/>
                        <a:t> “</a:t>
                      </a:r>
                      <a:r>
                        <a:rPr lang="bg-BG" sz="2400" b="0" baseline="0" dirty="0" smtClean="0"/>
                        <a:t>б</a:t>
                      </a:r>
                      <a:r>
                        <a:rPr lang="en-US" sz="2400" b="0" baseline="0" dirty="0" smtClean="0"/>
                        <a:t>”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/>
                        <a:t>4,</a:t>
                      </a:r>
                      <a:r>
                        <a:rPr lang="en-US" sz="2400" b="0" dirty="0" smtClean="0"/>
                        <a:t>85</a:t>
                      </a:r>
                      <a:endParaRPr lang="bg-BG" sz="2400" b="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7.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r>
                        <a:rPr lang="bg-BG" sz="2400" b="0" dirty="0" smtClean="0"/>
                        <a:t> „а“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/>
                        <a:t>4,</a:t>
                      </a:r>
                      <a:r>
                        <a:rPr lang="en-US" sz="2400" b="0" dirty="0" smtClean="0"/>
                        <a:t>74</a:t>
                      </a:r>
                      <a:endParaRPr lang="bg-BG" sz="2400" b="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35512"/>
              </p:ext>
            </p:extLst>
          </p:nvPr>
        </p:nvGraphicFramePr>
        <p:xfrm>
          <a:off x="5258609" y="2132856"/>
          <a:ext cx="3428384" cy="21981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8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6216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bg-BG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 „а“ </a:t>
                      </a:r>
                      <a:endParaRPr lang="bg-BG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1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8.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r>
                        <a:rPr lang="bg-BG" sz="2400" b="0" dirty="0" smtClean="0"/>
                        <a:t> „б“ 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/>
                        <a:t>4,</a:t>
                      </a:r>
                      <a:r>
                        <a:rPr lang="en-US" sz="2400" b="0" dirty="0" smtClean="0"/>
                        <a:t>52</a:t>
                      </a:r>
                      <a:endParaRPr lang="bg-BG" sz="2400" b="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31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9.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XII “</a:t>
                      </a:r>
                      <a:r>
                        <a:rPr lang="bg-BG" sz="2400" b="0" dirty="0" smtClean="0"/>
                        <a:t>б“ 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/>
                        <a:t>4,</a:t>
                      </a:r>
                      <a:r>
                        <a:rPr lang="en-US" sz="2400" b="0" dirty="0" smtClean="0"/>
                        <a:t>44</a:t>
                      </a:r>
                      <a:endParaRPr lang="bg-BG" sz="2400" b="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318">
                <a:tc>
                  <a:txBody>
                    <a:bodyPr/>
                    <a:lstStyle/>
                    <a:p>
                      <a:pPr algn="ctr"/>
                      <a:r>
                        <a:rPr lang="bg-BG" sz="2400" b="0" dirty="0" smtClean="0"/>
                        <a:t>10.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IX</a:t>
                      </a:r>
                      <a:r>
                        <a:rPr lang="bg-BG" sz="2400" b="0" dirty="0" smtClean="0"/>
                        <a:t> „б“</a:t>
                      </a:r>
                      <a:endParaRPr lang="bg-BG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dirty="0" smtClean="0"/>
                        <a:t>4,</a:t>
                      </a:r>
                      <a:r>
                        <a:rPr lang="en-US" sz="2400" b="0" dirty="0" smtClean="0"/>
                        <a:t>38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4298686"/>
              </p:ext>
            </p:extLst>
          </p:nvPr>
        </p:nvGraphicFramePr>
        <p:xfrm>
          <a:off x="5292080" y="4797152"/>
          <a:ext cx="3492839" cy="1248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9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bg-BG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  <a:endParaRPr lang="bg-BG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4,31</a:t>
                      </a:r>
                      <a:endParaRPr lang="bg-BG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/>
                        <a:t>12.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VIII “</a:t>
                      </a:r>
                      <a:r>
                        <a:rPr lang="bg-BG" sz="2400" b="1" dirty="0" smtClean="0"/>
                        <a:t>б</a:t>
                      </a:r>
                      <a:r>
                        <a:rPr lang="en-US" sz="2400" b="1" dirty="0" smtClean="0"/>
                        <a:t>” </a:t>
                      </a:r>
                      <a:endParaRPr lang="bg-BG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3,85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58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692423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Сравнителна диаграма с предходни години: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47739" y="935908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2019-2020</a:t>
            </a:r>
            <a:endParaRPr lang="bg-BG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2147067"/>
              </p:ext>
            </p:extLst>
          </p:nvPr>
        </p:nvGraphicFramePr>
        <p:xfrm>
          <a:off x="834460" y="2348880"/>
          <a:ext cx="74888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80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6245">
            <a:off x="336038" y="3286554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4" y="1141933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7808" y="2492896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tx1"/>
                </a:solidFill>
              </a:rPr>
              <a:t>Ученици, включени в столово хранене: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018972"/>
              </p:ext>
            </p:extLst>
          </p:nvPr>
        </p:nvGraphicFramePr>
        <p:xfrm>
          <a:off x="3069093" y="3534178"/>
          <a:ext cx="5904654" cy="29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6098">
                <a:tc>
                  <a:txBody>
                    <a:bodyPr/>
                    <a:lstStyle/>
                    <a:p>
                      <a:r>
                        <a:rPr lang="bg-BG" dirty="0" smtClean="0"/>
                        <a:t>Клас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Общо: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386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Закуска</a:t>
                      </a:r>
                    </a:p>
                    <a:p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31</a:t>
                      </a:r>
                      <a:endParaRPr lang="bg-B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28</a:t>
                      </a:r>
                      <a:endParaRPr lang="bg-B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94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098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Обяд</a:t>
                      </a:r>
                      <a:r>
                        <a:rPr lang="bg-BG" sz="2800" dirty="0" smtClean="0"/>
                        <a:t> </a:t>
                      </a:r>
                      <a:endParaRPr lang="bg-BG" sz="2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Средно</a:t>
                      </a:r>
                      <a:endParaRPr lang="bg-BG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bg-BG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bg-BG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bg-B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50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098">
                <a:tc gridSpan="5"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Платено частично от училището</a:t>
                      </a:r>
                      <a:endParaRPr lang="bg-BG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220072" y="1426660"/>
            <a:ext cx="3600400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bg-BG" sz="4800" dirty="0"/>
              <a:t>СУ „Никола Вапцаров“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51520" y="1628800"/>
            <a:ext cx="8712968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Изхранването 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се осъществява от фирма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– </a:t>
            </a:r>
            <a:r>
              <a:rPr lang="bg-BG" sz="2000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кетъринг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, която доставя сутрин в 7.40ч . топлата закуска и на обяд в 11.30ч. топлият обяд в предварително опакована за целта еднократна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опаковка.</a:t>
            </a:r>
            <a:endParaRPr lang="bg-BG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Менюто на фирмата доставчик е съобразено със </a:t>
            </a:r>
            <a:r>
              <a:rPr lang="bg-BG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Наредба №37 </a:t>
            </a:r>
            <a:r>
              <a:rPr lang="bg-BG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от</a:t>
            </a:r>
            <a:r>
              <a:rPr lang="bg-BG" sz="20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bg-BG" sz="20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21 </a:t>
            </a:r>
            <a:r>
              <a:rPr lang="bg-BG" sz="20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юли </a:t>
            </a:r>
            <a:r>
              <a:rPr lang="bg-BG" sz="20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2009 </a:t>
            </a:r>
            <a:r>
              <a:rPr lang="bg-BG" sz="20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г.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за здравословно хранене на учениците.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/>
              </a:rPr>
              <a:t>Здравословното хранене на учениците се постига </a:t>
            </a:r>
            <a:r>
              <a:rPr lang="bg-BG" sz="2400" b="1" dirty="0" smtClean="0">
                <a:solidFill>
                  <a:srgbClr val="000000"/>
                </a:solidFill>
                <a:latin typeface="+mj-lt"/>
                <a:ea typeface="Times New Roman"/>
              </a:rPr>
              <a:t>чрез: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</a:rPr>
              <a:t>Осигуряването на пълно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</a:rPr>
              <a:t>-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</a:rPr>
              <a:t>зърнести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</a:rPr>
              <a:t>продукти;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</a:rPr>
              <a:t>Осигуряването на плодове и зеленчуци (пресни, замразени, сухи, консервирани с ниско съдържание на сол/захар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</a:rPr>
              <a:t>);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</a:rPr>
              <a:t>Осигуряването на мляко и млечни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</a:rPr>
              <a:t>продукти;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+mj-lt"/>
                <a:ea typeface="Times New Roman"/>
              </a:rPr>
              <a:t>В менюто се включва риба най-малко един път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/>
              </a:rPr>
              <a:t>седмично.</a:t>
            </a:r>
            <a:endParaRPr lang="bg-BG" sz="20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1342235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6192" y="2780928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tx1"/>
                </a:solidFill>
              </a:rPr>
              <a:t>Пътуващи ученици, с осигурен безплатен транспорт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  <a:r>
              <a:rPr lang="bg-BG" sz="3200" dirty="0" smtClean="0">
                <a:solidFill>
                  <a:schemeClr val="tx1"/>
                </a:solidFill>
              </a:rPr>
              <a:t>96 ученика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8" y="3595679"/>
            <a:ext cx="3120768" cy="23405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1531893"/>
              </p:ext>
            </p:extLst>
          </p:nvPr>
        </p:nvGraphicFramePr>
        <p:xfrm>
          <a:off x="2447254" y="3302096"/>
          <a:ext cx="669674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lvl="0" algn="ctr"/>
                      <a:r>
                        <a:rPr lang="bg-BG" dirty="0" smtClean="0"/>
                        <a:t>Клас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Брой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4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3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4053740"/>
              </p:ext>
            </p:extLst>
          </p:nvPr>
        </p:nvGraphicFramePr>
        <p:xfrm>
          <a:off x="2446122" y="4869160"/>
          <a:ext cx="669674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Клас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Брой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8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220072" y="1426660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27" y="1342235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7808" y="2492896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tx1"/>
                </a:solidFill>
              </a:rPr>
              <a:t>Ученици, получаващи стипендии: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91121"/>
              </p:ext>
            </p:extLst>
          </p:nvPr>
        </p:nvGraphicFramePr>
        <p:xfrm>
          <a:off x="251520" y="2996952"/>
          <a:ext cx="8352928" cy="335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Видове стипендии</a:t>
                      </a:r>
                      <a:endParaRPr lang="bg-BG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Брой ученици</a:t>
                      </a:r>
                      <a:endParaRPr lang="bg-BG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I-</a:t>
                      </a:r>
                      <a:r>
                        <a:rPr lang="bg-BG" sz="2000" b="1" dirty="0" smtClean="0"/>
                        <a:t>ви срок 2018/2019г.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I-</a:t>
                      </a:r>
                      <a:r>
                        <a:rPr lang="bg-BG" sz="2000" b="1" dirty="0" smtClean="0"/>
                        <a:t>ви срок 20</a:t>
                      </a:r>
                      <a:r>
                        <a:rPr lang="en-US" sz="2000" b="1" dirty="0" smtClean="0"/>
                        <a:t>19</a:t>
                      </a:r>
                      <a:r>
                        <a:rPr lang="bg-BG" sz="2000" b="1" dirty="0" smtClean="0"/>
                        <a:t>/20</a:t>
                      </a:r>
                      <a:r>
                        <a:rPr lang="en-US" sz="2000" b="1" dirty="0" smtClean="0"/>
                        <a:t>20</a:t>
                      </a:r>
                      <a:r>
                        <a:rPr lang="bg-BG" sz="2000" b="1" dirty="0" smtClean="0"/>
                        <a:t>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255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За отличен успех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55</a:t>
                      </a:r>
                      <a:endParaRPr lang="bg-B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</a:t>
                      </a:r>
                      <a:endParaRPr lang="bg-BG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381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Социална стипендия/ по доход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15</a:t>
                      </a:r>
                      <a:endParaRPr lang="bg-B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</a:t>
                      </a:r>
                      <a:endParaRPr lang="bg-BG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440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За инвалиди/сираци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7</a:t>
                      </a:r>
                      <a:endParaRPr lang="bg-B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7</a:t>
                      </a:r>
                      <a:endParaRPr lang="bg-BG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220072" y="1426660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0035" y="1124744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tx1"/>
                </a:solidFill>
              </a:rPr>
              <a:t>Наложени наказания на ученици: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377811"/>
              </p:ext>
            </p:extLst>
          </p:nvPr>
        </p:nvGraphicFramePr>
        <p:xfrm>
          <a:off x="236289" y="1772816"/>
          <a:ext cx="8440167" cy="489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5114">
                  <a:extLst>
                    <a:ext uri="{9D8B030D-6E8A-4147-A177-3AD203B41FA5}">
                      <a16:colId xmlns:a16="http://schemas.microsoft.com/office/drawing/2014/main" xmlns="" val="4291962586"/>
                    </a:ext>
                  </a:extLst>
                </a:gridCol>
              </a:tblGrid>
              <a:tr h="886809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Видове наказания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I-</a:t>
                      </a:r>
                      <a:r>
                        <a:rPr lang="bg-BG" sz="2000" dirty="0" smtClean="0"/>
                        <a:t>ви срок 201</a:t>
                      </a:r>
                      <a:r>
                        <a:rPr lang="en-US" sz="2000" dirty="0" smtClean="0"/>
                        <a:t>9</a:t>
                      </a:r>
                      <a:r>
                        <a:rPr lang="bg-BG" sz="2000" dirty="0" smtClean="0"/>
                        <a:t>/20</a:t>
                      </a:r>
                      <a:r>
                        <a:rPr lang="en-US" sz="2000" dirty="0" smtClean="0"/>
                        <a:t>20</a:t>
                      </a:r>
                      <a:r>
                        <a:rPr lang="bg-BG" sz="2000" dirty="0" smtClean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80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забележка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255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извършване</a:t>
                      </a:r>
                      <a:r>
                        <a:rPr lang="bg-BG" sz="2000" baseline="0" dirty="0" smtClean="0"/>
                        <a:t> на труд в полза на училището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5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3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предупреждение за </a:t>
                      </a:r>
                      <a:r>
                        <a:rPr lang="ru-RU" sz="2000" dirty="0" err="1" smtClean="0"/>
                        <a:t>преместване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5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преместване</a:t>
                      </a:r>
                      <a:r>
                        <a:rPr lang="ru-RU" sz="2000" dirty="0" smtClean="0"/>
                        <a:t> в </a:t>
                      </a:r>
                      <a:r>
                        <a:rPr lang="ru-RU" sz="2000" dirty="0" err="1" smtClean="0"/>
                        <a:t>друго</a:t>
                      </a:r>
                      <a:r>
                        <a:rPr lang="ru-RU" sz="2000" dirty="0" smtClean="0"/>
                        <a:t> училище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0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8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 </a:t>
                      </a:r>
                      <a:r>
                        <a:rPr lang="ru-RU" sz="2000" dirty="0" err="1" smtClean="0"/>
                        <a:t>дневна</a:t>
                      </a:r>
                      <a:r>
                        <a:rPr lang="ru-RU" sz="2000" dirty="0" smtClean="0"/>
                        <a:t> в </a:t>
                      </a:r>
                      <a:r>
                        <a:rPr lang="ru-RU" sz="2000" dirty="0" err="1" smtClean="0"/>
                        <a:t>самостоятелна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спиране</a:t>
                      </a:r>
                      <a:r>
                        <a:rPr lang="ru-RU" sz="2000" dirty="0" smtClean="0"/>
                        <a:t> на стипендия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0</a:t>
                      </a:r>
                      <a:endParaRPr lang="bg-B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6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692423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800" dirty="0" smtClean="0">
                <a:solidFill>
                  <a:schemeClr val="tx1"/>
                </a:solidFill>
              </a:rPr>
              <a:t>Резултати от учебно-възпитателния процес: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4763006"/>
              </p:ext>
            </p:extLst>
          </p:nvPr>
        </p:nvGraphicFramePr>
        <p:xfrm>
          <a:off x="600698" y="2204865"/>
          <a:ext cx="7643710" cy="459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0366">
                  <a:extLst>
                    <a:ext uri="{9D8B030D-6E8A-4147-A177-3AD203B41FA5}">
                      <a16:colId xmlns:a16="http://schemas.microsoft.com/office/drawing/2014/main" xmlns="" val="3703110727"/>
                    </a:ext>
                  </a:extLst>
                </a:gridCol>
              </a:tblGrid>
              <a:tr h="1512167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Оценки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/>
                        <a:t>Брой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I-</a:t>
                      </a:r>
                      <a:r>
                        <a:rPr lang="bg-BG" sz="2000" dirty="0" smtClean="0"/>
                        <a:t>ви срок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/>
                        <a:t>201</a:t>
                      </a:r>
                      <a:r>
                        <a:rPr lang="en-US" sz="2000" dirty="0" smtClean="0"/>
                        <a:t>8</a:t>
                      </a:r>
                      <a:r>
                        <a:rPr lang="bg-BG" sz="2000" dirty="0" smtClean="0"/>
                        <a:t>-201</a:t>
                      </a:r>
                      <a:r>
                        <a:rPr lang="en-US" sz="2000" dirty="0" smtClean="0"/>
                        <a:t>9</a:t>
                      </a:r>
                      <a:r>
                        <a:rPr lang="bg-BG" sz="2000" dirty="0" smtClean="0"/>
                        <a:t>г.</a:t>
                      </a:r>
                      <a:r>
                        <a:rPr lang="en-US" sz="2000" dirty="0" smtClean="0"/>
                        <a:t> </a:t>
                      </a:r>
                      <a:endParaRPr lang="bg-BG" sz="2000" dirty="0" smtClean="0"/>
                    </a:p>
                    <a:p>
                      <a:pPr algn="ctr"/>
                      <a:r>
                        <a:rPr lang="bg-BG" sz="2000" dirty="0" smtClean="0"/>
                        <a:t>36</a:t>
                      </a:r>
                      <a:r>
                        <a:rPr lang="en-US" sz="2000" dirty="0" smtClean="0"/>
                        <a:t>2</a:t>
                      </a:r>
                      <a:r>
                        <a:rPr lang="bg-BG" sz="2000" dirty="0" smtClean="0"/>
                        <a:t> </a:t>
                      </a:r>
                      <a:r>
                        <a:rPr lang="bg-BG" sz="2000" dirty="0" err="1" smtClean="0"/>
                        <a:t>уч</a:t>
                      </a:r>
                      <a:r>
                        <a:rPr lang="bg-BG" sz="20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/>
                        <a:t>Брой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I-</a:t>
                      </a:r>
                      <a:r>
                        <a:rPr lang="bg-BG" sz="2000" dirty="0" smtClean="0"/>
                        <a:t>ви срок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/>
                        <a:t>201</a:t>
                      </a:r>
                      <a:r>
                        <a:rPr lang="en-US" sz="2000" dirty="0" smtClean="0"/>
                        <a:t>9</a:t>
                      </a:r>
                      <a:r>
                        <a:rPr lang="bg-BG" sz="2000" dirty="0" smtClean="0"/>
                        <a:t>-20</a:t>
                      </a:r>
                      <a:r>
                        <a:rPr lang="en-US" sz="2000" dirty="0" smtClean="0"/>
                        <a:t>20</a:t>
                      </a:r>
                      <a:r>
                        <a:rPr lang="bg-BG" sz="2000" dirty="0" smtClean="0"/>
                        <a:t>г.</a:t>
                      </a:r>
                      <a:r>
                        <a:rPr lang="en-US" sz="2000" dirty="0" smtClean="0"/>
                        <a:t> </a:t>
                      </a:r>
                      <a:endParaRPr lang="bg-BG" sz="2000" dirty="0" smtClean="0"/>
                    </a:p>
                    <a:p>
                      <a:pPr algn="ctr"/>
                      <a:r>
                        <a:rPr lang="bg-BG" sz="2000" dirty="0" smtClean="0"/>
                        <a:t>361 </a:t>
                      </a:r>
                      <a:r>
                        <a:rPr lang="bg-BG" sz="2000" dirty="0" err="1" smtClean="0"/>
                        <a:t>уч</a:t>
                      </a:r>
                      <a:r>
                        <a:rPr lang="bg-BG" sz="2000" dirty="0" smtClean="0"/>
                        <a:t>.</a:t>
                      </a:r>
                    </a:p>
                    <a:p>
                      <a:pPr algn="ctr"/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952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Слаб(2)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211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583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Среден (3)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811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870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7617510"/>
                  </a:ext>
                </a:extLst>
              </a:tr>
              <a:tr h="634583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Добър (4)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641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734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7178619"/>
                  </a:ext>
                </a:extLst>
              </a:tr>
              <a:tr h="634583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Мн. Добър</a:t>
                      </a:r>
                      <a:r>
                        <a:rPr lang="bg-BG" sz="2400" baseline="0" dirty="0" smtClean="0"/>
                        <a:t> (5)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606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846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5150814"/>
                  </a:ext>
                </a:extLst>
              </a:tr>
              <a:tr h="538953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Отличен(6)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1443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effectLst/>
                          <a:latin typeface="Times New Roman"/>
                          <a:ea typeface="Times New Roman"/>
                        </a:rPr>
                        <a:t>1968</a:t>
                      </a:r>
                      <a:endParaRPr lang="bg-BG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247739" y="935908"/>
            <a:ext cx="3572733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1228874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996952"/>
            <a:ext cx="7920880" cy="3168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800" dirty="0" smtClean="0">
                <a:solidFill>
                  <a:schemeClr val="tx1"/>
                </a:solidFill>
              </a:rPr>
              <a:t>Информация</a:t>
            </a:r>
          </a:p>
          <a:p>
            <a:pPr algn="ctr"/>
            <a:r>
              <a:rPr lang="bg-BG" sz="4800" dirty="0">
                <a:solidFill>
                  <a:schemeClr val="tx1"/>
                </a:solidFill>
              </a:rPr>
              <a:t>з</a:t>
            </a:r>
            <a:r>
              <a:rPr lang="bg-BG" sz="4800" dirty="0" smtClean="0">
                <a:solidFill>
                  <a:schemeClr val="tx1"/>
                </a:solidFill>
              </a:rPr>
              <a:t>а осъществяването на учебния процес</a:t>
            </a:r>
          </a:p>
          <a:p>
            <a:pPr algn="ctr"/>
            <a:r>
              <a:rPr lang="bg-BG" sz="4800" dirty="0" smtClean="0">
                <a:solidFill>
                  <a:schemeClr val="tx1"/>
                </a:solidFill>
              </a:rPr>
              <a:t>учебна 201</a:t>
            </a:r>
            <a:r>
              <a:rPr lang="en-US" sz="4800" dirty="0" smtClean="0">
                <a:solidFill>
                  <a:schemeClr val="tx1"/>
                </a:solidFill>
              </a:rPr>
              <a:t>9</a:t>
            </a:r>
            <a:r>
              <a:rPr lang="bg-BG" sz="4800" dirty="0" smtClean="0">
                <a:solidFill>
                  <a:schemeClr val="tx1"/>
                </a:solidFill>
              </a:rPr>
              <a:t>-20</a:t>
            </a:r>
            <a:r>
              <a:rPr lang="en-US" sz="4800" dirty="0" smtClean="0">
                <a:solidFill>
                  <a:schemeClr val="tx1"/>
                </a:solidFill>
              </a:rPr>
              <a:t>20</a:t>
            </a:r>
            <a:r>
              <a:rPr lang="bg-BG" sz="4800" dirty="0" smtClean="0">
                <a:solidFill>
                  <a:schemeClr val="tx1"/>
                </a:solidFill>
              </a:rPr>
              <a:t> година</a:t>
            </a:r>
            <a:endParaRPr lang="bg-BG" sz="4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20072" y="1426660"/>
            <a:ext cx="3456384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2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412776"/>
            <a:ext cx="8640959" cy="197844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 успех в 4 клас по БЕЛ и Математика:</a:t>
            </a: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11560" y="184482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БЕЛ – 5,18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Математика – 5,08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27583" y="2669714"/>
            <a:ext cx="7859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Мерки за постигане на по-добри резултати в НВО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11560" y="378904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Да се въведат СИП по Български език и литература и Математика;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Да се проведе вътрешно училищно оценяване по формата на НВО на постиженията на учениците от </a:t>
            </a:r>
            <a:r>
              <a:rPr lang="en-US" dirty="0" smtClean="0"/>
              <a:t>III </a:t>
            </a:r>
            <a:r>
              <a:rPr lang="bg-BG" dirty="0" smtClean="0"/>
              <a:t>клас в края на учебната година;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Да се прилагат интерактивни методи на обучение;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Добра екипна работа между всички учители;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Ефективно използване на часовете за консултации;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Поддържане на постоянна връзка с родителите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Индивидуална и диференцирана работа за преодоляване на пропуските;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34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412776"/>
            <a:ext cx="8640959" cy="197844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 успех в 7 клас по БЕЛ и Математика:</a:t>
            </a: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80078" y="1866875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БЕЛ – 4,38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Математика – 4,39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11560" y="37890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18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484784"/>
            <a:ext cx="8640959" cy="190643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 успех в 10 клас по БЕЛ и Математика:</a:t>
            </a: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11560" y="184482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БЕЛ 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4,21</a:t>
            </a: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Математика 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4,31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340768"/>
            <a:ext cx="8640959" cy="205044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 успех в 12 клас по БЕЛ и Биология и ЗО:</a:t>
            </a: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11560" y="184482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БЕЛ – 4,44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Среден успех по Биология и ЗО – 4,76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9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8"/>
            <a:ext cx="8640959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51520" y="1268760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Мерки за постигане на по-добри </a:t>
            </a:r>
            <a:r>
              <a:rPr lang="bg-BG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</a:t>
            </a:r>
          </a:p>
          <a:p>
            <a:pPr lvl="0" algn="ctr"/>
            <a:r>
              <a:rPr lang="bg-BG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НВО и ДЗИ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39551" y="889844"/>
            <a:ext cx="835292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Да </a:t>
            </a:r>
            <a:r>
              <a:rPr lang="bg-BG" sz="2000" dirty="0">
                <a:solidFill>
                  <a:prstClr val="black"/>
                </a:solidFill>
              </a:rPr>
              <a:t>се въведат СИП по Български език и литература и Математика;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>
                <a:solidFill>
                  <a:prstClr val="black"/>
                </a:solidFill>
              </a:rPr>
              <a:t>Да се създаде организация за провеждане на </a:t>
            </a:r>
            <a:r>
              <a:rPr lang="bg-BG" sz="2000" dirty="0" smtClean="0">
                <a:solidFill>
                  <a:prstClr val="black"/>
                </a:solidFill>
              </a:rPr>
              <a:t>пробни </a:t>
            </a:r>
            <a:r>
              <a:rPr lang="bg-BG" sz="2000" dirty="0">
                <a:solidFill>
                  <a:prstClr val="black"/>
                </a:solidFill>
              </a:rPr>
              <a:t>тестове през свободното време на учениците;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>
                <a:solidFill>
                  <a:prstClr val="black"/>
                </a:solidFill>
              </a:rPr>
              <a:t>Да продължи и да се утвърди създадената организация за преструктуриране на учебното съдържани по БЕЛ и Математика в полза на часовете за упражнения;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>
                <a:solidFill>
                  <a:prstClr val="black"/>
                </a:solidFill>
              </a:rPr>
              <a:t>Създаване на условия за повишаване познавателния интерес и мотивацията на учениците за учене;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>
                <a:solidFill>
                  <a:prstClr val="black"/>
                </a:solidFill>
              </a:rPr>
              <a:t>Компенсиране на установените пропуски на учениците чрез установяване нивото на съответните знания, умения и отношения по конкретно учебно съдържание;</a:t>
            </a:r>
          </a:p>
        </p:txBody>
      </p:sp>
    </p:spTree>
    <p:extLst>
      <p:ext uri="{BB962C8B-B14F-4D97-AF65-F5344CB8AC3E}">
        <p14:creationId xmlns:p14="http://schemas.microsoft.com/office/powerpoint/2010/main" xmlns="" val="20052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Взаимодействие с родителите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 smtClean="0"/>
              <a:t>Диагностика и качествен анализ на постигнатите от учениците знания, умения и отношения във връзка с конкретно учебно съдържание;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 smtClean="0"/>
              <a:t>Да се прилагат иновативни и интерактивни методи на обучение;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>
                <a:solidFill>
                  <a:prstClr val="black"/>
                </a:solidFill>
              </a:rPr>
              <a:t>Ефективно използване на часовете за консултации</a:t>
            </a:r>
            <a:r>
              <a:rPr lang="bg-BG" sz="2000" dirty="0" smtClean="0">
                <a:solidFill>
                  <a:prstClr val="black"/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Да се използва проектния метод като мощна интерактивна форма на работа за провокиране на творческото мислене на учениците;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Трудните задачи да се упражняват с необходимата честота по съответния предмет през цялата учебна година и станат обект на преподаването в по-долните класове;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Да се провежда вътрешно училищно оценяване по формата на НВО на учениците в началото на м. юни.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680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253819" y="980728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800" dirty="0" smtClean="0">
                <a:solidFill>
                  <a:schemeClr val="tx1"/>
                </a:solidFill>
              </a:rPr>
              <a:t>Участие в олимпиади:</a:t>
            </a: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41391"/>
              </p:ext>
            </p:extLst>
          </p:nvPr>
        </p:nvGraphicFramePr>
        <p:xfrm>
          <a:off x="971600" y="1980542"/>
          <a:ext cx="6840760" cy="408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xmlns="" val="2873563897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xmlns="" val="958193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I-</a:t>
                      </a:r>
                      <a:r>
                        <a:rPr lang="bg-BG" sz="2000" dirty="0" smtClean="0"/>
                        <a:t>ви срок</a:t>
                      </a:r>
                      <a:endParaRPr lang="bg-BG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/>
                        <a:t>201</a:t>
                      </a:r>
                      <a:r>
                        <a:rPr lang="en-US" sz="2000" dirty="0" smtClean="0"/>
                        <a:t>9</a:t>
                      </a:r>
                      <a:r>
                        <a:rPr lang="bg-BG" sz="2000" dirty="0" smtClean="0"/>
                        <a:t>-20</a:t>
                      </a:r>
                      <a:r>
                        <a:rPr lang="en-US" sz="2000" dirty="0" smtClean="0"/>
                        <a:t>20</a:t>
                      </a:r>
                      <a:endParaRPr lang="bg-BG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31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Участвали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Класирани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793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Български език и литература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34</a:t>
                      </a:r>
                      <a:endParaRPr lang="bg-BG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bg-BG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6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Математика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2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История и цивилизация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691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География и икономика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1</a:t>
                      </a:r>
                      <a:r>
                        <a:rPr lang="en-US" sz="2400" dirty="0" smtClean="0"/>
                        <a:t>6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0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Физика и астрономия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13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6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Химия и ООС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bg-BG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27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Биология и ЗО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bg-BG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bg-BG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5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accent2">
                    <a:lumMod val="50000"/>
                  </a:schemeClr>
                </a:solidFill>
              </a:rPr>
              <a:t>Класирани ученици </a:t>
            </a:r>
            <a:endParaRPr lang="bg-BG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576064"/>
          </a:xfrm>
        </p:spPr>
        <p:txBody>
          <a:bodyPr>
            <a:normAutofit fontScale="55000" lnSpcReduction="20000"/>
          </a:bodyPr>
          <a:lstStyle/>
          <a:p>
            <a:endParaRPr lang="bg-BG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g-BG" sz="3600" b="1" dirty="0" smtClean="0">
                <a:solidFill>
                  <a:schemeClr val="bg2">
                    <a:lumMod val="50000"/>
                  </a:schemeClr>
                </a:solidFill>
              </a:rPr>
              <a:t>Знам и мога</a:t>
            </a:r>
          </a:p>
          <a:p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849694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/>
          </a:p>
          <a:p>
            <a:pPr marL="457200" indent="-457200">
              <a:buAutoNum type="arabicPeriod"/>
            </a:pPr>
            <a:r>
              <a:rPr lang="bg-BG" dirty="0" smtClean="0">
                <a:solidFill>
                  <a:schemeClr val="tx1"/>
                </a:solidFill>
              </a:rPr>
              <a:t>Георги Караиванов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IV </a:t>
            </a:r>
            <a:r>
              <a:rPr lang="bg-BG" dirty="0" smtClean="0">
                <a:solidFill>
                  <a:schemeClr val="tx1"/>
                </a:solidFill>
              </a:rPr>
              <a:t>„б“ клас</a:t>
            </a:r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bg-BG" dirty="0" smtClean="0">
                <a:solidFill>
                  <a:schemeClr val="tx1"/>
                </a:solidFill>
              </a:rPr>
              <a:t>1. Георги </a:t>
            </a:r>
            <a:r>
              <a:rPr lang="bg-BG" dirty="0" err="1" smtClean="0">
                <a:solidFill>
                  <a:schemeClr val="tx1"/>
                </a:solidFill>
              </a:rPr>
              <a:t>Спахиев</a:t>
            </a:r>
            <a:r>
              <a:rPr lang="bg-BG" dirty="0" smtClean="0">
                <a:solidFill>
                  <a:schemeClr val="tx1"/>
                </a:solidFill>
              </a:rPr>
              <a:t> – 1 място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                                                                                  2.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Милка </a:t>
            </a:r>
            <a:r>
              <a:rPr lang="bg-BG" dirty="0" err="1" smtClean="0">
                <a:solidFill>
                  <a:schemeClr val="tx1"/>
                </a:solidFill>
              </a:rPr>
              <a:t>воденичарова</a:t>
            </a:r>
            <a:r>
              <a:rPr lang="bg-BG" dirty="0" smtClean="0">
                <a:solidFill>
                  <a:schemeClr val="tx1"/>
                </a:solidFill>
              </a:rPr>
              <a:t> – 3 място</a:t>
            </a:r>
            <a:r>
              <a:rPr lang="en-US" dirty="0" smtClean="0">
                <a:solidFill>
                  <a:schemeClr val="tx1"/>
                </a:solidFill>
              </a:rPr>
              <a:t>        </a:t>
            </a:r>
            <a:endParaRPr lang="bg-BG" dirty="0" smtClean="0">
              <a:solidFill>
                <a:schemeClr val="tx1"/>
              </a:solidFill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3822192" cy="72008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XXVII</a:t>
            </a:r>
            <a:r>
              <a:rPr lang="bg-BG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„140 години Търновска конституция</a:t>
            </a:r>
            <a:endParaRPr lang="bg-BG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79512" y="3407046"/>
            <a:ext cx="89382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Национален конкурс „Времена и будители“</a:t>
            </a:r>
          </a:p>
          <a:p>
            <a:pPr marL="342900" indent="-342900">
              <a:buAutoNum type="arabicPeriod"/>
            </a:pPr>
            <a:r>
              <a:rPr lang="bg-BG" dirty="0" smtClean="0"/>
              <a:t>Наталия </a:t>
            </a:r>
            <a:r>
              <a:rPr lang="bg-BG" dirty="0" err="1" smtClean="0"/>
              <a:t>Таранинова</a:t>
            </a:r>
            <a:r>
              <a:rPr lang="bg-BG" dirty="0" smtClean="0"/>
              <a:t> – 3 място</a:t>
            </a:r>
          </a:p>
          <a:p>
            <a:pPr marL="342900" indent="-342900">
              <a:buAutoNum type="arabicPeriod"/>
            </a:pPr>
            <a:r>
              <a:rPr lang="bg-BG" dirty="0" smtClean="0"/>
              <a:t>Милка Воденичарова – 3 място</a:t>
            </a:r>
          </a:p>
          <a:p>
            <a:pPr marL="342900" indent="-342900"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r>
              <a:rPr lang="bg-BG" dirty="0" smtClean="0"/>
              <a:t> – 3 място</a:t>
            </a:r>
          </a:p>
          <a:p>
            <a:endParaRPr lang="bg-BG" dirty="0"/>
          </a:p>
          <a:p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Национален конкурс на ВТУ – Велико Търново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Милка Воденичарова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Наталия </a:t>
            </a:r>
            <a:r>
              <a:rPr lang="bg-BG" dirty="0" err="1"/>
              <a:t>Т</a:t>
            </a:r>
            <a:r>
              <a:rPr lang="bg-BG" dirty="0" err="1" smtClean="0"/>
              <a:t>аранинова</a:t>
            </a:r>
            <a:endParaRPr lang="bg-BG" dirty="0" smtClean="0"/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710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accent2">
                    <a:lumMod val="50000"/>
                  </a:schemeClr>
                </a:solidFill>
              </a:rPr>
              <a:t>Класирани ученици </a:t>
            </a:r>
            <a:endParaRPr lang="bg-BG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576064"/>
          </a:xfrm>
        </p:spPr>
        <p:txBody>
          <a:bodyPr>
            <a:normAutofit/>
          </a:bodyPr>
          <a:lstStyle/>
          <a:p>
            <a:endParaRPr lang="bg-BG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95536" y="1772816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„От Коледа до </a:t>
            </a:r>
            <a:r>
              <a:rPr lang="bg-BG" sz="2000" b="1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асильовден“ – към ННД –София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r>
              <a:rPr lang="bg-BG" dirty="0" smtClean="0"/>
              <a:t> – 1 място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Милка Воденичарова – 2 място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Красимир Димитров – поощрителна награда</a:t>
            </a:r>
          </a:p>
          <a:p>
            <a:pPr marL="342900" indent="-342900">
              <a:buFont typeface="+mj-lt"/>
              <a:buAutoNum type="arabicPeriod"/>
            </a:pPr>
            <a:endParaRPr lang="bg-BG" dirty="0"/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„И ти си в мен Родино“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Александра Александрова – 1 място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r>
              <a:rPr lang="bg-BG" dirty="0" smtClean="0"/>
              <a:t> – поощрителна награда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Илияна Влахова – поощрителна награда</a:t>
            </a:r>
          </a:p>
          <a:p>
            <a:pPr marL="342900" indent="-342900">
              <a:buFont typeface="+mj-lt"/>
              <a:buAutoNum type="arabicPeriod"/>
            </a:pPr>
            <a:endParaRPr lang="bg-BG" dirty="0"/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„Ти за мен си земен рай“</a:t>
            </a:r>
          </a:p>
          <a:p>
            <a:pPr marL="342900" indent="-342900">
              <a:buAutoNum type="arabicPeriod"/>
            </a:pPr>
            <a:r>
              <a:rPr lang="bg-BG" dirty="0" smtClean="0"/>
              <a:t>Наталия </a:t>
            </a:r>
            <a:r>
              <a:rPr lang="bg-BG" dirty="0" err="1"/>
              <a:t>Т</a:t>
            </a:r>
            <a:r>
              <a:rPr lang="bg-BG" dirty="0" err="1" smtClean="0"/>
              <a:t>аранинова</a:t>
            </a:r>
            <a:r>
              <a:rPr lang="bg-BG" dirty="0" smtClean="0"/>
              <a:t> – специална награда</a:t>
            </a:r>
          </a:p>
          <a:p>
            <a:pPr marL="342900" indent="-342900">
              <a:buAutoNum type="arabicPeriod"/>
            </a:pPr>
            <a:r>
              <a:rPr lang="bg-BG" dirty="0" smtClean="0"/>
              <a:t>Александра Александрова – 2 място</a:t>
            </a:r>
          </a:p>
          <a:p>
            <a:pPr marL="342900" indent="-342900">
              <a:buAutoNum type="arabicPeriod"/>
            </a:pPr>
            <a:r>
              <a:rPr lang="bg-BG" dirty="0" smtClean="0"/>
              <a:t>Анелия </a:t>
            </a:r>
            <a:r>
              <a:rPr lang="bg-BG" dirty="0" err="1" smtClean="0"/>
              <a:t>Спахиева</a:t>
            </a:r>
            <a:r>
              <a:rPr lang="bg-BG" dirty="0" smtClean="0"/>
              <a:t> – 2 място</a:t>
            </a:r>
          </a:p>
          <a:p>
            <a:pPr marL="342900" indent="-342900"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r>
              <a:rPr lang="bg-BG" dirty="0" smtClean="0"/>
              <a:t> – 2 място</a:t>
            </a:r>
          </a:p>
          <a:p>
            <a:pPr marL="342900" indent="-34290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913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accent2">
                    <a:lumMod val="50000"/>
                  </a:schemeClr>
                </a:solidFill>
              </a:rPr>
              <a:t>Класирани ученици </a:t>
            </a:r>
            <a:endParaRPr lang="bg-BG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576064"/>
          </a:xfrm>
        </p:spPr>
        <p:txBody>
          <a:bodyPr>
            <a:normAutofit/>
          </a:bodyPr>
          <a:lstStyle/>
          <a:p>
            <a:endParaRPr lang="bg-BG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95536" y="1772816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„Една светиня отвъд смъртта“ 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Анелия </a:t>
            </a:r>
            <a:r>
              <a:rPr lang="bg-BG" dirty="0" err="1" smtClean="0"/>
              <a:t>Спахиев</a:t>
            </a:r>
            <a:r>
              <a:rPr lang="bg-BG" dirty="0" smtClean="0"/>
              <a:t> – 1 място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Милка Воденичарова – 2 място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Георги </a:t>
            </a:r>
            <a:r>
              <a:rPr lang="bg-BG" dirty="0" err="1" smtClean="0"/>
              <a:t>Спахиев</a:t>
            </a:r>
            <a:r>
              <a:rPr lang="bg-BG" dirty="0" smtClean="0"/>
              <a:t> – 3 място</a:t>
            </a:r>
          </a:p>
          <a:p>
            <a:pPr marL="342900" indent="-342900">
              <a:buFont typeface="+mj-lt"/>
              <a:buAutoNum type="arabicPeriod"/>
            </a:pPr>
            <a:endParaRPr lang="bg-BG" dirty="0"/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Национален конкурс „Моите детски мечти“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Анелия </a:t>
            </a:r>
            <a:r>
              <a:rPr lang="bg-BG" dirty="0" err="1" smtClean="0"/>
              <a:t>Спахиева</a:t>
            </a:r>
            <a:r>
              <a:rPr lang="bg-BG" dirty="0" smtClean="0"/>
              <a:t> – 2 място</a:t>
            </a:r>
          </a:p>
          <a:p>
            <a:pPr marL="342900" indent="-34290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505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1560" y="1392728"/>
            <a:ext cx="8283996" cy="4176464"/>
          </a:xfrm>
        </p:spPr>
        <p:txBody>
          <a:bodyPr>
            <a:normAutofit/>
          </a:bodyPr>
          <a:lstStyle/>
          <a:p>
            <a:r>
              <a:rPr lang="en-US" sz="2400" b="1" dirty="0"/>
              <a:t>O</a:t>
            </a:r>
            <a:r>
              <a:rPr lang="bg-BG" sz="2400" b="1" dirty="0"/>
              <a:t>тчет-анализът  за УВР в училище за </a:t>
            </a:r>
            <a:r>
              <a:rPr lang="bg-BG" sz="2400" b="1" dirty="0" smtClean="0"/>
              <a:t>учебна 201</a:t>
            </a:r>
            <a:r>
              <a:rPr lang="en-US" sz="2400" b="1" dirty="0" smtClean="0"/>
              <a:t>9</a:t>
            </a:r>
            <a:r>
              <a:rPr lang="bg-BG" sz="2400" b="1" dirty="0" smtClean="0"/>
              <a:t>/20</a:t>
            </a:r>
            <a:r>
              <a:rPr lang="en-US" sz="2400" b="1" dirty="0" smtClean="0"/>
              <a:t>20</a:t>
            </a:r>
            <a:r>
              <a:rPr lang="bg-BG" sz="2400" b="1" dirty="0" smtClean="0"/>
              <a:t> година </a:t>
            </a:r>
            <a:r>
              <a:rPr lang="bg-BG" sz="2400" b="1" dirty="0"/>
              <a:t>е разработен въз основа на </a:t>
            </a:r>
            <a:r>
              <a:rPr lang="bg-BG" sz="2400" b="1" dirty="0" smtClean="0"/>
              <a:t>:</a:t>
            </a:r>
          </a:p>
          <a:p>
            <a:pPr algn="l"/>
            <a:endParaRPr lang="bg-BG" sz="2400" dirty="0"/>
          </a:p>
          <a:p>
            <a:pPr marL="800100" lvl="1" indent="-3429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bg-BG" sz="2200" dirty="0">
                <a:solidFill>
                  <a:schemeClr val="tx1"/>
                </a:solidFill>
              </a:rPr>
              <a:t>Проведената  контролна дейност </a:t>
            </a:r>
            <a:r>
              <a:rPr lang="bg-BG" dirty="0" smtClean="0">
                <a:solidFill>
                  <a:schemeClr val="tx1"/>
                </a:solidFill>
              </a:rPr>
              <a:t>на директора</a:t>
            </a:r>
            <a:r>
              <a:rPr lang="bg-BG" sz="2200" dirty="0" smtClean="0">
                <a:solidFill>
                  <a:schemeClr val="tx1"/>
                </a:solidFill>
              </a:rPr>
              <a:t>                                                </a:t>
            </a:r>
            <a:endParaRPr lang="bg-BG" sz="2200" dirty="0">
              <a:solidFill>
                <a:schemeClr val="tx1"/>
              </a:solidFill>
            </a:endParaRPr>
          </a:p>
          <a:p>
            <a:pPr marL="800100" lvl="1" indent="-3429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bg-BG" sz="2200" dirty="0">
                <a:solidFill>
                  <a:schemeClr val="tx1"/>
                </a:solidFill>
              </a:rPr>
              <a:t>Информация от ЗУД</a:t>
            </a:r>
          </a:p>
          <a:p>
            <a:pPr marL="800100" lvl="1" indent="-3429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tx1"/>
                </a:solidFill>
              </a:rPr>
              <a:t>Докладите </a:t>
            </a:r>
            <a:r>
              <a:rPr lang="bg-BG" sz="2200" dirty="0">
                <a:solidFill>
                  <a:schemeClr val="tx1"/>
                </a:solidFill>
              </a:rPr>
              <a:t>и анализите </a:t>
            </a:r>
            <a:r>
              <a:rPr lang="bg-BG" dirty="0" smtClean="0">
                <a:solidFill>
                  <a:schemeClr val="tx1"/>
                </a:solidFill>
              </a:rPr>
              <a:t>по</a:t>
            </a:r>
            <a:r>
              <a:rPr lang="bg-BG" sz="2200" dirty="0" smtClean="0">
                <a:solidFill>
                  <a:schemeClr val="tx1"/>
                </a:solidFill>
              </a:rPr>
              <a:t> обединения и комисии</a:t>
            </a:r>
            <a:endParaRPr lang="bg-BG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268760"/>
            <a:ext cx="7701480" cy="16561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xmlns="" val="18238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r>
              <a:rPr lang="bg-BG" sz="2000" b="1" dirty="0" smtClean="0"/>
              <a:t>Проведени дейности</a:t>
            </a:r>
            <a:r>
              <a:rPr lang="bg-BG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Откриване на учебната година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Изложба от природни материали;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Презентация с г-жа Величка Топалова за Деня на народните будители;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Среща с полицаи от РПУ – Хаджидимово във връзка със седмицата, посветена на безопасността на движение;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Изработени картички за Деня на християнското семейство;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Открит урок по БЕЛ при г-жа Евгения </a:t>
            </a:r>
            <a:r>
              <a:rPr lang="bg-BG" sz="1600" dirty="0" err="1" smtClean="0"/>
              <a:t>Галова</a:t>
            </a:r>
            <a:r>
              <a:rPr lang="bg-BG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Открит урок по Технологии и предприемачество  при г-жа Татяна Близнакова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Участие в състезание организирано от СБНУ – „Аз, природата и света“ </a:t>
            </a:r>
          </a:p>
          <a:p>
            <a:endParaRPr lang="bg-BG" sz="1600" dirty="0"/>
          </a:p>
          <a:p>
            <a:r>
              <a:rPr lang="bg-BG" b="1" i="1" dirty="0" smtClean="0"/>
              <a:t>Мероприятия, които са заложени  а не са осъществени: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/>
              <a:t>Провеждане на есенен поход;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i="1" dirty="0" smtClean="0"/>
              <a:t>С любов към книгата – „Книгата е здравословна храна“ – рисунка-изложба, разказ, стих, илюстрация към любима приказка.</a:t>
            </a:r>
          </a:p>
          <a:p>
            <a:endParaRPr lang="bg-BG" b="1" i="1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 на методическото обединение на „Началните учители“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38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r>
              <a:rPr lang="bg-BG" sz="2000" b="1" dirty="0" smtClean="0"/>
              <a:t>Проведени дейности</a:t>
            </a:r>
            <a:r>
              <a:rPr lang="bg-BG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/>
              <a:t>Анализи на входни нива – обсъдени са пропуските на учениците и са набелязани мерки за подобряване на резултатите по съответните предмети;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По повод международния ден на учителя - 05 октомври, е проведен поход до манастира „Св. Димитър“;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През месец декември и януари се проведоха общинските кръгове на олимпиадите по съответните предмети – има класирани за областен кръг;</a:t>
            </a:r>
          </a:p>
          <a:p>
            <a:endParaRPr lang="bg-BG" dirty="0"/>
          </a:p>
          <a:p>
            <a:r>
              <a:rPr lang="bg-BG" b="1" i="1" dirty="0" smtClean="0"/>
              <a:t>Предстои провеждане на открит урок по География и икономика, който поради грипната ваканция беше отложен.</a:t>
            </a:r>
          </a:p>
          <a:p>
            <a:endParaRPr lang="bg-BG" b="1" i="1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 на методическото обединение на „Природни науки“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15636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r>
              <a:rPr lang="bg-BG" sz="2000" b="1" dirty="0" smtClean="0"/>
              <a:t>Проведени дейности</a:t>
            </a:r>
            <a:endParaRPr lang="bg-BG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Отбелязване на Европейския ден на езиците;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Провеждане и оценяване на входно ниво;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Изготвяне на табла и презентации за Деня на народните будители;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Отбелязване на патронния празник на училището – конкурс за най-добър рецитатор и писане на есе на тема „Моето училище – моят втори дом“;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Мероприятия по повод националната седмица на четенето;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Изработване на коледни картички на английски език;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Открити уроци по Английски език при г-жа </a:t>
            </a:r>
            <a:r>
              <a:rPr lang="bg-BG" dirty="0" err="1" smtClean="0"/>
              <a:t>Карамихалева</a:t>
            </a:r>
            <a:r>
              <a:rPr lang="bg-BG" dirty="0" smtClean="0"/>
              <a:t> и Български език и литература при г-жа Глушкова;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Участие на учениците в олимпиади, състезания и конкурси;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  <a:p>
            <a:pPr lvl="0"/>
            <a:r>
              <a:rPr lang="bg-BG" b="1" i="1" dirty="0">
                <a:solidFill>
                  <a:prstClr val="black"/>
                </a:solidFill>
              </a:rPr>
              <a:t>Предстои провеждане на открит урок по </a:t>
            </a:r>
            <a:r>
              <a:rPr lang="bg-BG" b="1" i="1" dirty="0" smtClean="0">
                <a:solidFill>
                  <a:prstClr val="black"/>
                </a:solidFill>
              </a:rPr>
              <a:t>История и цивилизация в 8 клас, който </a:t>
            </a:r>
            <a:r>
              <a:rPr lang="bg-BG" b="1" i="1" dirty="0">
                <a:solidFill>
                  <a:prstClr val="black"/>
                </a:solidFill>
              </a:rPr>
              <a:t>поради грипната ваканция беше отложен.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 на методическото обединение на „Хуманитарните науки“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458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r>
              <a:rPr lang="bg-BG" sz="2000" b="1" dirty="0" smtClean="0"/>
              <a:t>Проведени дейности</a:t>
            </a:r>
            <a:endParaRPr lang="bg-BG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Изложба от природни материали на тема „Златна есен“;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Конкурс за рисунки по стихове на Вапцаров;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Коледен футболен турнир на малки вратички;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lvl="0"/>
            <a:r>
              <a:rPr lang="bg-BG" b="1" i="1" dirty="0">
                <a:solidFill>
                  <a:prstClr val="black"/>
                </a:solidFill>
              </a:rPr>
              <a:t>Мероприятия, които са заложени  а не са осъществени: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Есенен поход;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Състезанието „Ключът към музиката“  - поради грипната ваканция.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методическото обединение на „Техническите предмети“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531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Проведени дейности</a:t>
            </a:r>
            <a:endParaRPr lang="bg-BG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Родителски срещи за запознаване на родителите с училищния правилник и изискванията за електронния дневник;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запознаване на </a:t>
            </a:r>
            <a:r>
              <a:rPr lang="bg-BG" dirty="0" smtClean="0">
                <a:solidFill>
                  <a:prstClr val="black"/>
                </a:solidFill>
              </a:rPr>
              <a:t>учениците </a:t>
            </a:r>
            <a:r>
              <a:rPr lang="bg-BG" dirty="0">
                <a:solidFill>
                  <a:prstClr val="black"/>
                </a:solidFill>
              </a:rPr>
              <a:t>с училищния правилник и изискванията за </a:t>
            </a:r>
            <a:r>
              <a:rPr lang="bg-BG" dirty="0" smtClean="0">
                <a:solidFill>
                  <a:prstClr val="black"/>
                </a:solidFill>
              </a:rPr>
              <a:t>спазване и осигуряване на безопасни условия на обучение;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Отбелязване на Световния ден на усмивката;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Добра взаимовръзка между учител – </a:t>
            </a:r>
            <a:r>
              <a:rPr lang="bg-BG" dirty="0" err="1" smtClean="0">
                <a:solidFill>
                  <a:prstClr val="black"/>
                </a:solidFill>
              </a:rPr>
              <a:t>учител</a:t>
            </a:r>
            <a:r>
              <a:rPr lang="bg-BG" dirty="0" smtClean="0">
                <a:solidFill>
                  <a:prstClr val="black"/>
                </a:solidFill>
              </a:rPr>
              <a:t> ЦДО, чрез посещение в часовете по Самоподготовка;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Проведени беседи на здравна тема с мед. сестра Катя Милушева;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Провеждане на индивидуална работа с проблемни ученици;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Набелязване на мерки и дейности за неактивни и изоставащи ученици;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Съвместно с младежката организация на БЧК се отбеляза световния ден на думата „Благодаря“</a:t>
            </a:r>
          </a:p>
          <a:p>
            <a:pPr lvl="0"/>
            <a:r>
              <a:rPr lang="bg-BG" b="1" i="1" dirty="0" smtClean="0">
                <a:solidFill>
                  <a:prstClr val="black"/>
                </a:solidFill>
              </a:rPr>
              <a:t>Мероприятия</a:t>
            </a:r>
            <a:r>
              <a:rPr lang="bg-BG" b="1" i="1" dirty="0">
                <a:solidFill>
                  <a:prstClr val="black"/>
                </a:solidFill>
              </a:rPr>
              <a:t>, които са заложени  а не са осъществени: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Вътрешно квалификационно обучение на тема „Успешни стратегии на взаимодействие училище-семейство;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Конкурс за най-чиста и поддържана класна стая.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 на методическото обединение на „Класните ръководители“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877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000" b="1" dirty="0" smtClean="0"/>
          </a:p>
          <a:p>
            <a:r>
              <a:rPr lang="bg-BG" sz="2000" b="1" dirty="0" smtClean="0"/>
              <a:t>Проведени дейности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26 септември – ден на езиците;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1 ноември – ден на Народните будители;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Седмица посветена на Патрона на училището – Никола Вапцаров;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7 декември – в препълнената зала на читалището учениците от нашето училище представиха богата литературно-музикална програма;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Коледно новогодишни тържества;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Последния ден преди ваканцията дядо коледа с неговите джуджета раздаваше подаръци по класове;</a:t>
            </a:r>
          </a:p>
          <a:p>
            <a:r>
              <a:rPr lang="bg-BG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bg-BG" sz="2000" dirty="0" smtClean="0"/>
          </a:p>
          <a:p>
            <a:pPr lvl="0"/>
            <a:endParaRPr lang="bg-BG" b="1" i="1" dirty="0" smtClean="0">
              <a:solidFill>
                <a:prstClr val="black"/>
              </a:solidFill>
            </a:endParaRPr>
          </a:p>
          <a:p>
            <a:pPr lvl="0"/>
            <a:r>
              <a:rPr lang="bg-BG" b="1" i="1" dirty="0" smtClean="0">
                <a:solidFill>
                  <a:prstClr val="black"/>
                </a:solidFill>
              </a:rPr>
              <a:t> 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 на Комисията по тържествата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9441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000" b="1" dirty="0" smtClean="0"/>
          </a:p>
          <a:p>
            <a:r>
              <a:rPr lang="bg-BG" sz="2000" b="1" dirty="0" smtClean="0"/>
              <a:t>Проведени дейности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Турнир по футбол;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Шахматен турнир по класове;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Турнир по волейбол и състезание по народна топка;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/>
              <a:t>По случай патронния празник на училището бе проведен турнир по футбол между класове и масов крос.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sz="2000" dirty="0" smtClean="0"/>
          </a:p>
          <a:p>
            <a:pPr lvl="0"/>
            <a:endParaRPr lang="bg-BG" b="1" i="1" dirty="0" smtClean="0">
              <a:solidFill>
                <a:prstClr val="black"/>
              </a:solidFill>
            </a:endParaRPr>
          </a:p>
          <a:p>
            <a:pPr lvl="0"/>
            <a:r>
              <a:rPr lang="bg-BG" sz="2000" b="1" i="1" dirty="0">
                <a:solidFill>
                  <a:prstClr val="black"/>
                </a:solidFill>
              </a:rPr>
              <a:t>Мероприятия, които са </a:t>
            </a:r>
            <a:r>
              <a:rPr lang="bg-BG" sz="2000" b="1" i="1" dirty="0" smtClean="0">
                <a:solidFill>
                  <a:prstClr val="black"/>
                </a:solidFill>
              </a:rPr>
              <a:t>заложени, </a:t>
            </a:r>
            <a:r>
              <a:rPr lang="bg-BG" sz="2000" b="1" i="1" dirty="0">
                <a:solidFill>
                  <a:prstClr val="black"/>
                </a:solidFill>
              </a:rPr>
              <a:t>а не са осъществени: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b="1" i="1" dirty="0" smtClean="0">
                <a:solidFill>
                  <a:prstClr val="black"/>
                </a:solidFill>
              </a:rPr>
              <a:t>Турнир по тенис</a:t>
            </a:r>
            <a:endParaRPr lang="bg-BG" b="1" i="1" dirty="0">
              <a:solidFill>
                <a:prstClr val="black"/>
              </a:solidFill>
            </a:endParaRPr>
          </a:p>
          <a:p>
            <a:pPr lvl="0"/>
            <a:r>
              <a:rPr lang="bg-BG" b="1" i="1" dirty="0" smtClean="0">
                <a:solidFill>
                  <a:prstClr val="black"/>
                </a:solidFill>
              </a:rPr>
              <a:t> 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Спортната комисия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42231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 smtClean="0">
                <a:solidFill>
                  <a:prstClr val="black"/>
                </a:solidFill>
              </a:rPr>
              <a:t>Целта на ЦОУД е да създаде възможност за общуване ш опознаване на децата от различни социални, етнически и културни общности. Освен това в целодневната организация у учениците се изграждат умения  и навици за самостоятелно учене, формират се у тях здравословни навици.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Часовете в ЦОУД се разпределят в три блока: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Блок А – Организиран отдих и физическа активност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Блок Б – Самоподготовка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Блок С – Занимания по интереси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Дейности в групите: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Откриване на учебната година с ученици от </a:t>
            </a:r>
            <a:r>
              <a:rPr lang="en-US" dirty="0" smtClean="0">
                <a:solidFill>
                  <a:prstClr val="black"/>
                </a:solidFill>
              </a:rPr>
              <a:t>I </a:t>
            </a:r>
            <a:r>
              <a:rPr lang="bg-BG" dirty="0" smtClean="0">
                <a:solidFill>
                  <a:prstClr val="black"/>
                </a:solidFill>
              </a:rPr>
              <a:t>и</a:t>
            </a:r>
            <a:r>
              <a:rPr lang="en-US" dirty="0" smtClean="0">
                <a:solidFill>
                  <a:prstClr val="black"/>
                </a:solidFill>
              </a:rPr>
              <a:t> V </a:t>
            </a:r>
            <a:r>
              <a:rPr lang="bg-BG" dirty="0" smtClean="0">
                <a:solidFill>
                  <a:prstClr val="black"/>
                </a:solidFill>
              </a:rPr>
              <a:t>класове;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Есенна изложба от природни материали, плодове и зеленчуци;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Активно участие на учениците в седмицата посветена на Вапцаров;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„Урок по родолюбие“ в </a:t>
            </a:r>
            <a:r>
              <a:rPr lang="en-US" dirty="0" smtClean="0">
                <a:solidFill>
                  <a:prstClr val="black"/>
                </a:solidFill>
              </a:rPr>
              <a:t>I </a:t>
            </a:r>
            <a:r>
              <a:rPr lang="bg-BG" dirty="0" smtClean="0">
                <a:solidFill>
                  <a:prstClr val="black"/>
                </a:solidFill>
              </a:rPr>
              <a:t>клас;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„Празник на цифрите“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„Да изработим сурвачка с баба“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bg-BG" dirty="0" smtClean="0">
                <a:solidFill>
                  <a:prstClr val="black"/>
                </a:solidFill>
              </a:rPr>
              <a:t>Коледна украса в класната стая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</a:t>
            </a:r>
            <a:r>
              <a:rPr lang="bg-BG" sz="2600" b="1" dirty="0"/>
              <a:t>у</a:t>
            </a:r>
            <a:r>
              <a:rPr lang="bg-BG" sz="2600" b="1" dirty="0" smtClean="0"/>
              <a:t>чителите ЦДО </a:t>
            </a:r>
            <a:r>
              <a:rPr lang="en-US" sz="2600" b="1" dirty="0" smtClean="0"/>
              <a:t>I – VII </a:t>
            </a:r>
            <a:r>
              <a:rPr lang="bg-BG" sz="2600" b="1" dirty="0" smtClean="0"/>
              <a:t>клас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2769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Конкурс „Най-добър Четец“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Композиция от поезия и проза от </a:t>
            </a:r>
            <a:r>
              <a:rPr lang="en-US" dirty="0" smtClean="0">
                <a:solidFill>
                  <a:prstClr val="black"/>
                </a:solidFill>
              </a:rPr>
              <a:t>III </a:t>
            </a:r>
            <a:r>
              <a:rPr lang="bg-BG" dirty="0" smtClean="0">
                <a:solidFill>
                  <a:prstClr val="black"/>
                </a:solidFill>
              </a:rPr>
              <a:t>ЦДО група, изнесена пред учениците от начален етап;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По повод християнското семейство учениците посетиха манастир „Св. Георги“ и изслушаха беседа на </a:t>
            </a:r>
            <a:r>
              <a:rPr lang="bg-BG" dirty="0" err="1" smtClean="0">
                <a:solidFill>
                  <a:prstClr val="black"/>
                </a:solidFill>
              </a:rPr>
              <a:t>архимандрид</a:t>
            </a:r>
            <a:r>
              <a:rPr lang="bg-BG" dirty="0" smtClean="0">
                <a:solidFill>
                  <a:prstClr val="black"/>
                </a:solidFill>
              </a:rPr>
              <a:t> Теофил;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Периодично почистване на класната стая и двора на училището;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Среща с Мария </a:t>
            </a:r>
            <a:r>
              <a:rPr lang="bg-BG" dirty="0" err="1" smtClean="0">
                <a:solidFill>
                  <a:prstClr val="black"/>
                </a:solidFill>
              </a:rPr>
              <a:t>Джойкева</a:t>
            </a:r>
            <a:r>
              <a:rPr lang="bg-BG" dirty="0" smtClean="0">
                <a:solidFill>
                  <a:prstClr val="black"/>
                </a:solidFill>
              </a:rPr>
              <a:t> – актриса в старозагорския театър;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Среща с д-р </a:t>
            </a:r>
            <a:r>
              <a:rPr lang="bg-BG" dirty="0" err="1" smtClean="0">
                <a:solidFill>
                  <a:prstClr val="black"/>
                </a:solidFill>
              </a:rPr>
              <a:t>Кумбаров</a:t>
            </a:r>
            <a:r>
              <a:rPr lang="bg-BG" dirty="0" smtClean="0">
                <a:solidFill>
                  <a:prstClr val="black"/>
                </a:solidFill>
              </a:rPr>
              <a:t> – </a:t>
            </a:r>
            <a:r>
              <a:rPr lang="bg-BG" dirty="0" err="1" smtClean="0">
                <a:solidFill>
                  <a:prstClr val="black"/>
                </a:solidFill>
              </a:rPr>
              <a:t>ендокринолог</a:t>
            </a:r>
            <a:r>
              <a:rPr lang="bg-BG" dirty="0" smtClean="0">
                <a:solidFill>
                  <a:prstClr val="black"/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Среща разговор с Александър </a:t>
            </a:r>
            <a:r>
              <a:rPr lang="bg-BG" dirty="0" err="1" smtClean="0">
                <a:solidFill>
                  <a:prstClr val="black"/>
                </a:solidFill>
              </a:rPr>
              <a:t>Косаков</a:t>
            </a:r>
            <a:r>
              <a:rPr lang="bg-BG" dirty="0" smtClean="0">
                <a:solidFill>
                  <a:prstClr val="black"/>
                </a:solidFill>
              </a:rPr>
              <a:t> по случай 108 години от Освобождението на Хаджидимово;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Възобновяване на обичая „Коледуване“;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Посещение на кино в гр. Гоце Делчев;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Коледни тържества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</a:t>
            </a:r>
            <a:r>
              <a:rPr lang="bg-BG" sz="2600" b="1" dirty="0"/>
              <a:t>у</a:t>
            </a:r>
            <a:r>
              <a:rPr lang="bg-BG" sz="2600" b="1" dirty="0" smtClean="0"/>
              <a:t>чителите ЦДО </a:t>
            </a:r>
            <a:r>
              <a:rPr lang="en-US" sz="2600" b="1" dirty="0" smtClean="0"/>
              <a:t>I – VII </a:t>
            </a:r>
            <a:r>
              <a:rPr lang="bg-BG" sz="2600" b="1" dirty="0" smtClean="0"/>
              <a:t>клас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703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dirty="0" smtClean="0">
                <a:solidFill>
                  <a:prstClr val="black"/>
                </a:solidFill>
              </a:rPr>
              <a:t>За корекция на езиково-говорните аномалии през първия учебен срок в кабинета са заведени 33 деца: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с</a:t>
            </a:r>
            <a:r>
              <a:rPr lang="bg-BG" dirty="0" smtClean="0">
                <a:solidFill>
                  <a:prstClr val="black"/>
                </a:solidFill>
              </a:rPr>
              <a:t> </a:t>
            </a:r>
            <a:r>
              <a:rPr lang="bg-BG" dirty="0" err="1" smtClean="0">
                <a:solidFill>
                  <a:prstClr val="black"/>
                </a:solidFill>
              </a:rPr>
              <a:t>дисартикулации</a:t>
            </a:r>
            <a:r>
              <a:rPr lang="bg-BG" dirty="0" smtClean="0">
                <a:solidFill>
                  <a:prstClr val="black"/>
                </a:solidFill>
              </a:rPr>
              <a:t> – 11 ученика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с</a:t>
            </a:r>
            <a:r>
              <a:rPr lang="bg-BG" dirty="0" smtClean="0">
                <a:solidFill>
                  <a:prstClr val="black"/>
                </a:solidFill>
              </a:rPr>
              <a:t> </a:t>
            </a:r>
            <a:r>
              <a:rPr lang="bg-BG" dirty="0" err="1" smtClean="0">
                <a:solidFill>
                  <a:prstClr val="black"/>
                </a:solidFill>
              </a:rPr>
              <a:t>дисграфия</a:t>
            </a:r>
            <a:r>
              <a:rPr lang="bg-BG" dirty="0" smtClean="0">
                <a:solidFill>
                  <a:prstClr val="black"/>
                </a:solidFill>
              </a:rPr>
              <a:t> и </a:t>
            </a:r>
            <a:r>
              <a:rPr lang="bg-BG" dirty="0" err="1" smtClean="0">
                <a:solidFill>
                  <a:prstClr val="black"/>
                </a:solidFill>
              </a:rPr>
              <a:t>дислекция</a:t>
            </a:r>
            <a:r>
              <a:rPr lang="bg-BG" dirty="0" smtClean="0">
                <a:solidFill>
                  <a:prstClr val="black"/>
                </a:solidFill>
              </a:rPr>
              <a:t> – 15 ученика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с</a:t>
            </a:r>
            <a:r>
              <a:rPr lang="bg-BG" dirty="0" smtClean="0">
                <a:solidFill>
                  <a:prstClr val="black"/>
                </a:solidFill>
              </a:rPr>
              <a:t> общо изоставане – 3 ученика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д</a:t>
            </a:r>
            <a:r>
              <a:rPr lang="bg-BG" dirty="0" smtClean="0">
                <a:solidFill>
                  <a:prstClr val="black"/>
                </a:solidFill>
              </a:rPr>
              <a:t>еца със СОП – 4 ученика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Обхваща децата от 1 до 7 клас.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При децата с </a:t>
            </a:r>
            <a:r>
              <a:rPr lang="bg-BG" dirty="0" err="1" smtClean="0">
                <a:solidFill>
                  <a:prstClr val="black"/>
                </a:solidFill>
              </a:rPr>
              <a:t>дисграфия</a:t>
            </a:r>
            <a:r>
              <a:rPr lang="bg-BG" dirty="0" smtClean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,</a:t>
            </a:r>
            <a:r>
              <a:rPr lang="bg-BG" dirty="0" smtClean="0">
                <a:solidFill>
                  <a:prstClr val="black"/>
                </a:solidFill>
              </a:rPr>
              <a:t>с общо изоставане и с </a:t>
            </a:r>
            <a:r>
              <a:rPr lang="bg-BG" dirty="0" err="1" smtClean="0">
                <a:solidFill>
                  <a:prstClr val="black"/>
                </a:solidFill>
              </a:rPr>
              <a:t>дисартикулии</a:t>
            </a:r>
            <a:r>
              <a:rPr lang="bg-BG" dirty="0" smtClean="0">
                <a:solidFill>
                  <a:prstClr val="black"/>
                </a:solidFill>
              </a:rPr>
              <a:t> се работи по групи.  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При децата със СОП се водят индивидуални занятия. Обучението продължава и през втори срок. </a:t>
            </a:r>
          </a:p>
          <a:p>
            <a:pPr lvl="0"/>
            <a:r>
              <a:rPr lang="bg-BG" dirty="0" smtClean="0">
                <a:solidFill>
                  <a:prstClr val="black"/>
                </a:solidFill>
              </a:rPr>
              <a:t>При децата с </a:t>
            </a:r>
            <a:r>
              <a:rPr lang="bg-BG" dirty="0" err="1" smtClean="0">
                <a:solidFill>
                  <a:prstClr val="black"/>
                </a:solidFill>
              </a:rPr>
              <a:t>дисграфия</a:t>
            </a:r>
            <a:r>
              <a:rPr lang="bg-BG" dirty="0" smtClean="0">
                <a:solidFill>
                  <a:prstClr val="black"/>
                </a:solidFill>
              </a:rPr>
              <a:t> и </a:t>
            </a:r>
            <a:r>
              <a:rPr lang="bg-BG" dirty="0" err="1" smtClean="0">
                <a:solidFill>
                  <a:prstClr val="black"/>
                </a:solidFill>
              </a:rPr>
              <a:t>дислекция</a:t>
            </a:r>
            <a:r>
              <a:rPr lang="bg-BG" dirty="0" smtClean="0">
                <a:solidFill>
                  <a:prstClr val="black"/>
                </a:solidFill>
              </a:rPr>
              <a:t> има подобрение в писането и четенето.</a:t>
            </a:r>
          </a:p>
          <a:p>
            <a:pPr lvl="0"/>
            <a:endParaRPr lang="bg-BG" dirty="0">
              <a:solidFill>
                <a:prstClr val="black"/>
              </a:solidFill>
            </a:endParaRPr>
          </a:p>
          <a:p>
            <a:pPr lvl="0"/>
            <a:r>
              <a:rPr lang="bg-BG" i="1" dirty="0" smtClean="0">
                <a:solidFill>
                  <a:prstClr val="black"/>
                </a:solidFill>
              </a:rPr>
              <a:t>През втори срок ще бъдат включени още деца от първи клас </a:t>
            </a:r>
            <a:r>
              <a:rPr lang="bg-BG" i="1" dirty="0" err="1" smtClean="0">
                <a:solidFill>
                  <a:prstClr val="black"/>
                </a:solidFill>
              </a:rPr>
              <a:t>сдисартикулии</a:t>
            </a:r>
            <a:r>
              <a:rPr lang="bg-BG" i="1" dirty="0" smtClean="0">
                <a:solidFill>
                  <a:prstClr val="black"/>
                </a:solidFill>
              </a:rPr>
              <a:t> за корекция.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</a:t>
            </a:r>
            <a:r>
              <a:rPr lang="bg-BG" sz="2600" b="1" dirty="0" err="1" smtClean="0"/>
              <a:t>логопедичния</a:t>
            </a:r>
            <a:r>
              <a:rPr lang="bg-BG" sz="2600" b="1" dirty="0" smtClean="0"/>
              <a:t> кабинет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724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71" y="260648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8578" y="1228874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6799" y="2708920"/>
            <a:ext cx="480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В началото на учебната година:</a:t>
            </a:r>
          </a:p>
          <a:p>
            <a:pPr algn="ctr"/>
            <a:endParaRPr lang="bg-BG" sz="2400" dirty="0" smtClean="0">
              <a:solidFill>
                <a:schemeClr val="tx1"/>
              </a:solidFill>
            </a:endParaRPr>
          </a:p>
          <a:p>
            <a:pPr algn="ctr"/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4143028" y="2699375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            Към 05.02.2020 г.:</a:t>
            </a:r>
          </a:p>
          <a:p>
            <a:endParaRPr lang="bg-BG" sz="2400" dirty="0" smtClean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19369" y="5301208"/>
            <a:ext cx="8788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        </a:t>
            </a:r>
            <a:r>
              <a:rPr lang="bg-BG" sz="2200" dirty="0" smtClean="0"/>
              <a:t>Напуснали/Преместени – 6; </a:t>
            </a:r>
            <a:r>
              <a:rPr lang="en-US" sz="2200" dirty="0" smtClean="0"/>
              <a:t>    </a:t>
            </a:r>
            <a:r>
              <a:rPr lang="bg-BG" sz="2200" dirty="0" smtClean="0"/>
              <a:t>Придошли – </a:t>
            </a:r>
            <a:r>
              <a:rPr lang="en-US" sz="2200" dirty="0" smtClean="0"/>
              <a:t>7</a:t>
            </a:r>
            <a:r>
              <a:rPr lang="bg-BG" sz="2200" dirty="0" smtClean="0"/>
              <a:t> </a:t>
            </a:r>
          </a:p>
          <a:p>
            <a:pPr algn="ctr"/>
            <a:r>
              <a:rPr lang="bg-BG" sz="2200" dirty="0" smtClean="0"/>
              <a:t>Преминал в самостоятелна форма – </a:t>
            </a:r>
            <a:r>
              <a:rPr lang="en-US" sz="2200" dirty="0" smtClean="0"/>
              <a:t>1</a:t>
            </a:r>
            <a:endParaRPr lang="bg-BG" sz="2200" dirty="0" smtClean="0"/>
          </a:p>
          <a:p>
            <a:pPr algn="ctr"/>
            <a:r>
              <a:rPr lang="en-US" sz="2200" dirty="0" smtClean="0"/>
              <a:t> </a:t>
            </a:r>
            <a:r>
              <a:rPr lang="bg-BG" sz="2200" dirty="0" smtClean="0"/>
              <a:t>Записани в самостоятелна форма – </a:t>
            </a:r>
            <a:r>
              <a:rPr lang="en-US" sz="2200" dirty="0" smtClean="0"/>
              <a:t>20   </a:t>
            </a:r>
            <a:endParaRPr lang="bg-BG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20072" y="1426660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2018-2019</a:t>
            </a:r>
            <a:endParaRPr lang="bg-BG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6447308"/>
              </p:ext>
            </p:extLst>
          </p:nvPr>
        </p:nvGraphicFramePr>
        <p:xfrm>
          <a:off x="877466" y="3324241"/>
          <a:ext cx="36960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брой ученици </a:t>
                      </a:r>
                      <a:endParaRPr lang="bg-B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bg-BG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брой паралелки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Групи в ЦДО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самостоятелна форма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bg-BG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706123"/>
              </p:ext>
            </p:extLst>
          </p:nvPr>
        </p:nvGraphicFramePr>
        <p:xfrm>
          <a:off x="4995003" y="3312481"/>
          <a:ext cx="36960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брой ученици </a:t>
                      </a:r>
                      <a:endParaRPr lang="bg-B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bg-BG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брой паралелки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Групи в ЦДО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tx1"/>
                          </a:solidFill>
                        </a:rPr>
                        <a:t>самостоятелна форма </a:t>
                      </a:r>
                      <a:endParaRPr lang="bg-BG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bg-BG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5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000" b="1" dirty="0" smtClean="0">
                <a:solidFill>
                  <a:prstClr val="black"/>
                </a:solidFill>
              </a:rPr>
              <a:t>Проекти по които работим в училище: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„Мярка без свободен час“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„Подкрепа за успех“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„Образование за утрешния ден“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До края на м. март трябва да бъде внесен проекта по Постановление 129 за закупуване на спортни артикули и принадлежности, необходими в часовете по ФВС;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prstClr val="black"/>
                </a:solidFill>
              </a:rPr>
              <a:t>Два международни проекта по програма </a:t>
            </a:r>
            <a:r>
              <a:rPr lang="bg-BG" sz="2000" dirty="0" err="1" smtClean="0">
                <a:solidFill>
                  <a:prstClr val="black"/>
                </a:solidFill>
              </a:rPr>
              <a:t>Еразъм+</a:t>
            </a:r>
            <a:r>
              <a:rPr lang="bg-BG" sz="2000" dirty="0" smtClean="0">
                <a:solidFill>
                  <a:prstClr val="black"/>
                </a:solidFill>
              </a:rPr>
              <a:t> - „Калейдоскоп“ и „</a:t>
            </a:r>
            <a:r>
              <a:rPr lang="en-US" sz="2000" dirty="0" smtClean="0">
                <a:solidFill>
                  <a:prstClr val="black"/>
                </a:solidFill>
              </a:rPr>
              <a:t>PLAY</a:t>
            </a:r>
            <a:r>
              <a:rPr lang="bg-BG" sz="2000" dirty="0" smtClean="0">
                <a:solidFill>
                  <a:prstClr val="black"/>
                </a:solidFill>
              </a:rPr>
              <a:t>“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bg-BG" sz="2000" dirty="0" smtClean="0">
                <a:solidFill>
                  <a:prstClr val="black"/>
                </a:solidFill>
              </a:rPr>
              <a:t>Да опознаем детство чрез игрите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bg-BG" sz="2000" dirty="0" smtClean="0">
              <a:solidFill>
                <a:prstClr val="black"/>
              </a:solidFill>
            </a:endParaRPr>
          </a:p>
          <a:p>
            <a:pPr lvl="0"/>
            <a:endParaRPr lang="bg-BG" sz="2000" dirty="0">
              <a:solidFill>
                <a:prstClr val="black"/>
              </a:solidFill>
            </a:endParaRPr>
          </a:p>
          <a:p>
            <a:pPr lvl="0"/>
            <a:r>
              <a:rPr lang="bg-BG" sz="2000" b="1" i="1" dirty="0" smtClean="0">
                <a:solidFill>
                  <a:schemeClr val="tx2">
                    <a:lumMod val="75000"/>
                  </a:schemeClr>
                </a:solidFill>
              </a:rPr>
              <a:t>Системно комисията следи  и проверява всички възможности за кандидатстване по проекти и програми. Членовете на комисията присъстват на координационни срещи на Европейския информационен център - Благоевград</a:t>
            </a:r>
          </a:p>
          <a:p>
            <a:pPr lvl="0"/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 на работата на комисията по европейски програми и проекти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41945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Актуализиране на Регистъра с имената на ученици с проблемно поведение. Периодични срещи с тези ученици и ежедневни срещи и разговори с класните ръководители;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Ежедневна работа с ученици, нарушаващи дисциплината в училище, ученици допуснали безпричинни отсъствия и закъснения за часове </a:t>
            </a:r>
          </a:p>
          <a:p>
            <a:pPr lvl="0"/>
            <a:r>
              <a:rPr lang="bg-BG" dirty="0">
                <a:solidFill>
                  <a:prstClr val="black"/>
                </a:solidFill>
              </a:rPr>
              <a:t> </a:t>
            </a:r>
            <a:r>
              <a:rPr lang="bg-BG" dirty="0" smtClean="0">
                <a:solidFill>
                  <a:prstClr val="black"/>
                </a:solidFill>
              </a:rPr>
              <a:t>-  в регистъра са отразени 174 ученика – 101 протокола с регистрирани разговори;</a:t>
            </a:r>
          </a:p>
          <a:p>
            <a:pPr marL="285750" lvl="0" indent="-285750">
              <a:buFontTx/>
              <a:buChar char="-"/>
            </a:pPr>
            <a:r>
              <a:rPr lang="bg-BG" dirty="0" smtClean="0">
                <a:solidFill>
                  <a:prstClr val="black"/>
                </a:solidFill>
              </a:rPr>
              <a:t>5 случая с намесата на Полиция;</a:t>
            </a:r>
          </a:p>
          <a:p>
            <a:pPr marL="285750" lvl="0" indent="-285750">
              <a:buFontTx/>
              <a:buChar char="-"/>
            </a:pPr>
            <a:r>
              <a:rPr lang="bg-BG" dirty="0" smtClean="0">
                <a:solidFill>
                  <a:prstClr val="black"/>
                </a:solidFill>
              </a:rPr>
              <a:t>27 работни срещи в отдел „Закрила на детето“</a:t>
            </a:r>
          </a:p>
          <a:p>
            <a:pPr marL="285750" lvl="0" indent="-285750">
              <a:buFontTx/>
              <a:buChar char="-"/>
            </a:pPr>
            <a:r>
              <a:rPr lang="bg-BG" dirty="0" smtClean="0">
                <a:solidFill>
                  <a:prstClr val="black"/>
                </a:solidFill>
              </a:rPr>
              <a:t>13 посещения по домовете на ученици с рисково поведение;</a:t>
            </a:r>
          </a:p>
          <a:p>
            <a:pPr marL="285750" lvl="0" indent="-285750">
              <a:buFontTx/>
              <a:buChar char="-"/>
            </a:pPr>
            <a:r>
              <a:rPr lang="bg-BG" dirty="0" smtClean="0">
                <a:solidFill>
                  <a:prstClr val="black"/>
                </a:solidFill>
              </a:rPr>
              <a:t>7 протокола на ученици отстранени от час</a:t>
            </a:r>
          </a:p>
          <a:p>
            <a:pPr marL="285750" lvl="0" indent="-285750">
              <a:buFontTx/>
              <a:buChar char="-"/>
            </a:pPr>
            <a:r>
              <a:rPr lang="bg-BG" dirty="0" smtClean="0">
                <a:solidFill>
                  <a:prstClr val="black"/>
                </a:solidFill>
              </a:rPr>
              <a:t>4 декларации от ученици за спазване на Етичния кодекс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Срещи и разговори с родители на проблемни ученици – 27 протокола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2 работни срещи с представител на Детска педагогическа стая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Ежеседмична работа с </a:t>
            </a:r>
            <a:r>
              <a:rPr lang="bg-BG" smtClean="0">
                <a:solidFill>
                  <a:prstClr val="black"/>
                </a:solidFill>
              </a:rPr>
              <a:t>Ученически съвет </a:t>
            </a: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педагогическия съветник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40056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Поддържане на връзка с отдел по наркотични вещества, г. Благоевград;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Членуване в съюза на българските психолози;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Своевременна и адекватна намеса от страна на педагогическия съветник при разрешаване на проблеми с ученици от асоциални прояви.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/>
              <a:t>Отчет-анализ на работата на педагогическия съветник</a:t>
            </a:r>
            <a:endParaRPr lang="bg-BG" sz="2600" b="1" dirty="0"/>
          </a:p>
        </p:txBody>
      </p:sp>
    </p:spTree>
    <p:extLst>
      <p:ext uri="{BB962C8B-B14F-4D97-AF65-F5344CB8AC3E}">
        <p14:creationId xmlns:p14="http://schemas.microsoft.com/office/powerpoint/2010/main" xmlns="" val="3729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23275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Отчет-анализ на училищния координационен съвет за справяне с тормоза в училище на </a:t>
            </a:r>
            <a:r>
              <a:rPr lang="bg-BG" sz="2400" b="1" i="1" dirty="0" smtClean="0"/>
              <a:t>„Механизма за противодействие на училищния тормоз“ </a:t>
            </a:r>
            <a:endParaRPr lang="bg-BG" sz="2400" b="1" i="1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51520" y="2733020"/>
            <a:ext cx="864095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bg-BG" dirty="0">
                <a:latin typeface="+mj-lt"/>
                <a:ea typeface="Times New Roman"/>
              </a:rPr>
              <a:t>Периодични срещи - разговори с родители на проблемни ученици и със самите ученици;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+mj-lt"/>
                <a:ea typeface="Times New Roman"/>
                <a:cs typeface="Times New Roman"/>
              </a:rPr>
              <a:t>Периодични срещи с отдел „Полицая</a:t>
            </a:r>
            <a:r>
              <a:rPr lang="bg-BG" dirty="0" smtClean="0">
                <a:latin typeface="+mj-lt"/>
                <a:ea typeface="Times New Roman"/>
                <a:cs typeface="Times New Roman"/>
              </a:rPr>
              <a:t>“, Детска </a:t>
            </a:r>
            <a:r>
              <a:rPr lang="bg-BG" dirty="0">
                <a:latin typeface="+mj-lt"/>
                <a:ea typeface="Times New Roman"/>
                <a:cs typeface="Times New Roman"/>
              </a:rPr>
              <a:t>педагогическа </a:t>
            </a:r>
            <a:r>
              <a:rPr lang="bg-BG" dirty="0" smtClean="0">
                <a:latin typeface="+mj-lt"/>
                <a:ea typeface="Times New Roman"/>
                <a:cs typeface="Times New Roman"/>
              </a:rPr>
              <a:t>стая, </a:t>
            </a:r>
            <a:r>
              <a:rPr lang="bg-BG" dirty="0">
                <a:latin typeface="+mj-lt"/>
                <a:ea typeface="Times New Roman"/>
                <a:cs typeface="Times New Roman"/>
              </a:rPr>
              <a:t>отдел за „Закрила на детето” във връзка с прояви на </a:t>
            </a:r>
            <a:r>
              <a:rPr lang="bg-BG" dirty="0" smtClean="0">
                <a:latin typeface="+mj-lt"/>
                <a:ea typeface="Times New Roman"/>
                <a:cs typeface="Times New Roman"/>
              </a:rPr>
              <a:t>ученици;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bg-BG" dirty="0">
                <a:latin typeface="+mj-lt"/>
                <a:ea typeface="Times New Roman"/>
              </a:rPr>
              <a:t>Актуализиране на Регистъра с имената на ученици с проблемно поведение</a:t>
            </a:r>
            <a:r>
              <a:rPr lang="bg-BG" dirty="0" smtClean="0">
                <a:latin typeface="+mj-lt"/>
                <a:ea typeface="Times New Roman"/>
              </a:rPr>
              <a:t>;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ea typeface="Times New Roman"/>
                <a:cs typeface="Times New Roman"/>
              </a:rPr>
              <a:t>Разработване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dirty="0">
                <a:latin typeface="+mj-lt"/>
                <a:ea typeface="Times New Roman"/>
                <a:cs typeface="Times New Roman"/>
              </a:rPr>
              <a:t>и </a:t>
            </a:r>
            <a:r>
              <a:rPr lang="ru-RU" dirty="0" err="1">
                <a:latin typeface="+mj-lt"/>
                <a:ea typeface="Times New Roman"/>
                <a:cs typeface="Times New Roman"/>
              </a:rPr>
              <a:t>разглеждане</a:t>
            </a:r>
            <a:r>
              <a:rPr lang="ru-RU" dirty="0">
                <a:latin typeface="+mj-lt"/>
                <a:ea typeface="Times New Roman"/>
                <a:cs typeface="Times New Roman"/>
              </a:rPr>
              <a:t> в часа на </a:t>
            </a:r>
            <a:r>
              <a:rPr lang="ru-RU" dirty="0" err="1">
                <a:latin typeface="+mj-lt"/>
                <a:ea typeface="Times New Roman"/>
                <a:cs typeface="Times New Roman"/>
              </a:rPr>
              <a:t>класа</a:t>
            </a:r>
            <a:r>
              <a:rPr lang="bg-BG" dirty="0">
                <a:latin typeface="+mj-lt"/>
                <a:ea typeface="Times New Roman"/>
                <a:cs typeface="Times New Roman"/>
              </a:rPr>
              <a:t> на теми, свързани  с преодоляване на агресията, анонсиране на проявите на толерантност, превенция на тормоза и насилието в училище, </a:t>
            </a:r>
            <a:r>
              <a:rPr lang="bg-BG" dirty="0" smtClean="0">
                <a:latin typeface="+mj-lt"/>
                <a:ea typeface="Times New Roman"/>
                <a:cs typeface="Times New Roman"/>
              </a:rPr>
              <a:t>кражби;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bg-BG" dirty="0">
                <a:latin typeface="+mj-lt"/>
                <a:ea typeface="Times New Roman"/>
              </a:rPr>
              <a:t>Периодични срещи </a:t>
            </a:r>
            <a:r>
              <a:rPr lang="bg-BG" dirty="0" smtClean="0">
                <a:latin typeface="+mj-lt"/>
                <a:ea typeface="Times New Roman"/>
              </a:rPr>
              <a:t>с отдел </a:t>
            </a:r>
            <a:r>
              <a:rPr lang="bg-BG" dirty="0">
                <a:latin typeface="+mj-lt"/>
                <a:ea typeface="Times New Roman"/>
              </a:rPr>
              <a:t>„Закрила на детето”, отдел „Полиция”, Детска педагогическа стая;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bg-BG" dirty="0">
                <a:latin typeface="+mj-lt"/>
                <a:ea typeface="Times New Roman"/>
              </a:rPr>
              <a:t>Работа с </a:t>
            </a:r>
            <a:r>
              <a:rPr lang="bg-BG" dirty="0" err="1">
                <a:latin typeface="+mj-lt"/>
                <a:ea typeface="Times New Roman"/>
              </a:rPr>
              <a:t>кл</a:t>
            </a:r>
            <a:r>
              <a:rPr lang="bg-BG" dirty="0" smtClean="0">
                <a:latin typeface="+mj-lt"/>
                <a:ea typeface="Times New Roman"/>
              </a:rPr>
              <a:t>. ръководители </a:t>
            </a:r>
            <a:r>
              <a:rPr lang="bg-BG" dirty="0">
                <a:latin typeface="+mj-lt"/>
                <a:ea typeface="Times New Roman"/>
              </a:rPr>
              <a:t>– „Класна стая без тормоз“, „Училище без тормоз“, „Зелена класна стая“;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bg-BG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bg-BG" dirty="0">
                <a:latin typeface="+mj-lt"/>
                <a:ea typeface="Times New Roman"/>
                <a:cs typeface="Times New Roman"/>
              </a:rPr>
              <a:t>Своевременна и адекватна намеса от страна на Координационния Съвет при разрешаване на проблеми с ученици с асоциални прояви; </a:t>
            </a:r>
            <a:endParaRPr lang="bg-BG" dirty="0">
              <a:latin typeface="+mj-lt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xmlns="" val="1910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864096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21328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19944" y="1385157"/>
            <a:ext cx="8496944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400" b="1" dirty="0">
                <a:latin typeface="+mj-lt"/>
                <a:ea typeface="Times New Roman"/>
                <a:cs typeface="Times New Roman"/>
              </a:rPr>
              <a:t>Изпълнение на програмата </a:t>
            </a:r>
            <a:endParaRPr lang="bg-BG" sz="2400" dirty="0">
              <a:latin typeface="+mj-lt"/>
              <a:ea typeface="Calibri"/>
              <a:cs typeface="Times New Roman"/>
            </a:endParaRPr>
          </a:p>
          <a:p>
            <a:pPr algn="ctr"/>
            <a:r>
              <a:rPr lang="bg-BG" sz="2400" b="1" dirty="0">
                <a:latin typeface="+mj-lt"/>
                <a:ea typeface="Times New Roman"/>
              </a:rPr>
              <a:t>за превенция на ранното напускане на училище </a:t>
            </a:r>
            <a:endParaRPr lang="bg-BG" sz="2400" b="1" i="1" dirty="0">
              <a:latin typeface="+mj-lt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51519" y="2271554"/>
            <a:ext cx="8640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Дейности: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Съвместно  с Ученически съвет и Училищното настоятелство да се организират благотворителни акции с цел подпомагане на крайно нуждаещите се ученици</a:t>
            </a:r>
            <a:r>
              <a:rPr lang="bg-BG" sz="1600" dirty="0" smtClean="0">
                <a:latin typeface="+mj-lt"/>
                <a:ea typeface="Times New Roman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Подпомагане с дрехи, обувки на крайно нуждаещи се </a:t>
            </a:r>
            <a:r>
              <a:rPr lang="bg-BG" sz="1600" dirty="0" smtClean="0">
                <a:latin typeface="+mj-lt"/>
                <a:ea typeface="Times New Roman"/>
              </a:rPr>
              <a:t>ученици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Съвместно с класните ръководители и социалните служители да се организират неформални срещи разговори с родителите на рискови ученици, консултации по предмети, индивидуална работа в групите </a:t>
            </a:r>
            <a:r>
              <a:rPr lang="bg-BG" sz="1600" dirty="0" smtClean="0">
                <a:latin typeface="+mj-lt"/>
                <a:ea typeface="Times New Roman"/>
              </a:rPr>
              <a:t>ЦОУД;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+mj-lt"/>
              </a:rPr>
              <a:t>Включване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застрашените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ученици</a:t>
            </a:r>
            <a:r>
              <a:rPr lang="ru-RU" sz="1600" dirty="0">
                <a:latin typeface="+mj-lt"/>
              </a:rPr>
              <a:t> в </a:t>
            </a:r>
            <a:r>
              <a:rPr lang="ru-RU" sz="1600" dirty="0" err="1">
                <a:latin typeface="+mj-lt"/>
              </a:rPr>
              <a:t>групи</a:t>
            </a:r>
            <a:r>
              <a:rPr lang="ru-RU" sz="1600" dirty="0">
                <a:latin typeface="+mj-lt"/>
              </a:rPr>
              <a:t> по </a:t>
            </a:r>
            <a:r>
              <a:rPr lang="ru-RU" sz="1600" dirty="0" err="1">
                <a:latin typeface="+mj-lt"/>
              </a:rPr>
              <a:t>различни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извънкласни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дейности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Подобряване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резултатите</a:t>
            </a:r>
            <a:r>
              <a:rPr lang="ru-RU" sz="1600" dirty="0">
                <a:latin typeface="+mj-lt"/>
              </a:rPr>
              <a:t> от само-</a:t>
            </a:r>
            <a:r>
              <a:rPr lang="ru-RU" sz="1600" dirty="0" err="1">
                <a:latin typeface="+mj-lt"/>
              </a:rPr>
              <a:t>подготовката</a:t>
            </a:r>
            <a:r>
              <a:rPr lang="ru-RU" sz="1600" dirty="0">
                <a:latin typeface="+mj-lt"/>
              </a:rPr>
              <a:t> чрез </a:t>
            </a:r>
            <a:r>
              <a:rPr lang="ru-RU" sz="1600" dirty="0" err="1">
                <a:latin typeface="+mj-lt"/>
              </a:rPr>
              <a:t>индивидуална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подкрепа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Съвместно с медицинското лице да се организират лектори на теми, свързани с </a:t>
            </a:r>
            <a:r>
              <a:rPr lang="bg-BG" sz="1600" dirty="0" smtClean="0">
                <a:latin typeface="+mj-lt"/>
                <a:ea typeface="Times New Roman"/>
              </a:rPr>
              <a:t>проблема;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Активиране на взаимодействия с родители и ученици.Извършено е обследване на социален и семеен статус на учениците от І клас; Проведени са индивидуални срещи с родители на ученици от класа</a:t>
            </a:r>
            <a:r>
              <a:rPr lang="bg-BG" sz="1600" dirty="0" smtClean="0">
                <a:latin typeface="+mj-lt"/>
                <a:ea typeface="Times New Roman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Обогатяване на извън-класните дейности – участия в състезания, тържества и др</a:t>
            </a:r>
            <a:r>
              <a:rPr lang="bg-BG" sz="1600" dirty="0" smtClean="0">
                <a:latin typeface="+mj-lt"/>
                <a:ea typeface="Times New Roman"/>
              </a:rPr>
              <a:t>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</a:rPr>
              <a:t>Посещения по домовете на ученици, които са допуснали голям брой неизвинени </a:t>
            </a:r>
            <a:r>
              <a:rPr lang="bg-BG" sz="1600" dirty="0" smtClean="0">
                <a:latin typeface="+mj-lt"/>
                <a:ea typeface="Times New Roman"/>
              </a:rPr>
              <a:t>отсъствия;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+mj-lt"/>
                <a:ea typeface="Times New Roman"/>
              </a:rPr>
              <a:t>Оптимизиране</a:t>
            </a:r>
            <a:r>
              <a:rPr lang="ru-RU" sz="1600" dirty="0">
                <a:latin typeface="+mj-lt"/>
                <a:ea typeface="Times New Roman"/>
              </a:rPr>
              <a:t> на </a:t>
            </a:r>
            <a:r>
              <a:rPr lang="ru-RU" sz="1600" dirty="0" err="1">
                <a:latin typeface="+mj-lt"/>
                <a:ea typeface="Times New Roman"/>
              </a:rPr>
              <a:t>процесите</a:t>
            </a:r>
            <a:r>
              <a:rPr lang="ru-RU" sz="1600" dirty="0">
                <a:latin typeface="+mj-lt"/>
                <a:ea typeface="Times New Roman"/>
              </a:rPr>
              <a:t> на </a:t>
            </a:r>
            <a:r>
              <a:rPr lang="ru-RU" sz="1600" dirty="0" err="1">
                <a:latin typeface="+mj-lt"/>
                <a:ea typeface="Times New Roman"/>
              </a:rPr>
              <a:t>педагогическото</a:t>
            </a:r>
            <a:r>
              <a:rPr lang="ru-RU" sz="1600" dirty="0">
                <a:latin typeface="+mj-lt"/>
                <a:ea typeface="Times New Roman"/>
              </a:rPr>
              <a:t> взаимодействие в </a:t>
            </a:r>
            <a:r>
              <a:rPr lang="ru-RU" sz="1600" dirty="0" err="1">
                <a:latin typeface="+mj-lt"/>
                <a:ea typeface="Times New Roman"/>
              </a:rPr>
              <a:t>съответствие</a:t>
            </a:r>
            <a:r>
              <a:rPr lang="ru-RU" sz="1600" dirty="0">
                <a:latin typeface="+mj-lt"/>
                <a:ea typeface="Times New Roman"/>
              </a:rPr>
              <a:t> с </a:t>
            </a:r>
            <a:r>
              <a:rPr lang="ru-RU" sz="1600" dirty="0" err="1">
                <a:latin typeface="+mj-lt"/>
                <a:ea typeface="Times New Roman"/>
              </a:rPr>
              <a:t>добри</a:t>
            </a:r>
            <a:r>
              <a:rPr lang="ru-RU" sz="1600" dirty="0">
                <a:latin typeface="+mj-lt"/>
                <a:ea typeface="Times New Roman"/>
              </a:rPr>
              <a:t> практики по </a:t>
            </a:r>
            <a:r>
              <a:rPr lang="ru-RU" sz="1600" dirty="0" err="1">
                <a:latin typeface="+mj-lt"/>
                <a:ea typeface="Times New Roman"/>
              </a:rPr>
              <a:t>модела</a:t>
            </a:r>
            <a:r>
              <a:rPr lang="ru-RU" sz="1600" dirty="0">
                <a:latin typeface="+mj-lt"/>
                <a:ea typeface="Times New Roman"/>
              </a:rPr>
              <a:t> „училище – семейство“.</a:t>
            </a:r>
            <a:endParaRPr lang="bg-BG" sz="1600" dirty="0" smtClean="0">
              <a:latin typeface="+mj-lt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648072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6715" y="22125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51520" y="836712"/>
            <a:ext cx="864095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2200" b="1" dirty="0">
                <a:solidFill>
                  <a:prstClr val="black"/>
                </a:solidFill>
                <a:ea typeface="Times New Roman"/>
                <a:cs typeface="Times New Roman"/>
              </a:rPr>
              <a:t>Изпълнение на програмата </a:t>
            </a:r>
            <a:r>
              <a:rPr lang="bg-BG" sz="2200" b="1" dirty="0">
                <a:solidFill>
                  <a:prstClr val="black"/>
                </a:solidFill>
                <a:ea typeface="Times New Roman"/>
              </a:rPr>
              <a:t>за предоставяне на равни възможности и за приобщаване на деца и ученици от уязвими групи</a:t>
            </a:r>
            <a:endParaRPr lang="bg-BG" sz="2200" b="1" i="1" dirty="0">
              <a:solidFill>
                <a:prstClr val="black"/>
              </a:solidFill>
            </a:endParaRPr>
          </a:p>
          <a:p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1520" y="1844824"/>
            <a:ext cx="86409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000" b="1" i="1" dirty="0">
                <a:solidFill>
                  <a:prstClr val="black"/>
                </a:solidFill>
                <a:latin typeface="+mj-lt"/>
              </a:rPr>
              <a:t>Допълнителна подкрепа:</a:t>
            </a:r>
          </a:p>
          <a:p>
            <a:pPr lvl="0" algn="just">
              <a:buFont typeface="Arial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уязвими </a:t>
            </a:r>
            <a:r>
              <a:rPr lang="bg-BG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групи в СУ „Никола Вапцаров“ са деца и ученици, </a:t>
            </a:r>
            <a:r>
              <a:rPr lang="bg-BG" sz="1600" dirty="0" err="1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диагностицирани</a:t>
            </a:r>
            <a:r>
              <a:rPr lang="bg-BG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със специални образователни потребности, хронични заболявания, двигателни увреждания, деца сираци и </a:t>
            </a:r>
            <a:r>
              <a:rPr lang="bg-BG" sz="1600" dirty="0" err="1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полусираци</a:t>
            </a:r>
            <a:r>
              <a:rPr lang="bg-BG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, деца бежанци, деца от различни етнически групи, деца с изявени дарби и деца с други идентифицирани потребности.</a:t>
            </a:r>
          </a:p>
          <a:p>
            <a:pPr lvl="0">
              <a:buFont typeface="Arial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със </a:t>
            </a:r>
            <a:r>
              <a:rPr lang="bg-BG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специални образователни потребности са 4 ученика.</a:t>
            </a:r>
          </a:p>
          <a:p>
            <a:pPr lvl="0">
              <a:buFont typeface="Arial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имаме </a:t>
            </a:r>
            <a:r>
              <a:rPr lang="bg-BG" sz="16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2 ученика със заявени и документирани хронични заболявания, които също получават допълнителна подкрепа;</a:t>
            </a:r>
          </a:p>
          <a:p>
            <a:pPr lvl="0">
              <a:buFont typeface="Arial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деца </a:t>
            </a:r>
            <a:r>
              <a:rPr lang="bg-BG" sz="140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от различни етнически групи-  всички от тази група с идентифицирани потребности също са включени в допълнителна подкрепа/ това е проект „Подкрепа за успех“/;</a:t>
            </a:r>
            <a:endParaRPr lang="bg-BG" sz="12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lvl="0"/>
            <a:endParaRPr lang="bg-BG" b="1" i="1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/>
            <a:r>
              <a:rPr lang="bg-BG" b="1" i="1" dirty="0" smtClean="0">
                <a:solidFill>
                  <a:prstClr val="black"/>
                </a:solidFill>
                <a:latin typeface="+mj-lt"/>
                <a:ea typeface="Times New Roman"/>
              </a:rPr>
              <a:t>Обща подкрепа</a:t>
            </a:r>
            <a:r>
              <a:rPr lang="bg-BG" i="1" dirty="0" smtClean="0">
                <a:solidFill>
                  <a:prstClr val="black"/>
                </a:solidFill>
                <a:latin typeface="+mj-lt"/>
                <a:ea typeface="Times New Roman"/>
              </a:rPr>
              <a:t>: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  <a:cs typeface="Times New Roman"/>
              </a:rPr>
              <a:t>В СУ „Никола Вапцаров“ функционира училищна библиотека, ръководено от учител ЦОУД, която чрез осъществяване на различни дейности представлява част от общата подкрепа на децата и учениците.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Times New Roman"/>
                <a:cs typeface="Times New Roman"/>
              </a:rPr>
              <a:t>Описаните в ПУД морални и материални награди също така са част от предоставяната от СУ „Никола Вапцаров“ обща подкрепа.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600" dirty="0">
                <a:latin typeface="+mj-lt"/>
                <a:ea typeface="Calibri"/>
                <a:cs typeface="Times New Roman"/>
              </a:rPr>
              <a:t>За изпълнението на Програмата важно значение има сътрудничеството между всички пряко ангажирани </a:t>
            </a:r>
            <a:r>
              <a:rPr lang="bg-BG" sz="1600" dirty="0" smtClean="0">
                <a:latin typeface="+mj-lt"/>
                <a:ea typeface="Calibri"/>
                <a:cs typeface="Times New Roman"/>
              </a:rPr>
              <a:t>институции. </a:t>
            </a:r>
            <a:endParaRPr lang="bg-BG" sz="1600" i="1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178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639000" cy="648072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6715" y="22125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51520" y="836712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Доклад за ефективност от съвместната работа с институциите        </a:t>
            </a:r>
            <a:endParaRPr lang="bg-BG" sz="2400" b="1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1520" y="1844824"/>
            <a:ext cx="86409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bg-BG" sz="2000" dirty="0" smtClean="0">
                <a:latin typeface="+mj-lt"/>
                <a:ea typeface="Times New Roman"/>
              </a:rPr>
              <a:t>  Доклада </a:t>
            </a:r>
            <a:r>
              <a:rPr lang="bg-BG" sz="2000" dirty="0">
                <a:latin typeface="+mj-lt"/>
                <a:ea typeface="Times New Roman"/>
              </a:rPr>
              <a:t>включва в детайли съвместната работа със следните институции: Общинска </a:t>
            </a:r>
            <a:r>
              <a:rPr lang="bg-BG" sz="2000" dirty="0" smtClean="0">
                <a:latin typeface="+mj-lt"/>
                <a:ea typeface="Times New Roman"/>
              </a:rPr>
              <a:t>администрация</a:t>
            </a:r>
            <a:r>
              <a:rPr lang="bg-BG" sz="2000" dirty="0">
                <a:latin typeface="+mj-lt"/>
                <a:ea typeface="Times New Roman"/>
              </a:rPr>
              <a:t>,</a:t>
            </a:r>
            <a:r>
              <a:rPr lang="bg-BG" sz="2000" dirty="0" smtClean="0">
                <a:latin typeface="+mj-lt"/>
                <a:ea typeface="Times New Roman"/>
              </a:rPr>
              <a:t> кмета </a:t>
            </a:r>
            <a:r>
              <a:rPr lang="bg-BG" sz="2000" dirty="0">
                <a:latin typeface="+mj-lt"/>
                <a:ea typeface="Times New Roman"/>
              </a:rPr>
              <a:t>на общ. Хаджидимово, отдел „Закрила на детето“, гр. Хаджидимово, отдел „Полиция“, гр. Хаджидимово, отдел „Закрила на детето“, гр. Гоце Делчев, Детска педагогическа стая, гр. Гоце Делчев</a:t>
            </a:r>
            <a:r>
              <a:rPr lang="bg-BG" sz="2000" dirty="0" smtClean="0">
                <a:latin typeface="+mj-lt"/>
                <a:ea typeface="Times New Roman"/>
              </a:rPr>
              <a:t>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+mj-lt"/>
                <a:ea typeface="Times New Roman"/>
              </a:rPr>
              <a:t>27 работни срещи с </a:t>
            </a:r>
            <a:r>
              <a:rPr lang="bg-BG" sz="2000" dirty="0">
                <a:latin typeface="+mj-lt"/>
                <a:ea typeface="Times New Roman"/>
              </a:rPr>
              <a:t>отдел „Закрила на детето</a:t>
            </a:r>
            <a:r>
              <a:rPr lang="bg-BG" sz="2000" dirty="0" smtClean="0">
                <a:latin typeface="+mj-lt"/>
                <a:ea typeface="Times New Roman"/>
              </a:rPr>
              <a:t>“;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+mj-lt"/>
                <a:ea typeface="Times New Roman"/>
              </a:rPr>
              <a:t>5 работни срещи с отдел Полиция;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dirty="0" smtClean="0">
                <a:latin typeface="+mj-lt"/>
                <a:ea typeface="Times New Roman"/>
              </a:rPr>
              <a:t>  </a:t>
            </a:r>
            <a:endParaRPr lang="en-US" dirty="0" smtClean="0">
              <a:latin typeface="+mj-lt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g-BG" dirty="0">
              <a:latin typeface="+mj-lt"/>
              <a:ea typeface="Times New Roman"/>
            </a:endParaRPr>
          </a:p>
          <a:p>
            <a:pPr lvl="0"/>
            <a:endParaRPr lang="bg-BG" b="1" i="1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640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" y="116631"/>
            <a:ext cx="8784975" cy="864097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980729"/>
            <a:ext cx="8640959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6715" y="22125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bg-BG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 smtClean="0"/>
          </a:p>
          <a:p>
            <a:pPr marL="285750" indent="-285750"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51520" y="836712"/>
            <a:ext cx="8640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000" cap="all" dirty="0" smtClean="0">
              <a:solidFill>
                <a:prstClr val="black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/>
            <a:endParaRPr lang="bg-BG" sz="2000" cap="all" dirty="0">
              <a:solidFill>
                <a:prstClr val="black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/>
            <a:r>
              <a:rPr lang="bg-BG" sz="2000" cap="all" dirty="0" smtClean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Защо </a:t>
            </a:r>
            <a: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трябва да го </a:t>
            </a:r>
            <a:r>
              <a:rPr lang="bg-BG" sz="2000" cap="all" dirty="0" smtClean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имаУченически </a:t>
            </a:r>
            <a: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съвет????</a:t>
            </a:r>
            <a:b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- за да има ученическо самоуправление;</a:t>
            </a:r>
            <a:b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- за да се чува мнението на учениците;</a:t>
            </a:r>
            <a:b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bg-BG" sz="2000" cap="all" dirty="0">
                <a:solidFill>
                  <a:prstClr val="black"/>
                </a:solidFill>
                <a:latin typeface="Segoe Script" pitchFamily="34" charset="0"/>
                <a:ea typeface="+mj-ea"/>
                <a:cs typeface="+mj-cs"/>
              </a:rPr>
              <a:t>- за да се научат да носят отговорност………</a:t>
            </a:r>
            <a:endParaRPr lang="bg-BG" sz="2000" b="1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1520" y="1844824"/>
            <a:ext cx="86409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bg-BG" sz="2000" dirty="0" smtClean="0">
                <a:latin typeface="+mj-lt"/>
                <a:ea typeface="Times New Roman"/>
              </a:rPr>
              <a:t>  </a:t>
            </a:r>
            <a:r>
              <a:rPr lang="bg-BG" dirty="0" smtClean="0">
                <a:latin typeface="+mj-lt"/>
                <a:ea typeface="Times New Roman"/>
              </a:rPr>
              <a:t>  </a:t>
            </a:r>
            <a:endParaRPr lang="en-US" dirty="0" smtClean="0">
              <a:latin typeface="+mj-lt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g-BG" dirty="0">
              <a:latin typeface="+mj-lt"/>
              <a:ea typeface="Times New Roman"/>
            </a:endParaRPr>
          </a:p>
          <a:p>
            <a:pPr lvl="0"/>
            <a:endParaRPr lang="bg-BG" b="1" i="1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212976"/>
            <a:ext cx="842493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600" b="1" kern="0" cap="all" spc="400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Tunga" pitchFamily="2"/>
              </a:rPr>
              <a:t>Но, ако преди казвахме, че „ трябва да намерим път към сърцето и душата на всяко дете”, то това вече не е достатъчно, нужно е  да намерим път и към сърцето и душата  на родителите;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600" b="1" kern="0" cap="all" spc="400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Tunga" pitchFamily="2"/>
              </a:rPr>
              <a:t>Желание за партньорство има, стига да съумеем да покажем, че уважаваме активността им, да съумеем да покажем ценното в чедото му, та дори и зрънце да е;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1600" b="1" kern="0" cap="all" spc="400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Tunga" pitchFamily="2"/>
              </a:rPr>
              <a:t>Учениците са отворени към всяка новост, стига тя да бъде достатъчно добре мотивирана и обективно представена;</a:t>
            </a:r>
            <a:endParaRPr lang="bg-BG" sz="1600" cap="all" spc="400" dirty="0">
              <a:solidFill>
                <a:srgbClr val="D16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3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bg-BG" sz="4300" dirty="0"/>
              <a:t>СУ „Никола Вапцаров“</a:t>
            </a:r>
            <a:endParaRPr lang="bg-BG" dirty="0"/>
          </a:p>
        </p:txBody>
      </p:sp>
      <p:sp>
        <p:nvSpPr>
          <p:cNvPr id="3" name="Заглавие 1"/>
          <p:cNvSpPr txBox="1">
            <a:spLocks/>
          </p:cNvSpPr>
          <p:nvPr/>
        </p:nvSpPr>
        <p:spPr>
          <a:xfrm>
            <a:off x="899592" y="1268760"/>
            <a:ext cx="75209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700" b="1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Ученическият съвет  </a:t>
            </a:r>
            <a:br>
              <a:rPr kumimoji="0" lang="bg-BG" sz="2700" b="1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bg-BG" sz="2700" b="1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определяща структура в живота на училището</a:t>
            </a:r>
            <a:r>
              <a:rPr kumimoji="0" lang="bg-BG" sz="2400" b="1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bg-BG" sz="2400" b="1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bg-BG" sz="2400" b="0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bg-BG" sz="2400" b="0" i="0" u="none" strike="noStrike" kern="0" cap="all" spc="0" normalizeH="0" baseline="0" noProof="0" smtClean="0">
                <a:ln>
                  <a:noFill/>
                </a:ln>
                <a:solidFill>
                  <a:srgbClr val="D163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endParaRPr kumimoji="0" lang="bg-BG" sz="2800" b="0" i="0" u="none" strike="noStrike" kern="1200" cap="all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65112"/>
            <a:ext cx="8568952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bg-BG" sz="2400" b="1" kern="0" dirty="0" smtClean="0">
              <a:solidFill>
                <a:srgbClr val="8C7B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bg-BG" sz="2400" b="1" kern="0" dirty="0">
              <a:solidFill>
                <a:srgbClr val="8C7B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endParaRPr lang="bg-BG" sz="2400" b="1" kern="0" dirty="0" smtClean="0">
              <a:solidFill>
                <a:srgbClr val="8C7B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bg-BG" sz="2400" b="1" kern="0" dirty="0">
              <a:solidFill>
                <a:srgbClr val="8C7B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bg-BG" sz="2400" b="1" kern="0" dirty="0" smtClean="0">
              <a:solidFill>
                <a:srgbClr val="8C7B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400" b="1" kern="0" dirty="0" smtClean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Изработване </a:t>
            </a:r>
            <a:r>
              <a:rPr lang="bg-BG" sz="2400" b="1" kern="0" dirty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 Устав на Ученически съвет;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400" b="1" kern="0" dirty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Изработване Правилник за дейността на ученически съвет;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400" b="1" kern="0" dirty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Изработване Годишен план за работата на Ученически съвет;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400" b="1" kern="0" dirty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Лого на Ученически съвет;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bg-BG" sz="2400" b="1" kern="0" dirty="0">
                <a:solidFill>
                  <a:srgbClr val="8C7B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Определяне на времето за провеждане на работните срещи на Ученически съвет, които се протоколират;</a:t>
            </a:r>
          </a:p>
        </p:txBody>
      </p:sp>
    </p:spTree>
    <p:extLst>
      <p:ext uri="{BB962C8B-B14F-4D97-AF65-F5344CB8AC3E}">
        <p14:creationId xmlns:p14="http://schemas.microsoft.com/office/powerpoint/2010/main" xmlns="" val="22463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bg-BG" sz="4300" dirty="0"/>
              <a:t>СУ „Никола Вапцаров“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cap="all" dirty="0" smtClean="0">
                <a:solidFill>
                  <a:srgbClr val="8C7B70"/>
                </a:solidFill>
                <a:latin typeface="Franklin Gothic Medium"/>
                <a:ea typeface="+mj-ea"/>
                <a:cs typeface="+mj-cs"/>
              </a:rPr>
              <a:t>ДЕЙНОСТИ </a:t>
            </a:r>
            <a:r>
              <a:rPr lang="bg-BG" sz="2800" cap="all" dirty="0">
                <a:solidFill>
                  <a:srgbClr val="8C7B70"/>
                </a:solidFill>
                <a:latin typeface="Franklin Gothic Medium"/>
                <a:ea typeface="+mj-ea"/>
                <a:cs typeface="+mj-cs"/>
              </a:rPr>
              <a:t>на Ученически съвет: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676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Избор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на членове на ученически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съвет;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Първо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заседание на новия ученически съвет и избор на ново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ръководство;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Организиране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на група на УС в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интернет мрежата;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Приемане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за плана на дейността на УС през учебната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2019/2020 г.;</a:t>
            </a:r>
            <a:endParaRPr lang="bg-BG" b="1" dirty="0" smtClean="0">
              <a:solidFill>
                <a:srgbClr val="8C7B70"/>
              </a:solidFill>
              <a:latin typeface="+mj-lt"/>
              <a:ea typeface="Times New Roman"/>
              <a:cs typeface="Times New Roman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Празнично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отбелязване на Деня на народните будители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Международен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ден на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ученика;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Световен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ден за борба срещу 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насилието;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Отбелязване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на Световния ден за борба срещу СПИН ;</a:t>
            </a:r>
            <a:endParaRPr lang="bg-BG" b="1" dirty="0" smtClean="0">
              <a:solidFill>
                <a:prstClr val="black"/>
              </a:solidFill>
              <a:latin typeface="+mj-lt"/>
              <a:ea typeface="Times New Roman"/>
              <a:cs typeface="Times New Roman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Участие </a:t>
            </a:r>
            <a:r>
              <a:rPr lang="bg-BG" b="1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в организацията на патронен празник на училището</a:t>
            </a: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Благотворителна акция за набиране на хранителни продукти за крайно нуждаещи се хора от гр. Хаджидимово, Дневен център – Гоце Делчев, Дом за възрастни хора – Гоце Делчев, Дом за инвалиди – Гоце Делчев.</a:t>
            </a:r>
            <a:endParaRPr lang="bg-BG" b="1" dirty="0">
              <a:solidFill>
                <a:prstClr val="black"/>
              </a:solidFill>
              <a:latin typeface="+mj-lt"/>
              <a:ea typeface="Times New Roman"/>
              <a:cs typeface="Times New Roman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4" y="260648"/>
            <a:ext cx="7671928" cy="720080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900608" y="1220468"/>
            <a:ext cx="4182616" cy="37825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6315" y="1844824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Ученици в дневна форма на обучение, разпределени по паралелки :</a:t>
            </a: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45324" y="1220469"/>
            <a:ext cx="3575148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2019-2020</a:t>
            </a:r>
            <a:endParaRPr lang="bg-BG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56230"/>
              </p:ext>
            </p:extLst>
          </p:nvPr>
        </p:nvGraphicFramePr>
        <p:xfrm>
          <a:off x="430569" y="2780928"/>
          <a:ext cx="8334156" cy="374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9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90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 „а“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bg-BG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”a”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bg-BG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IX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 „б“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bg-BG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18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 “a”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27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23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III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16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VII “</a:t>
                      </a:r>
                      <a:r>
                        <a:rPr lang="bg-BG" sz="2400" b="1" dirty="0" smtClean="0"/>
                        <a:t>а</a:t>
                      </a:r>
                      <a:r>
                        <a:rPr lang="en-US" sz="2400" b="1" dirty="0" smtClean="0"/>
                        <a:t>”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15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 </a:t>
                      </a:r>
                      <a:r>
                        <a:rPr lang="bg-BG" sz="2400" b="1" dirty="0" smtClean="0"/>
                        <a:t>„б“</a:t>
                      </a:r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20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III</a:t>
                      </a:r>
                      <a:r>
                        <a:rPr lang="bg-BG" sz="2400" b="1" dirty="0" smtClean="0"/>
                        <a:t> „б“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15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VII</a:t>
                      </a:r>
                      <a:r>
                        <a:rPr lang="bg-BG" sz="2400" b="1" dirty="0" smtClean="0"/>
                        <a:t> </a:t>
                      </a:r>
                      <a:r>
                        <a:rPr lang="en-US" sz="2400" b="1" dirty="0" smtClean="0"/>
                        <a:t>”</a:t>
                      </a:r>
                      <a:r>
                        <a:rPr lang="bg-BG" sz="2400" b="1" dirty="0" smtClean="0"/>
                        <a:t>б</a:t>
                      </a:r>
                      <a:r>
                        <a:rPr lang="en-US" sz="2400" b="1" dirty="0" smtClean="0"/>
                        <a:t>”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18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XI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23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IV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14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VIII</a:t>
                      </a:r>
                      <a:r>
                        <a:rPr lang="bg-BG" sz="2400" b="1" dirty="0" smtClean="0"/>
                        <a:t> </a:t>
                      </a:r>
                      <a:r>
                        <a:rPr lang="en-US" sz="2400" b="1" dirty="0" smtClean="0"/>
                        <a:t>”</a:t>
                      </a:r>
                      <a:r>
                        <a:rPr lang="bg-BG" sz="2400" b="1" dirty="0" smtClean="0"/>
                        <a:t>а</a:t>
                      </a:r>
                      <a:r>
                        <a:rPr lang="en-US" sz="2400" b="1" dirty="0" smtClean="0"/>
                        <a:t>”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18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XII</a:t>
                      </a:r>
                      <a:r>
                        <a:rPr lang="bg-BG" sz="2400" b="1" dirty="0" smtClean="0"/>
                        <a:t> „а“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18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IV</a:t>
                      </a:r>
                      <a:r>
                        <a:rPr lang="bg-BG" sz="2400" b="1" dirty="0" smtClean="0"/>
                        <a:t> </a:t>
                      </a:r>
                      <a:r>
                        <a:rPr lang="en-US" sz="2400" b="1" dirty="0" smtClean="0"/>
                        <a:t>”</a:t>
                      </a:r>
                      <a:r>
                        <a:rPr lang="bg-BG" sz="2400" b="1" dirty="0" smtClean="0"/>
                        <a:t>б</a:t>
                      </a:r>
                      <a:r>
                        <a:rPr lang="en-US" sz="2400" b="1" dirty="0" smtClean="0"/>
                        <a:t>”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14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VIII</a:t>
                      </a:r>
                      <a:r>
                        <a:rPr lang="bg-BG" sz="2400" b="1" dirty="0" smtClean="0"/>
                        <a:t> „б“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19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XII</a:t>
                      </a:r>
                      <a:r>
                        <a:rPr lang="bg-BG" sz="2400" b="1" dirty="0" smtClean="0"/>
                        <a:t> „б“</a:t>
                      </a:r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15</a:t>
                      </a:r>
                      <a:endParaRPr lang="bg-BG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/>
                      <a:endParaRPr lang="bg-BG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IX</a:t>
                      </a:r>
                      <a:r>
                        <a:rPr lang="bg-BG" sz="2400" b="1" dirty="0" smtClean="0">
                          <a:solidFill>
                            <a:schemeClr val="tx1"/>
                          </a:solidFill>
                        </a:rPr>
                        <a:t> „а“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3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6612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bg-BG" sz="6400" b="1" dirty="0" smtClean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g-BG" sz="6400" b="1" dirty="0" smtClean="0">
                <a:solidFill>
                  <a:schemeClr val="tx1"/>
                </a:solidFill>
                <a:latin typeface="+mj-lt"/>
                <a:ea typeface="Times New Roman"/>
              </a:rPr>
              <a:t>Изследване </a:t>
            </a: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на физическа </a:t>
            </a:r>
            <a:r>
              <a:rPr lang="bg-BG" sz="6400" b="1" dirty="0" smtClean="0">
                <a:solidFill>
                  <a:schemeClr val="tx1"/>
                </a:solidFill>
                <a:latin typeface="+mj-lt"/>
                <a:ea typeface="Times New Roman"/>
              </a:rPr>
              <a:t>дееспособност -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Всички ученици, покривали нормативите за физическа дееспособност са</a:t>
            </a: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получили оценка над среден (3</a:t>
            </a: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От 365 ученика при изследване на физическата дееспособност никои не е получил оценка под 3 / три </a:t>
            </a: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/;</a:t>
            </a:r>
          </a:p>
          <a:p>
            <a:pPr algn="just">
              <a:spcBef>
                <a:spcPts val="0"/>
              </a:spcBef>
            </a:pP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Брой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ученици, освободени от часовете по физическо възпитание – 0/нула/  , имаме само 3/трима/ ученика с по облекчен режим</a:t>
            </a: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;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 </a:t>
            </a:r>
          </a:p>
          <a:p>
            <a:pPr algn="just">
              <a:spcBef>
                <a:spcPts val="0"/>
              </a:spcBef>
            </a:pP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Брой ученици, включени в групи по лечебна физкултура в училище - </a:t>
            </a: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няма</a:t>
            </a:r>
            <a:r>
              <a:rPr lang="ru-RU" sz="6400" dirty="0">
                <a:solidFill>
                  <a:schemeClr val="tx1"/>
                </a:solidFill>
                <a:latin typeface="+mj-lt"/>
                <a:ea typeface="Times New Roman"/>
              </a:rPr>
              <a:t> </a:t>
            </a:r>
            <a:endParaRPr lang="bg-BG" sz="64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</a:pPr>
            <a:endParaRPr lang="bg-BG" sz="64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Диспансерно </a:t>
            </a:r>
            <a:r>
              <a:rPr lang="bg-BG" sz="6400" b="1" dirty="0" smtClean="0">
                <a:solidFill>
                  <a:schemeClr val="tx1"/>
                </a:solidFill>
                <a:latin typeface="+mj-lt"/>
                <a:ea typeface="Times New Roman"/>
              </a:rPr>
              <a:t>наблюдение -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Ученици със Заболявания, които изискват диспансерно наблюдение – 2 /</a:t>
            </a:r>
            <a:r>
              <a:rPr lang="bg-BG" sz="6400" dirty="0" smtClean="0">
                <a:solidFill>
                  <a:schemeClr val="tx1"/>
                </a:solidFill>
                <a:latin typeface="+mj-lt"/>
                <a:ea typeface="Times New Roman"/>
              </a:rPr>
              <a:t>двама/</a:t>
            </a:r>
          </a:p>
          <a:p>
            <a:pPr marL="0" lvl="0" indent="0">
              <a:spcAft>
                <a:spcPts val="0"/>
              </a:spcAft>
              <a:buNone/>
            </a:pPr>
            <a:endParaRPr lang="bg-BG" sz="6400" dirty="0" smtClean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bg-BG" sz="6400" b="1" dirty="0" smtClean="0">
                <a:solidFill>
                  <a:schemeClr val="tx1"/>
                </a:solidFill>
                <a:latin typeface="+mj-lt"/>
                <a:ea typeface="Times New Roman"/>
              </a:rPr>
              <a:t>Регистрирани </a:t>
            </a: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заболявания и аномалии при основния профилактичен преглед на учениците, проведен в периода януари - декември, отразен в личните им профилактични </a:t>
            </a:r>
            <a:r>
              <a:rPr lang="bg-BG" sz="6400" b="1" dirty="0" smtClean="0">
                <a:solidFill>
                  <a:schemeClr val="tx1"/>
                </a:solidFill>
                <a:latin typeface="+mj-lt"/>
                <a:ea typeface="Times New Roman"/>
              </a:rPr>
              <a:t>карти:</a:t>
            </a: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Общ брой прегледани ученици – 362</a:t>
            </a:r>
            <a:endParaRPr lang="bg-BG" sz="64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Захарна болест (диабет)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– 2 ученика;</a:t>
            </a: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rgbClr val="000000"/>
                </a:solidFill>
                <a:latin typeface="+mj-lt"/>
                <a:ea typeface="Times New Roman"/>
              </a:rPr>
              <a:t>Затлъстяване </a:t>
            </a:r>
            <a:r>
              <a:rPr lang="bg-BG" sz="6400" dirty="0">
                <a:solidFill>
                  <a:srgbClr val="000000"/>
                </a:solidFill>
                <a:latin typeface="+mj-lt"/>
                <a:ea typeface="Times New Roman"/>
              </a:rPr>
              <a:t>– 26 ученика;</a:t>
            </a:r>
            <a:endParaRPr lang="bg-BG" sz="6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rgbClr val="000000"/>
                </a:solidFill>
                <a:latin typeface="+mj-lt"/>
                <a:ea typeface="Times New Roman"/>
              </a:rPr>
              <a:t>Епилепсия </a:t>
            </a:r>
            <a:r>
              <a:rPr lang="bg-BG" sz="6400" dirty="0">
                <a:solidFill>
                  <a:srgbClr val="000000"/>
                </a:solidFill>
                <a:latin typeface="+mj-lt"/>
                <a:ea typeface="Times New Roman"/>
              </a:rPr>
              <a:t>– 2 ученика;</a:t>
            </a:r>
            <a:endParaRPr lang="bg-BG" sz="6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rgbClr val="000000"/>
                </a:solidFill>
                <a:latin typeface="+mj-lt"/>
                <a:ea typeface="Times New Roman"/>
              </a:rPr>
              <a:t>Смущение в зрението </a:t>
            </a:r>
            <a:r>
              <a:rPr lang="bg-BG" sz="6400" dirty="0">
                <a:solidFill>
                  <a:srgbClr val="000000"/>
                </a:solidFill>
                <a:latin typeface="+mj-lt"/>
                <a:ea typeface="Times New Roman"/>
              </a:rPr>
              <a:t>– 2 ученика;</a:t>
            </a:r>
            <a:r>
              <a:rPr lang="bg-BG" sz="6400" b="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endParaRPr lang="bg-BG" sz="640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sz="6400" b="1" dirty="0">
                <a:solidFill>
                  <a:schemeClr val="tx1"/>
                </a:solidFill>
                <a:latin typeface="+mj-lt"/>
                <a:ea typeface="Times New Roman"/>
              </a:rPr>
              <a:t>Хипертонична болест </a:t>
            </a:r>
            <a:r>
              <a:rPr lang="bg-BG" sz="6400" dirty="0">
                <a:solidFill>
                  <a:schemeClr val="tx1"/>
                </a:solidFill>
                <a:latin typeface="+mj-lt"/>
                <a:ea typeface="Times New Roman"/>
              </a:rPr>
              <a:t>– 3 ученика;</a:t>
            </a:r>
          </a:p>
          <a:p>
            <a:pPr marL="0" lvl="0" indent="0">
              <a:spcAft>
                <a:spcPts val="0"/>
              </a:spcAft>
              <a:buNone/>
            </a:pPr>
            <a:endParaRPr lang="bg-BG" sz="4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bg-BG" sz="4900" dirty="0">
              <a:latin typeface="+mj-lt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bg-BG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g-BG" sz="2000" b="1" dirty="0">
                <a:latin typeface="Times New Roman"/>
                <a:ea typeface="Times New Roman"/>
              </a:rPr>
              <a:t> </a:t>
            </a:r>
            <a:endParaRPr lang="bg-BG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bg-BG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</a:rPr>
              <a:t>Анализ</a:t>
            </a:r>
            <a:r>
              <a:rPr lang="bg-BG" sz="2400" dirty="0">
                <a:solidFill>
                  <a:schemeClr val="tx1"/>
                </a:solidFill>
              </a:rPr>
              <a:t/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dirty="0">
                <a:solidFill>
                  <a:schemeClr val="tx1"/>
                </a:solidFill>
              </a:rPr>
              <a:t>на дейността на медицинската сестра</a:t>
            </a:r>
            <a:r>
              <a:rPr lang="bg-BG" sz="2400" dirty="0">
                <a:solidFill>
                  <a:schemeClr val="tx1"/>
                </a:solidFill>
              </a:rPr>
              <a:t/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dirty="0">
                <a:solidFill>
                  <a:schemeClr val="tx1"/>
                </a:solidFill>
              </a:rPr>
              <a:t/>
            </a:r>
            <a:br>
              <a:rPr lang="bg-BG" sz="2400" b="1" dirty="0">
                <a:solidFill>
                  <a:schemeClr val="tx1"/>
                </a:solidFill>
              </a:rPr>
            </a:br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prstClr val="black"/>
                </a:solidFill>
              </a:rPr>
              <a:t>Анализ</a:t>
            </a:r>
            <a:r>
              <a:rPr lang="bg-BG" sz="2400" dirty="0">
                <a:solidFill>
                  <a:prstClr val="black"/>
                </a:solidFill>
              </a:rPr>
              <a:t/>
            </a:r>
            <a:br>
              <a:rPr lang="bg-BG" sz="2400" dirty="0">
                <a:solidFill>
                  <a:prstClr val="black"/>
                </a:solidFill>
              </a:rPr>
            </a:br>
            <a:r>
              <a:rPr lang="bg-BG" sz="2400" b="1" dirty="0">
                <a:solidFill>
                  <a:prstClr val="black"/>
                </a:solidFill>
              </a:rPr>
              <a:t>на дейността на медицинската сестра</a:t>
            </a:r>
            <a:r>
              <a:rPr lang="bg-BG" sz="2400" dirty="0">
                <a:solidFill>
                  <a:prstClr val="black"/>
                </a:solidFill>
              </a:rPr>
              <a:t/>
            </a:r>
            <a:br>
              <a:rPr lang="bg-BG" sz="2400" dirty="0">
                <a:solidFill>
                  <a:prstClr val="black"/>
                </a:solidFill>
              </a:rPr>
            </a:br>
            <a:r>
              <a:rPr lang="bg-BG" sz="2400" b="1" dirty="0">
                <a:solidFill>
                  <a:prstClr val="black"/>
                </a:solidFill>
              </a:rPr>
              <a:t/>
            </a:r>
            <a:br>
              <a:rPr lang="bg-BG" sz="2400" b="1" dirty="0">
                <a:solidFill>
                  <a:prstClr val="black"/>
                </a:solidFill>
              </a:rPr>
            </a:br>
            <a:endParaRPr lang="bg-BG" sz="2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79512" y="1484784"/>
            <a:ext cx="8568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bg-BG" sz="2000" dirty="0">
                <a:latin typeface="+mj-lt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bg-BG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g-BG" dirty="0">
                <a:latin typeface="Times New Roman"/>
                <a:ea typeface="Times New Roman"/>
              </a:rPr>
              <a:t> </a:t>
            </a:r>
            <a:endParaRPr lang="bg-BG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7"/>
            <a:ext cx="867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Имунизации</a:t>
            </a:r>
            <a:r>
              <a:rPr lang="bg-BG" dirty="0" smtClean="0"/>
              <a:t> –  всички ученици подлежащи на имунизации според имунизационния календар на Р България са имунизирани</a:t>
            </a:r>
          </a:p>
          <a:p>
            <a:endParaRPr lang="bg-BG" dirty="0"/>
          </a:p>
          <a:p>
            <a:r>
              <a:rPr lang="bg-BG" b="1" dirty="0" smtClean="0"/>
              <a:t>Регистрирани заразни заболявания </a:t>
            </a:r>
            <a:r>
              <a:rPr lang="bg-BG" dirty="0" smtClean="0"/>
              <a:t>– няма регистрирани;</a:t>
            </a:r>
          </a:p>
          <a:p>
            <a:endParaRPr lang="bg-BG" dirty="0"/>
          </a:p>
          <a:p>
            <a:r>
              <a:rPr lang="bg-BG" b="1" dirty="0" smtClean="0"/>
              <a:t>Въшливост</a:t>
            </a:r>
            <a:r>
              <a:rPr lang="bg-BG" dirty="0" smtClean="0"/>
              <a:t> – от м. Септември до м. Януари са регистрирани 10 ученика с паразити;</a:t>
            </a:r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813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5349" y="1628800"/>
            <a:ext cx="88059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Препоръки</a:t>
            </a:r>
          </a:p>
          <a:p>
            <a:pPr algn="ctr"/>
            <a:endParaRPr lang="bg-BG" sz="2000" b="1" dirty="0"/>
          </a:p>
          <a:p>
            <a:pPr algn="ctr"/>
            <a:endParaRPr lang="bg-BG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 smtClean="0"/>
              <a:t>Да търсим </a:t>
            </a:r>
            <a:r>
              <a:rPr lang="bg-BG" sz="2000" b="1" dirty="0"/>
              <a:t>най-верните пътища  до успеха!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бъдем търпеливи, внимателни и самокритични!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намираме в грешките положителните изводи и позитивни оценки!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бъдем такива, каквито желаем да бъдат нашите ученици!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направим родителите наши партньори!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превърнем училището в средище за творчество, учене и духовно израстване!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Да бъдем </a:t>
            </a:r>
            <a:r>
              <a:rPr lang="bg-BG" sz="2000" b="1" dirty="0" smtClean="0"/>
              <a:t>искрени </a:t>
            </a:r>
            <a:r>
              <a:rPr lang="bg-BG" sz="2000" b="1" dirty="0"/>
              <a:t>и добронамерени!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Нека всеки един от нас бъде по-отговорен и по-активен при изпълнение на поставените ни задачи!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/>
              <a:t>Само така радостта от постигнатото ще бъде обща!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4630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УЧИЛИЩНИ МЕРОПРИЯТИЯ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241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Тържествено откриване на новата учебна година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Контейнер за съдържа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7"/>
            <a:ext cx="3018589" cy="221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21425"/>
            <a:ext cx="3018589" cy="23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359" y="2564904"/>
            <a:ext cx="2376264" cy="3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700808"/>
            <a:ext cx="2861660" cy="221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77072"/>
            <a:ext cx="2861660" cy="253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91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467372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40968"/>
            <a:ext cx="4439446" cy="339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11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970368"/>
          </a:xfrm>
        </p:spPr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Изложба от природни материали „Богатството на есента“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Контейнер за съдържа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5157">
            <a:off x="359042" y="2025546"/>
            <a:ext cx="5256584" cy="378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149080"/>
            <a:ext cx="5250044" cy="256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04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76872"/>
            <a:ext cx="7560839" cy="3849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Среща с местния поет – краевед Александър Косаков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accent2">
                    <a:lumMod val="50000"/>
                  </a:schemeClr>
                </a:solidFill>
              </a:rPr>
              <a:t>Среща с Евдокия Попадинова</a:t>
            </a:r>
            <a:endParaRPr lang="bg-BG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48587"/>
            <a:ext cx="4392488" cy="210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41303"/>
            <a:ext cx="410445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34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59" cy="56166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bg-BG" sz="32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bg-BG" sz="32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bg-BG" sz="2800" dirty="0">
                <a:latin typeface="Verdana"/>
                <a:ea typeface="Calibri"/>
                <a:cs typeface="Times New Roman"/>
              </a:rPr>
              <a:t/>
            </a:r>
            <a:br>
              <a:rPr lang="bg-BG" sz="2800" dirty="0">
                <a:latin typeface="Verdana"/>
                <a:ea typeface="Calibri"/>
                <a:cs typeface="Times New Roman"/>
              </a:rPr>
            </a:br>
            <a:endParaRPr lang="bg-BG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02" y="54868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1" y="1598727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615" y="2183176"/>
            <a:ext cx="8222664" cy="27871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800" dirty="0" smtClean="0">
                <a:solidFill>
                  <a:schemeClr val="tx1"/>
                </a:solidFill>
              </a:rPr>
              <a:t>Ученици, включени в целодневна организация на учебния процес:</a:t>
            </a: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532318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 </a:t>
            </a:r>
            <a:r>
              <a:rPr lang="bg-BG" sz="2400" b="1" dirty="0" smtClean="0"/>
              <a:t>клас – 17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II </a:t>
            </a:r>
            <a:r>
              <a:rPr lang="bg-BG" sz="2400" b="1" dirty="0" smtClean="0"/>
              <a:t>клас – 18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III </a:t>
            </a:r>
            <a:r>
              <a:rPr lang="bg-BG" sz="2400" b="1" dirty="0" smtClean="0"/>
              <a:t>клас – 30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IV </a:t>
            </a:r>
            <a:r>
              <a:rPr lang="bg-BG" sz="2400" b="1" dirty="0" smtClean="0"/>
              <a:t>клас – 27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 </a:t>
            </a:r>
            <a:r>
              <a:rPr lang="bg-BG" sz="2400" b="1" dirty="0" smtClean="0"/>
              <a:t>клас – 29 ученика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VI </a:t>
            </a:r>
            <a:r>
              <a:rPr lang="bg-BG" sz="2400" b="1" dirty="0" smtClean="0"/>
              <a:t>клас – 25 ученика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VII </a:t>
            </a:r>
            <a:r>
              <a:rPr lang="bg-BG" sz="2400" b="1" dirty="0" smtClean="0"/>
              <a:t>клас – </a:t>
            </a:r>
            <a:r>
              <a:rPr lang="en-US" sz="2400" b="1" dirty="0" smtClean="0"/>
              <a:t>25</a:t>
            </a:r>
            <a:r>
              <a:rPr lang="bs-Latn-BA" sz="2400" b="1" dirty="0" smtClean="0"/>
              <a:t> </a:t>
            </a:r>
            <a:r>
              <a:rPr lang="bg-BG" sz="2400" b="1" dirty="0" smtClean="0"/>
              <a:t>ученика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bg-BG" sz="2000" b="1" dirty="0" smtClean="0"/>
          </a:p>
          <a:p>
            <a:r>
              <a:rPr lang="bg-BG" sz="3200" b="1" dirty="0" smtClean="0"/>
              <a:t>           Общ брой (</a:t>
            </a:r>
            <a:r>
              <a:rPr lang="en-US" sz="3200" b="1" dirty="0" smtClean="0"/>
              <a:t>I-VII </a:t>
            </a:r>
            <a:r>
              <a:rPr lang="bg-BG" sz="3200" b="1" dirty="0" smtClean="0"/>
              <a:t>клас): 171 ученика</a:t>
            </a:r>
            <a:endParaRPr lang="bg-BG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0072" y="1426660"/>
            <a:ext cx="3588207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2019-2020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89262"/>
            <a:ext cx="4320480" cy="356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Коледна украса и тържества в начален етап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428999"/>
            <a:ext cx="4392488" cy="312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445389"/>
            <a:ext cx="439248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8614">
            <a:off x="708584" y="5180355"/>
            <a:ext cx="2432869" cy="155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43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7511"/>
            <a:ext cx="7772400" cy="7264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Дейности по публичност</a:t>
            </a:r>
            <a:endParaRPr lang="bg-BG" dirty="0"/>
          </a:p>
        </p:txBody>
      </p:sp>
      <p:sp>
        <p:nvSpPr>
          <p:cNvPr id="17411" name="Subtitle 5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3059113"/>
          </a:xfrm>
        </p:spPr>
        <p:txBody>
          <a:bodyPr/>
          <a:lstStyle/>
          <a:p>
            <a:pPr marR="0" algn="just" eaLnBrk="1" hangingPunct="1">
              <a:buFont typeface="Wingdings 3" pitchFamily="18" charset="2"/>
              <a:buAutoNum type="arabicPeriod"/>
            </a:pPr>
            <a:endParaRPr lang="bg-BG" sz="1400" dirty="0" smtClean="0"/>
          </a:p>
          <a:p>
            <a:pPr marR="0" algn="just" eaLnBrk="1" hangingPunct="1">
              <a:buFont typeface="Wingdings 3" pitchFamily="18" charset="2"/>
              <a:buAutoNum type="arabicPeriod"/>
            </a:pPr>
            <a:endParaRPr lang="bg-BG" sz="1400" dirty="0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14800"/>
            <a:ext cx="45447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1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38199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Дейности по публичност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2400" cy="3352800"/>
          </a:xfrm>
        </p:spPr>
        <p:txBody>
          <a:bodyPr>
            <a:normAutofit/>
          </a:bodyPr>
          <a:lstStyle/>
          <a:p>
            <a:pPr marR="0" algn="just" eaLnBrk="1" hangingPunct="1"/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1. Участие в изложба от природни материали.</a:t>
            </a:r>
          </a:p>
          <a:p>
            <a:pPr marR="0" algn="just" eaLnBrk="1" hangingPunct="1"/>
            <a:r>
              <a:rPr lang="bg-BG" sz="1200" b="1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. Изработване на табла за 01.011 – Ден на народните будители</a:t>
            </a:r>
          </a:p>
          <a:p>
            <a:pPr marR="0" lvl="0" algn="just" eaLnBrk="1" hangingPunct="1"/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3. Участваха активно в  училищни мероприятия – класирани ученици за най-добра рисунка и рецитал по </a:t>
            </a:r>
            <a:r>
              <a:rPr lang="bg-BG" sz="1200" b="1" dirty="0" err="1" smtClean="0">
                <a:latin typeface="Calibri" panose="020F0502020204030204" pitchFamily="34" charset="0"/>
                <a:cs typeface="Times New Roman" pitchFamily="18" charset="0"/>
              </a:rPr>
              <a:t>Вапцарови</a:t>
            </a:r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 стихове.</a:t>
            </a:r>
          </a:p>
          <a:p>
            <a:pPr marR="0" algn="just" eaLnBrk="1" hangingPunct="1"/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4. Учениците от 5, 6 и 7  класове  взеха активно участие в проведената акция за събиране на вторични суровини.</a:t>
            </a:r>
          </a:p>
          <a:p>
            <a:pPr marR="0" lvl="0" algn="just" eaLnBrk="1" hangingPunct="1"/>
            <a:r>
              <a:rPr lang="bg-BG" sz="1200" b="1" dirty="0" smtClean="0">
                <a:latin typeface="Calibri" panose="020F0502020204030204" pitchFamily="34" charset="0"/>
                <a:cs typeface="Times New Roman" pitchFamily="18" charset="0"/>
              </a:rPr>
              <a:t>5. Посетихме една  кинопрожекции в гр. Гоце Делчев от учениците от 5, 6 и  7 класове. </a:t>
            </a:r>
          </a:p>
          <a:p>
            <a:pPr marR="0" lvl="0" algn="just" eaLnBrk="1" hangingPunct="1"/>
            <a:endParaRPr lang="bg-BG" sz="12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R="0" lvl="0" algn="just" eaLnBrk="1" hangingPunct="1"/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eaLnBrk="1" hangingPunct="1"/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eaLnBrk="1" hangingPunct="1"/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eaLnBrk="1" hangingPunct="1"/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89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57201" y="354677"/>
            <a:ext cx="5342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 eaLnBrk="1" hangingPunct="1"/>
            <a:r>
              <a:rPr lang="bg-BG" sz="3200" b="1" dirty="0" smtClean="0">
                <a:latin typeface="Calibri" panose="020F0502020204030204" pitchFamily="34" charset="0"/>
                <a:cs typeface="Times New Roman" pitchFamily="18" charset="0"/>
              </a:rPr>
              <a:t>Коледни тържества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64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41930221_1869739663122951_84010886123214602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02522"/>
            <a:ext cx="12597434" cy="70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59632" y="1196752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Успешна, спокойна и ползотворна работа през втори срок на 2018-2019 година!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1727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41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0115" y="1196752"/>
            <a:ext cx="4182616" cy="5844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гр. Хаджидимово</a:t>
            </a:r>
            <a:endParaRPr lang="bg-B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0597" y="2478119"/>
            <a:ext cx="89634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През учебната </a:t>
            </a:r>
            <a:r>
              <a:rPr lang="bg-BG" sz="2400" b="1" dirty="0" smtClean="0"/>
              <a:t>2019-2020 </a:t>
            </a:r>
            <a:r>
              <a:rPr lang="bg-BG" sz="2400" b="1" dirty="0"/>
              <a:t>година функционират </a:t>
            </a:r>
            <a:r>
              <a:rPr lang="bg-BG" sz="2400" b="1" dirty="0" smtClean="0"/>
              <a:t>7 </a:t>
            </a:r>
            <a:r>
              <a:rPr lang="bg-BG" sz="2400" b="1" dirty="0"/>
              <a:t>групи в ЦДО</a:t>
            </a:r>
          </a:p>
          <a:p>
            <a:pPr algn="ctr"/>
            <a:endParaRPr lang="bg-BG" sz="24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chemeClr val="accent3">
                    <a:lumMod val="50000"/>
                  </a:schemeClr>
                </a:solidFill>
              </a:rPr>
              <a:t>Положително:</a:t>
            </a:r>
          </a:p>
          <a:p>
            <a:endParaRPr lang="bg-BG" b="1" dirty="0"/>
          </a:p>
          <a:p>
            <a:r>
              <a:rPr lang="bg-BG" b="1" dirty="0"/>
              <a:t>- Възможност за по-пълноценно усвояване на учебния материал;</a:t>
            </a:r>
          </a:p>
          <a:p>
            <a:r>
              <a:rPr lang="bg-BG" b="1" dirty="0"/>
              <a:t> - включване в разнообразни дейности по интереси;</a:t>
            </a:r>
          </a:p>
          <a:p>
            <a:r>
              <a:rPr lang="bg-BG" b="1" dirty="0"/>
              <a:t> - работа в екип;</a:t>
            </a:r>
          </a:p>
          <a:p>
            <a:r>
              <a:rPr lang="bg-BG" b="1" dirty="0"/>
              <a:t> - възможност за откриване заложбите на всеки ученик</a:t>
            </a:r>
            <a:r>
              <a:rPr lang="bg-BG" b="1" dirty="0" smtClean="0"/>
              <a:t>.</a:t>
            </a:r>
            <a:endParaRPr lang="bg-BG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chemeClr val="accent3">
                    <a:lumMod val="50000"/>
                  </a:schemeClr>
                </a:solidFill>
              </a:rPr>
              <a:t>Набелязани проблеми:</a:t>
            </a:r>
          </a:p>
          <a:p>
            <a:endParaRPr lang="bg-BG" b="1" dirty="0"/>
          </a:p>
          <a:p>
            <a:r>
              <a:rPr lang="bg-BG" b="1" dirty="0"/>
              <a:t> - слаба мотивация за учене;</a:t>
            </a:r>
          </a:p>
          <a:p>
            <a:r>
              <a:rPr lang="bg-BG" b="1" dirty="0"/>
              <a:t> - агресивно поведение;</a:t>
            </a:r>
          </a:p>
          <a:p>
            <a:r>
              <a:rPr lang="bg-BG" b="1" dirty="0"/>
              <a:t> - проблемна дисциплина и нетрайна концентрация на вниманието;</a:t>
            </a:r>
          </a:p>
          <a:p>
            <a:r>
              <a:rPr lang="bg-BG" b="1" dirty="0"/>
              <a:t> - занижен контрол и слаб интерес от страна на родителите.</a:t>
            </a:r>
          </a:p>
          <a:p>
            <a:pPr algn="ctr"/>
            <a:endParaRPr lang="bg-BG" sz="1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20072" y="1426660"/>
            <a:ext cx="3672408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2019-2020</a:t>
            </a:r>
            <a:endParaRPr lang="bg-BG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196752" y="1503952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Отсъствия на ученици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bg-BG" sz="2400" dirty="0" smtClean="0">
              <a:solidFill>
                <a:schemeClr val="tx1"/>
              </a:solidFill>
            </a:endParaRPr>
          </a:p>
          <a:p>
            <a:pPr algn="ctr"/>
            <a:r>
              <a:rPr lang="bg-BG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8" y="4581128"/>
            <a:ext cx="160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Общ брой:</a:t>
            </a:r>
          </a:p>
          <a:p>
            <a:endParaRPr lang="bg-BG" b="1" dirty="0" smtClean="0"/>
          </a:p>
          <a:p>
            <a:r>
              <a:rPr lang="bg-BG" b="1" dirty="0" smtClean="0"/>
              <a:t>Изв.- </a:t>
            </a:r>
            <a:r>
              <a:rPr lang="en-US" b="1" dirty="0" smtClean="0"/>
              <a:t>13489</a:t>
            </a:r>
            <a:endParaRPr lang="bg-BG" b="1" dirty="0" smtClean="0"/>
          </a:p>
          <a:p>
            <a:r>
              <a:rPr lang="bg-BG" b="1" dirty="0" smtClean="0"/>
              <a:t>Неизв.- </a:t>
            </a:r>
            <a:r>
              <a:rPr lang="en-US" b="1" dirty="0" smtClean="0"/>
              <a:t>700</a:t>
            </a:r>
            <a:endParaRPr lang="bg-BG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20072" y="674478"/>
            <a:ext cx="3747492" cy="75651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ndara" panose="020E0502030303020204" pitchFamily="34" charset="0"/>
              </a:rPr>
              <a:t>I-</a:t>
            </a:r>
            <a:r>
              <a:rPr lang="bg-BG" sz="3200" dirty="0" smtClean="0">
                <a:latin typeface="Candara" panose="020E0502030303020204" pitchFamily="34" charset="0"/>
              </a:rPr>
              <a:t> срок </a:t>
            </a:r>
          </a:p>
          <a:p>
            <a:r>
              <a:rPr lang="bg-BG" sz="3200" dirty="0" smtClean="0">
                <a:latin typeface="Candara" panose="020E0502030303020204" pitchFamily="34" charset="0"/>
              </a:rPr>
              <a:t>Учебна   201</a:t>
            </a:r>
            <a:r>
              <a:rPr lang="en-US" sz="3200" dirty="0" smtClean="0">
                <a:latin typeface="Candara" panose="020E0502030303020204" pitchFamily="34" charset="0"/>
              </a:rPr>
              <a:t>9</a:t>
            </a:r>
            <a:r>
              <a:rPr lang="bg-BG" sz="3200" dirty="0" smtClean="0">
                <a:latin typeface="Candara" panose="020E0502030303020204" pitchFamily="34" charset="0"/>
              </a:rPr>
              <a:t>-20</a:t>
            </a:r>
            <a:r>
              <a:rPr lang="en-US" sz="3200" dirty="0" smtClean="0">
                <a:latin typeface="Candara" panose="020E0502030303020204" pitchFamily="34" charset="0"/>
              </a:rPr>
              <a:t>20</a:t>
            </a:r>
            <a:endParaRPr lang="bg-BG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10" name="Ди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6933168"/>
              </p:ext>
            </p:extLst>
          </p:nvPr>
        </p:nvGraphicFramePr>
        <p:xfrm>
          <a:off x="1475656" y="1909762"/>
          <a:ext cx="7491908" cy="475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7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639000" cy="8640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СУ „Никола Вапцаров“</a:t>
            </a:r>
            <a:endParaRPr lang="bg-BG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9223" y="1412776"/>
            <a:ext cx="8222664" cy="24104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>
              <a:solidFill>
                <a:schemeClr val="tx1"/>
              </a:solidFill>
            </a:endParaRPr>
          </a:p>
          <a:p>
            <a:pPr algn="ctr"/>
            <a:r>
              <a:rPr lang="bg-BG" sz="2400" dirty="0" smtClean="0">
                <a:solidFill>
                  <a:schemeClr val="tx1"/>
                </a:solidFill>
              </a:rPr>
              <a:t>Отсъствия</a:t>
            </a:r>
          </a:p>
          <a:p>
            <a:pPr algn="ctr"/>
            <a:r>
              <a:rPr lang="bg-BG" sz="2000" dirty="0" smtClean="0">
                <a:solidFill>
                  <a:schemeClr val="tx1"/>
                </a:solidFill>
              </a:rPr>
              <a:t>Сравнителна диаграма с първи срок от предходни години:</a:t>
            </a:r>
          </a:p>
          <a:p>
            <a:pPr algn="ctr"/>
            <a:endParaRPr lang="bg-BG" sz="3200" dirty="0" smtClean="0">
              <a:solidFill>
                <a:schemeClr val="tx1"/>
              </a:solidFill>
            </a:endParaRPr>
          </a:p>
          <a:p>
            <a:pPr algn="ctr"/>
            <a:endParaRPr lang="bg-BG" sz="44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g-BG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6313132"/>
              </p:ext>
            </p:extLst>
          </p:nvPr>
        </p:nvGraphicFramePr>
        <p:xfrm>
          <a:off x="683568" y="2132856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6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4092</TotalTime>
  <Words>4308</Words>
  <Application>Microsoft Office PowerPoint</Application>
  <PresentationFormat>Презентация на цял екран (4:3)</PresentationFormat>
  <Paragraphs>855</Paragraphs>
  <Slides>64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64</vt:i4>
      </vt:variant>
    </vt:vector>
  </HeadingPairs>
  <TitlesOfParts>
    <vt:vector size="66" baseType="lpstr">
      <vt:lpstr>Вълна</vt:lpstr>
      <vt:lpstr>Диаграма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СУ „Никола Вапцаров“</vt:lpstr>
      <vt:lpstr> СУ „Никола Вапцаров“</vt:lpstr>
      <vt:lpstr>СУ „Никола Вапцаров“</vt:lpstr>
      <vt:lpstr>Класирани ученици </vt:lpstr>
      <vt:lpstr>Класирани ученици </vt:lpstr>
      <vt:lpstr>Класирани ученици 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 СУ „Никола Вапцаров“</vt:lpstr>
      <vt:lpstr>СУ „Никола Вапцаров“</vt:lpstr>
      <vt:lpstr>СУ „Никола Вапцаров“</vt:lpstr>
      <vt:lpstr>Анализ на дейността на медицинската сестра  </vt:lpstr>
      <vt:lpstr>Анализ на дейността на медицинската сестра  </vt:lpstr>
      <vt:lpstr>СУ „Никола Вапцаров“</vt:lpstr>
      <vt:lpstr>УЧИЛИЩНИ МЕРОПРИЯТИЯ</vt:lpstr>
      <vt:lpstr>Тържествено откриване на новата учебна година</vt:lpstr>
      <vt:lpstr>Слайд 55</vt:lpstr>
      <vt:lpstr>Изложба от природни материали „Богатството на есента“</vt:lpstr>
      <vt:lpstr>Среща с местния поет – краевед Александър Косаков</vt:lpstr>
      <vt:lpstr>Среща с Евдокия Попадинова</vt:lpstr>
      <vt:lpstr>Слайд 59</vt:lpstr>
      <vt:lpstr>Коледна украса и тържества в начален етап</vt:lpstr>
      <vt:lpstr>Дейности по публичност</vt:lpstr>
      <vt:lpstr>Дейности по публичност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„Никола Вапцаров“</dc:title>
  <dc:creator>Administrator</dc:creator>
  <cp:lastModifiedBy>Plamen</cp:lastModifiedBy>
  <cp:revision>388</cp:revision>
  <cp:lastPrinted>2019-02-20T11:26:47Z</cp:lastPrinted>
  <dcterms:created xsi:type="dcterms:W3CDTF">2017-02-13T07:16:28Z</dcterms:created>
  <dcterms:modified xsi:type="dcterms:W3CDTF">2020-02-29T05:45:42Z</dcterms:modified>
</cp:coreProperties>
</file>