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094B-9B00-4822-BA1D-192259388D5B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1A2B-AF23-4144-B1AA-AF9D8F6FBE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B1A2B-AF23-4144-B1AA-AF9D8F6FBE7B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676255-2552-42C3-9D85-2A9C61B5F94F}" type="datetimeFigureOut">
              <a:rPr lang="bg-BG" smtClean="0"/>
              <a:pPr/>
              <a:t>8.6.2018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84CC46-2486-461D-9107-C59529A7B60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683568" y="4046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solidFill>
                  <a:srgbClr val="FF0000"/>
                </a:solidFill>
              </a:rPr>
              <a:t>ХАЙДЕ ДА ПОИГРАЕМ</a:t>
            </a:r>
            <a:endParaRPr lang="bg-BG" sz="5400" dirty="0">
              <a:solidFill>
                <a:srgbClr val="FF0000"/>
              </a:solidFill>
            </a:endParaRPr>
          </a:p>
        </p:txBody>
      </p:sp>
      <p:pic>
        <p:nvPicPr>
          <p:cNvPr id="5" name="Картина 4" descr="маша и мечока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2220" y="1340768"/>
            <a:ext cx="3993996" cy="532673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886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Автобус </a:t>
            </a:r>
            <a:r>
              <a:rPr lang="bg-BG" sz="3200" u="sng" dirty="0" smtClean="0"/>
              <a:t>тръгва</a:t>
            </a:r>
            <a:r>
              <a:rPr lang="bg-BG" sz="3200" dirty="0" smtClean="0"/>
              <a:t> от Бургас в </a:t>
            </a:r>
            <a:r>
              <a:rPr lang="bg-BG" sz="3200" dirty="0" smtClean="0">
                <a:solidFill>
                  <a:srgbClr val="FF0000"/>
                </a:solidFill>
              </a:rPr>
              <a:t>8 часа и 25 мин</a:t>
            </a:r>
            <a:r>
              <a:rPr lang="bg-BG" sz="3200" dirty="0" smtClean="0"/>
              <a:t>. за Варна. </a:t>
            </a:r>
            <a:r>
              <a:rPr lang="bg-BG" sz="3200" u="sng" dirty="0" smtClean="0"/>
              <a:t>Пътувал</a:t>
            </a:r>
            <a:r>
              <a:rPr lang="bg-BG" sz="3200" dirty="0" smtClean="0"/>
              <a:t> </a:t>
            </a:r>
            <a:r>
              <a:rPr lang="bg-BG" sz="3200" dirty="0" smtClean="0">
                <a:solidFill>
                  <a:srgbClr val="FF0000"/>
                </a:solidFill>
              </a:rPr>
              <a:t>3 часа и 45 мин. </a:t>
            </a:r>
            <a:r>
              <a:rPr lang="bg-BG" sz="3200" i="1" dirty="0" smtClean="0">
                <a:solidFill>
                  <a:schemeClr val="tx2">
                    <a:lumMod val="50000"/>
                  </a:schemeClr>
                </a:solidFill>
              </a:rPr>
              <a:t>В колко часа </a:t>
            </a:r>
            <a:r>
              <a:rPr lang="bg-BG" sz="3200" dirty="0" smtClean="0"/>
              <a:t>автобусът е </a:t>
            </a:r>
            <a:r>
              <a:rPr lang="bg-BG" sz="3200" u="sng" dirty="0" smtClean="0"/>
              <a:t>пристигнал</a:t>
            </a:r>
            <a:r>
              <a:rPr lang="bg-BG" sz="3200" dirty="0" smtClean="0"/>
              <a:t> във Варна?  </a:t>
            </a:r>
          </a:p>
        </p:txBody>
      </p:sp>
      <p:pic>
        <p:nvPicPr>
          <p:cNvPr id="3" name="Картина 2" descr="автоб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4608512" cy="228140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187624" y="4797152"/>
            <a:ext cx="67687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11 часа и 20 минути</a:t>
            </a:r>
            <a:endParaRPr lang="bg-BG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79512" y="26064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Автобус </a:t>
            </a:r>
            <a:r>
              <a:rPr lang="bg-BG" sz="3200" i="1" dirty="0" smtClean="0"/>
              <a:t>тръгнал</a:t>
            </a:r>
            <a:r>
              <a:rPr lang="bg-BG" sz="3200" dirty="0" smtClean="0"/>
              <a:t> от Бургас за Велико Търново в </a:t>
            </a:r>
            <a:r>
              <a:rPr lang="bg-BG" sz="3200" dirty="0" smtClean="0">
                <a:solidFill>
                  <a:srgbClr val="92D050"/>
                </a:solidFill>
              </a:rPr>
              <a:t>21 часа и 05 мин. </a:t>
            </a:r>
            <a:r>
              <a:rPr lang="bg-BG" sz="3200" i="1" dirty="0" smtClean="0"/>
              <a:t>Пътувал</a:t>
            </a:r>
            <a:r>
              <a:rPr lang="bg-BG" sz="3200" dirty="0" smtClean="0"/>
              <a:t> </a:t>
            </a:r>
            <a:r>
              <a:rPr lang="bg-BG" sz="3200" dirty="0" smtClean="0">
                <a:solidFill>
                  <a:srgbClr val="92D050"/>
                </a:solidFill>
              </a:rPr>
              <a:t>4 часа и 25 мин</a:t>
            </a:r>
            <a:r>
              <a:rPr lang="bg-BG" sz="3200" dirty="0" smtClean="0"/>
              <a:t>. </a:t>
            </a:r>
            <a:r>
              <a:rPr lang="bg-BG" sz="3200" i="1" dirty="0" smtClean="0"/>
              <a:t>В колко часа е пристигнал автобуса?</a:t>
            </a:r>
            <a:endParaRPr lang="bg-BG" sz="3200" i="1" dirty="0"/>
          </a:p>
        </p:txBody>
      </p:sp>
      <p:pic>
        <p:nvPicPr>
          <p:cNvPr id="3" name="Картина 2" descr="автобу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060848"/>
            <a:ext cx="4104456" cy="2015852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411760" y="4653136"/>
            <a:ext cx="42484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1 часа и 20 мин</a:t>
            </a:r>
            <a:endParaRPr lang="bg-BG" sz="36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260648"/>
            <a:ext cx="8784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Кола тръгнала да </a:t>
            </a:r>
            <a:r>
              <a:rPr lang="bg-BG" sz="3200" b="1" dirty="0" smtClean="0"/>
              <a:t>пътува</a:t>
            </a:r>
            <a:r>
              <a:rPr lang="bg-BG" sz="3200" dirty="0" smtClean="0"/>
              <a:t> от Ловеч до Стара Загора в </a:t>
            </a:r>
            <a:r>
              <a:rPr lang="bg-BG" sz="3200" dirty="0" smtClean="0">
                <a:solidFill>
                  <a:srgbClr val="FFFF00"/>
                </a:solidFill>
              </a:rPr>
              <a:t>17 часа и 15 мин. </a:t>
            </a:r>
            <a:r>
              <a:rPr lang="bg-BG" sz="3200" u="sng" dirty="0" smtClean="0"/>
              <a:t>В колко часа  </a:t>
            </a:r>
            <a:r>
              <a:rPr lang="bg-BG" sz="3200" dirty="0" smtClean="0"/>
              <a:t>е </a:t>
            </a:r>
            <a:r>
              <a:rPr lang="bg-BG" sz="3200" u="sng" dirty="0" smtClean="0"/>
              <a:t>пристигнала</a:t>
            </a:r>
            <a:r>
              <a:rPr lang="bg-BG" sz="3200" dirty="0" smtClean="0"/>
              <a:t> в Стара Загора</a:t>
            </a:r>
            <a:r>
              <a:rPr lang="bg-BG" sz="3200" i="1" dirty="0" smtClean="0"/>
              <a:t>, ако </a:t>
            </a:r>
            <a:r>
              <a:rPr lang="bg-BG" sz="3200" b="1" dirty="0" smtClean="0"/>
              <a:t>е пътувала</a:t>
            </a:r>
            <a:r>
              <a:rPr lang="bg-BG" sz="3200" b="1" dirty="0" smtClean="0">
                <a:solidFill>
                  <a:srgbClr val="FFFF00"/>
                </a:solidFill>
              </a:rPr>
              <a:t> </a:t>
            </a:r>
            <a:r>
              <a:rPr lang="bg-BG" sz="3200" dirty="0" smtClean="0">
                <a:solidFill>
                  <a:srgbClr val="FFFF00"/>
                </a:solidFill>
              </a:rPr>
              <a:t>5 часа и 20 мин.?</a:t>
            </a:r>
            <a:endParaRPr lang="bg-BG" sz="3200" dirty="0">
              <a:solidFill>
                <a:srgbClr val="FFFF00"/>
              </a:solidFill>
            </a:endParaRPr>
          </a:p>
        </p:txBody>
      </p:sp>
      <p:pic>
        <p:nvPicPr>
          <p:cNvPr id="3" name="Картина 2" descr="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4881736" cy="2440868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51520" y="5445224"/>
            <a:ext cx="8784976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3200" b="1" dirty="0" smtClean="0"/>
              <a:t>	</a:t>
            </a:r>
            <a:r>
              <a:rPr lang="bg-BG" sz="3200" b="1" dirty="0" smtClean="0">
                <a:solidFill>
                  <a:srgbClr val="C00000"/>
                </a:solidFill>
              </a:rPr>
              <a:t>22 часа и 35 мин</a:t>
            </a:r>
            <a:r>
              <a:rPr lang="bg-BG" sz="3200" b="1" dirty="0" smtClean="0"/>
              <a:t>		</a:t>
            </a:r>
            <a:r>
              <a:rPr lang="bg-BG" sz="3200" b="1" u="sng" dirty="0" smtClean="0"/>
              <a:t>или</a:t>
            </a:r>
            <a:r>
              <a:rPr lang="bg-BG" sz="3200" b="1" dirty="0" smtClean="0"/>
              <a:t>				</a:t>
            </a:r>
            <a:r>
              <a:rPr lang="bg-BG" sz="3200" b="1" dirty="0" smtClean="0">
                <a:solidFill>
                  <a:srgbClr val="002060"/>
                </a:solidFill>
              </a:rPr>
              <a:t>23 /11/ часа без 25 мин </a:t>
            </a:r>
            <a:r>
              <a:rPr lang="bg-BG" dirty="0" smtClean="0"/>
              <a:t>		</a:t>
            </a:r>
          </a:p>
          <a:p>
            <a:r>
              <a:rPr lang="bg-BG" dirty="0" smtClean="0"/>
              <a:t>		</a:t>
            </a:r>
            <a:endParaRPr lang="bg-BG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15616" y="40466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2. 3=</a:t>
            </a:r>
            <a:endParaRPr lang="bg-BG" sz="36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11560" y="18448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3.6=</a:t>
            </a:r>
            <a:endParaRPr lang="bg-BG" sz="36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619672" y="30689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4.5=</a:t>
            </a:r>
            <a:endParaRPr lang="bg-BG" sz="36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11560" y="465313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7.4=</a:t>
            </a:r>
            <a:endParaRPr lang="bg-BG" sz="3600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187624" y="58052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7.3=</a:t>
            </a:r>
            <a:endParaRPr lang="bg-BG" sz="36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067944" y="4766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9.10=</a:t>
            </a:r>
            <a:endParaRPr lang="bg-BG" sz="36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419872" y="18448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5.5=</a:t>
            </a:r>
            <a:endParaRPr lang="bg-BG" sz="36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716016" y="29969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9.4=</a:t>
            </a:r>
            <a:endParaRPr lang="bg-BG" sz="36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995936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8.4=</a:t>
            </a:r>
            <a:endParaRPr lang="bg-BG" sz="36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427984" y="59492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5.7=</a:t>
            </a:r>
            <a:endParaRPr lang="bg-BG" sz="3600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876256" y="4046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3.9=</a:t>
            </a:r>
            <a:endParaRPr lang="bg-BG" sz="3600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300192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9.5=</a:t>
            </a:r>
            <a:endParaRPr lang="bg-BG" sz="3600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732240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8.3=</a:t>
            </a:r>
            <a:endParaRPr lang="bg-BG" sz="3600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6732240" y="57332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4.6=</a:t>
            </a:r>
            <a:endParaRPr lang="bg-BG" sz="3600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339752" y="4046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6</a:t>
            </a:r>
            <a:endParaRPr lang="bg-BG" sz="3600" b="1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1691680" y="18448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18</a:t>
            </a:r>
            <a:endParaRPr lang="bg-BG" sz="3600" dirty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2699792" y="30689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20</a:t>
            </a:r>
            <a:endParaRPr lang="bg-BG" sz="3600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1619672" y="4653136"/>
            <a:ext cx="72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28</a:t>
            </a:r>
            <a:endParaRPr lang="bg-BG" sz="3600" dirty="0"/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2195736" y="58052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21</a:t>
            </a:r>
            <a:endParaRPr lang="bg-BG" sz="3600" dirty="0"/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5436096" y="47667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90</a:t>
            </a:r>
            <a:endParaRPr lang="bg-BG" sz="3600" dirty="0"/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4499992" y="1844824"/>
            <a:ext cx="72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25</a:t>
            </a:r>
            <a:endParaRPr lang="bg-BG" sz="3600" dirty="0"/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5796136" y="29969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36</a:t>
            </a:r>
            <a:endParaRPr lang="bg-BG" sz="3600" dirty="0"/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5148064" y="4581128"/>
            <a:ext cx="72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32</a:t>
            </a:r>
            <a:endParaRPr lang="bg-BG" sz="3600" dirty="0"/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5508104" y="5949280"/>
            <a:ext cx="72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35</a:t>
            </a:r>
            <a:endParaRPr lang="bg-BG" sz="3600" dirty="0"/>
          </a:p>
        </p:txBody>
      </p:sp>
      <p:sp>
        <p:nvSpPr>
          <p:cNvPr id="27" name="Текстово поле 26"/>
          <p:cNvSpPr txBox="1"/>
          <p:nvPr/>
        </p:nvSpPr>
        <p:spPr>
          <a:xfrm>
            <a:off x="8028384" y="404664"/>
            <a:ext cx="70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27</a:t>
            </a:r>
            <a:endParaRPr lang="bg-BG" sz="3600" dirty="0"/>
          </a:p>
        </p:txBody>
      </p:sp>
      <p:sp>
        <p:nvSpPr>
          <p:cNvPr id="28" name="Текстово поле 27"/>
          <p:cNvSpPr txBox="1"/>
          <p:nvPr/>
        </p:nvSpPr>
        <p:spPr>
          <a:xfrm>
            <a:off x="7452320" y="184482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45</a:t>
            </a:r>
            <a:endParaRPr lang="bg-BG" sz="3600" dirty="0"/>
          </a:p>
        </p:txBody>
      </p:sp>
      <p:sp>
        <p:nvSpPr>
          <p:cNvPr id="30" name="Текстово поле 29"/>
          <p:cNvSpPr txBox="1"/>
          <p:nvPr/>
        </p:nvSpPr>
        <p:spPr>
          <a:xfrm>
            <a:off x="7812360" y="3933056"/>
            <a:ext cx="7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24</a:t>
            </a:r>
            <a:endParaRPr lang="bg-BG" sz="3600" dirty="0"/>
          </a:p>
        </p:txBody>
      </p:sp>
      <p:sp>
        <p:nvSpPr>
          <p:cNvPr id="31" name="Текстово поле 30"/>
          <p:cNvSpPr txBox="1"/>
          <p:nvPr/>
        </p:nvSpPr>
        <p:spPr>
          <a:xfrm>
            <a:off x="7884368" y="5733256"/>
            <a:ext cx="7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24</a:t>
            </a:r>
            <a:endParaRPr lang="bg-BG" sz="36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7505" y="11663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Съставете задача по картинката, като я запишете в тетрадките си.</a:t>
            </a:r>
            <a:endParaRPr lang="bg-BG" sz="3200" dirty="0"/>
          </a:p>
        </p:txBody>
      </p:sp>
      <p:pic>
        <p:nvPicPr>
          <p:cNvPr id="3" name="Картина 2" descr="поля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568952" cy="4815751"/>
          </a:xfrm>
          <a:prstGeom prst="rect">
            <a:avLst/>
          </a:prstGeom>
        </p:spPr>
      </p:pic>
      <p:pic>
        <p:nvPicPr>
          <p:cNvPr id="4" name="Картина 3" descr="дърво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1" y="2492896"/>
            <a:ext cx="2808312" cy="3463280"/>
          </a:xfrm>
          <a:prstGeom prst="rect">
            <a:avLst/>
          </a:prstGeom>
        </p:spPr>
      </p:pic>
      <p:pic>
        <p:nvPicPr>
          <p:cNvPr id="5" name="Картина 4" descr="дърво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64" y="1844824"/>
            <a:ext cx="2788631" cy="3823320"/>
          </a:xfrm>
          <a:prstGeom prst="rect">
            <a:avLst/>
          </a:prstGeom>
        </p:spPr>
      </p:pic>
      <p:pic>
        <p:nvPicPr>
          <p:cNvPr id="6" name="Картина 5" descr="гъб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581128"/>
            <a:ext cx="1973580" cy="1478280"/>
          </a:xfrm>
          <a:prstGeom prst="rect">
            <a:avLst/>
          </a:prstGeom>
        </p:spPr>
      </p:pic>
      <p:pic>
        <p:nvPicPr>
          <p:cNvPr id="7" name="Картина 6" descr="гъб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293096"/>
            <a:ext cx="1973580" cy="1478280"/>
          </a:xfrm>
          <a:prstGeom prst="rect">
            <a:avLst/>
          </a:prstGeom>
        </p:spPr>
      </p:pic>
      <p:pic>
        <p:nvPicPr>
          <p:cNvPr id="8" name="Картина 7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59" y="2564904"/>
            <a:ext cx="851617" cy="1368152"/>
          </a:xfrm>
          <a:prstGeom prst="rect">
            <a:avLst/>
          </a:prstGeom>
        </p:spPr>
      </p:pic>
      <p:pic>
        <p:nvPicPr>
          <p:cNvPr id="9" name="Картина 8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3068961"/>
            <a:ext cx="806795" cy="1296144"/>
          </a:xfrm>
          <a:prstGeom prst="rect">
            <a:avLst/>
          </a:prstGeom>
        </p:spPr>
      </p:pic>
      <p:pic>
        <p:nvPicPr>
          <p:cNvPr id="10" name="Картина 9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212976"/>
            <a:ext cx="851617" cy="1368152"/>
          </a:xfrm>
          <a:prstGeom prst="rect">
            <a:avLst/>
          </a:prstGeom>
        </p:spPr>
      </p:pic>
      <p:pic>
        <p:nvPicPr>
          <p:cNvPr id="11" name="Картина 10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132856"/>
            <a:ext cx="864096" cy="1388200"/>
          </a:xfrm>
          <a:prstGeom prst="rect">
            <a:avLst/>
          </a:prstGeom>
        </p:spPr>
      </p:pic>
      <p:pic>
        <p:nvPicPr>
          <p:cNvPr id="12" name="Картина 11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276872"/>
            <a:ext cx="864096" cy="1388200"/>
          </a:xfrm>
          <a:prstGeom prst="rect">
            <a:avLst/>
          </a:prstGeom>
        </p:spPr>
      </p:pic>
      <p:pic>
        <p:nvPicPr>
          <p:cNvPr id="13" name="Картина 12" descr="ябъ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780928"/>
            <a:ext cx="864096" cy="1388200"/>
          </a:xfrm>
          <a:prstGeom prst="rect">
            <a:avLst/>
          </a:prstGeom>
        </p:spPr>
      </p:pic>
      <p:pic>
        <p:nvPicPr>
          <p:cNvPr id="14" name="Картина 13" descr="СЛЪНЦЕ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268760"/>
            <a:ext cx="936104" cy="110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емоджи супер довол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6591">
            <a:off x="5110690" y="346454"/>
            <a:ext cx="3881255" cy="2698152"/>
          </a:xfrm>
          <a:prstGeom prst="rect">
            <a:avLst/>
          </a:prstGeom>
        </p:spPr>
      </p:pic>
      <p:pic>
        <p:nvPicPr>
          <p:cNvPr id="3" name="Картина 2" descr="маша с цвет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1955">
            <a:off x="777789" y="2058262"/>
            <a:ext cx="4986538" cy="311658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483768" y="5373216"/>
            <a:ext cx="4104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6000" b="1" dirty="0" smtClean="0"/>
              <a:t>БРАВО!</a:t>
            </a:r>
            <a:endParaRPr lang="bg-BG" sz="6000" b="1" dirty="0"/>
          </a:p>
        </p:txBody>
      </p:sp>
      <p:sp>
        <p:nvSpPr>
          <p:cNvPr id="5" name="Текстово поле 4"/>
          <p:cNvSpPr txBox="1"/>
          <p:nvPr/>
        </p:nvSpPr>
        <p:spPr>
          <a:xfrm rot="1051061">
            <a:off x="6605218" y="3787810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Monotype Corsiva" pitchFamily="66" charset="0"/>
              </a:rPr>
              <a:t>Станислава</a:t>
            </a:r>
          </a:p>
          <a:p>
            <a:r>
              <a:rPr lang="bg-BG" sz="2400" dirty="0" smtClean="0">
                <a:latin typeface="Monotype Corsiva" pitchFamily="66" charset="0"/>
              </a:rPr>
              <a:t>Петрова</a:t>
            </a:r>
            <a:endParaRPr lang="bg-BG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11663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Колко  крака има един кон?</a:t>
            </a:r>
            <a:endParaRPr lang="bg-BG" sz="3600" dirty="0"/>
          </a:p>
        </p:txBody>
      </p:sp>
      <p:pic>
        <p:nvPicPr>
          <p:cNvPr id="3" name="Картина 2" descr="к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88640"/>
            <a:ext cx="2023492" cy="2759308"/>
          </a:xfrm>
          <a:prstGeom prst="rect">
            <a:avLst/>
          </a:prstGeom>
        </p:spPr>
      </p:pic>
      <p:pic>
        <p:nvPicPr>
          <p:cNvPr id="4" name="Картина 3" descr="1 к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2304256" cy="1728192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3707904" y="119675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92D050"/>
                </a:solidFill>
              </a:rPr>
              <a:t>Четири/4/ крака</a:t>
            </a:r>
            <a:endParaRPr lang="bg-BG" sz="3200" b="1" dirty="0">
              <a:solidFill>
                <a:srgbClr val="92D05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95536" y="29249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А колко крака имат три / 3 / коня?</a:t>
            </a:r>
            <a:endParaRPr lang="bg-BG" sz="3600" dirty="0"/>
          </a:p>
        </p:txBody>
      </p:sp>
      <p:grpSp>
        <p:nvGrpSpPr>
          <p:cNvPr id="10" name="Групиране 9"/>
          <p:cNvGrpSpPr/>
          <p:nvPr/>
        </p:nvGrpSpPr>
        <p:grpSpPr>
          <a:xfrm>
            <a:off x="683568" y="4005064"/>
            <a:ext cx="7632848" cy="1956048"/>
            <a:chOff x="611560" y="4005064"/>
            <a:chExt cx="7632848" cy="1956048"/>
          </a:xfrm>
        </p:grpSpPr>
        <p:pic>
          <p:nvPicPr>
            <p:cNvPr id="7" name="Картина 6" descr="2 кон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4005064"/>
              <a:ext cx="1872208" cy="1872208"/>
            </a:xfrm>
            <a:prstGeom prst="rect">
              <a:avLst/>
            </a:prstGeom>
          </p:spPr>
        </p:pic>
        <p:pic>
          <p:nvPicPr>
            <p:cNvPr id="8" name="Картина 7" descr="2 кон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7864" y="4005064"/>
              <a:ext cx="1956048" cy="1956048"/>
            </a:xfrm>
            <a:prstGeom prst="rect">
              <a:avLst/>
            </a:prstGeom>
          </p:spPr>
        </p:pic>
        <p:pic>
          <p:nvPicPr>
            <p:cNvPr id="9" name="Картина 8" descr="2 кон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005064"/>
              <a:ext cx="1944216" cy="1944216"/>
            </a:xfrm>
            <a:prstGeom prst="rect">
              <a:avLst/>
            </a:prstGeom>
          </p:spPr>
        </p:pic>
      </p:grpSp>
      <p:sp>
        <p:nvSpPr>
          <p:cNvPr id="11" name="Текстово поле 10"/>
          <p:cNvSpPr txBox="1"/>
          <p:nvPr/>
        </p:nvSpPr>
        <p:spPr>
          <a:xfrm>
            <a:off x="1979712" y="60932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rgbClr val="92D050"/>
                </a:solidFill>
              </a:rPr>
              <a:t>3. 4= 12 крака общо</a:t>
            </a:r>
            <a:endParaRPr lang="bg-BG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23528" y="26064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В един </a:t>
            </a:r>
            <a:r>
              <a:rPr lang="bg-BG" sz="3600" b="1" dirty="0" smtClean="0">
                <a:solidFill>
                  <a:srgbClr val="FF0000"/>
                </a:solidFill>
              </a:rPr>
              <a:t>чифт</a:t>
            </a:r>
            <a:r>
              <a:rPr lang="bg-BG" sz="3600" dirty="0" smtClean="0"/>
              <a:t>, колко ръкавици казваме, че има?</a:t>
            </a:r>
            <a:endParaRPr lang="bg-BG" sz="3600" dirty="0"/>
          </a:p>
        </p:txBody>
      </p:sp>
      <p:pic>
        <p:nvPicPr>
          <p:cNvPr id="3" name="Картина 2" descr="ръкавици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980728"/>
            <a:ext cx="2808312" cy="244142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5364088" y="1340768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chemeClr val="tx2">
                    <a:lumMod val="50000"/>
                  </a:schemeClr>
                </a:solidFill>
              </a:rPr>
              <a:t>2 ръкавички = 1 чифт</a:t>
            </a:r>
            <a:endParaRPr lang="bg-BG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07504" y="3212976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Колко ръкавички общо ще имаме, ако са </a:t>
            </a:r>
            <a:r>
              <a:rPr lang="bg-BG" sz="3200" dirty="0" smtClean="0">
                <a:solidFill>
                  <a:srgbClr val="FFFF00"/>
                </a:solidFill>
              </a:rPr>
              <a:t>3 чифта</a:t>
            </a:r>
            <a:r>
              <a:rPr lang="bg-BG" sz="3200" dirty="0" smtClean="0"/>
              <a:t>?</a:t>
            </a:r>
            <a:endParaRPr lang="bg-BG" sz="3200" dirty="0"/>
          </a:p>
        </p:txBody>
      </p:sp>
      <p:grpSp>
        <p:nvGrpSpPr>
          <p:cNvPr id="10" name="Групиране 9"/>
          <p:cNvGrpSpPr/>
          <p:nvPr/>
        </p:nvGrpSpPr>
        <p:grpSpPr>
          <a:xfrm>
            <a:off x="1619672" y="3933056"/>
            <a:ext cx="7056784" cy="1854676"/>
            <a:chOff x="1619672" y="3933056"/>
            <a:chExt cx="7056784" cy="1854676"/>
          </a:xfrm>
        </p:grpSpPr>
        <p:pic>
          <p:nvPicPr>
            <p:cNvPr id="6" name="Картина 5" descr="ръкавиц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9672" y="4005064"/>
              <a:ext cx="1872208" cy="1782668"/>
            </a:xfrm>
            <a:prstGeom prst="rect">
              <a:avLst/>
            </a:prstGeom>
          </p:spPr>
        </p:pic>
        <p:pic>
          <p:nvPicPr>
            <p:cNvPr id="7" name="Картина 6" descr="ръкавиц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4005064"/>
              <a:ext cx="1872208" cy="1782668"/>
            </a:xfrm>
            <a:prstGeom prst="rect">
              <a:avLst/>
            </a:prstGeom>
          </p:spPr>
        </p:pic>
        <p:pic>
          <p:nvPicPr>
            <p:cNvPr id="8" name="Картина 7" descr="ръкавиц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04248" y="3933056"/>
              <a:ext cx="1872208" cy="1782668"/>
            </a:xfrm>
            <a:prstGeom prst="rect">
              <a:avLst/>
            </a:prstGeom>
          </p:spPr>
        </p:pic>
      </p:grpSp>
      <p:sp>
        <p:nvSpPr>
          <p:cNvPr id="9" name="Текстово поле 8"/>
          <p:cNvSpPr txBox="1"/>
          <p:nvPr/>
        </p:nvSpPr>
        <p:spPr>
          <a:xfrm>
            <a:off x="1475656" y="57332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3.2= 6 броя ръкавички</a:t>
            </a:r>
            <a:endParaRPr lang="bg-BG" sz="4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95536" y="188640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FF0000"/>
                </a:solidFill>
              </a:rPr>
              <a:t>Марина</a:t>
            </a:r>
            <a:r>
              <a:rPr lang="bg-BG" sz="3200" dirty="0" smtClean="0"/>
              <a:t> имала </a:t>
            </a:r>
            <a:r>
              <a:rPr lang="bg-BG" sz="3200" dirty="0" smtClean="0">
                <a:solidFill>
                  <a:srgbClr val="00B0F0"/>
                </a:solidFill>
              </a:rPr>
              <a:t>5 шоколадови бонбона</a:t>
            </a:r>
            <a:r>
              <a:rPr lang="bg-BG" sz="3200" dirty="0" smtClean="0"/>
              <a:t>, </a:t>
            </a:r>
          </a:p>
          <a:p>
            <a:r>
              <a:rPr lang="bg-BG" sz="3200" dirty="0" smtClean="0"/>
              <a:t>а </a:t>
            </a:r>
            <a:r>
              <a:rPr lang="bg-BG" sz="3200" dirty="0" smtClean="0">
                <a:solidFill>
                  <a:srgbClr val="FF0000"/>
                </a:solidFill>
              </a:rPr>
              <a:t>Николай</a:t>
            </a:r>
            <a:r>
              <a:rPr lang="bg-BG" sz="3200" dirty="0" smtClean="0"/>
              <a:t> </a:t>
            </a:r>
            <a:r>
              <a:rPr lang="bg-BG" sz="3200" dirty="0" smtClean="0">
                <a:solidFill>
                  <a:srgbClr val="00B0F0"/>
                </a:solidFill>
              </a:rPr>
              <a:t>имал  3 пъти повече бонбони</a:t>
            </a:r>
          </a:p>
          <a:p>
            <a:r>
              <a:rPr lang="bg-BG" sz="3200" dirty="0" smtClean="0">
                <a:solidFill>
                  <a:srgbClr val="FFFF00"/>
                </a:solidFill>
              </a:rPr>
              <a:t>от Марина</a:t>
            </a:r>
            <a:r>
              <a:rPr lang="bg-BG" sz="3200" dirty="0" smtClean="0"/>
              <a:t>. </a:t>
            </a:r>
            <a:r>
              <a:rPr lang="bg-BG" sz="3200" i="1" dirty="0" smtClean="0"/>
              <a:t>Колко</a:t>
            </a:r>
            <a:r>
              <a:rPr lang="bg-BG" sz="3200" dirty="0" smtClean="0"/>
              <a:t> </a:t>
            </a:r>
            <a:r>
              <a:rPr lang="bg-BG" sz="3200" i="1" dirty="0" smtClean="0"/>
              <a:t>шоколадови бонбона </a:t>
            </a:r>
          </a:p>
          <a:p>
            <a:r>
              <a:rPr lang="bg-BG" sz="3200" i="1" dirty="0" smtClean="0"/>
              <a:t>има </a:t>
            </a:r>
            <a:r>
              <a:rPr lang="bg-BG" sz="3200" i="1" dirty="0" smtClean="0">
                <a:solidFill>
                  <a:schemeClr val="accent1"/>
                </a:solidFill>
              </a:rPr>
              <a:t>Николай</a:t>
            </a:r>
            <a:r>
              <a:rPr lang="bg-BG" sz="3200" dirty="0" smtClean="0"/>
              <a:t>?</a:t>
            </a:r>
            <a:endParaRPr lang="bg-BG" sz="3200" dirty="0"/>
          </a:p>
        </p:txBody>
      </p:sp>
      <p:pic>
        <p:nvPicPr>
          <p:cNvPr id="3" name="Картина 2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1714500" cy="1714500"/>
          </a:xfrm>
          <a:prstGeom prst="rect">
            <a:avLst/>
          </a:prstGeom>
        </p:spPr>
      </p:pic>
      <p:pic>
        <p:nvPicPr>
          <p:cNvPr id="4" name="Картина 3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4005064"/>
            <a:ext cx="1714500" cy="1714500"/>
          </a:xfrm>
          <a:prstGeom prst="rect">
            <a:avLst/>
          </a:prstGeom>
        </p:spPr>
      </p:pic>
      <p:pic>
        <p:nvPicPr>
          <p:cNvPr id="5" name="Картина 4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284984"/>
            <a:ext cx="1714500" cy="1714500"/>
          </a:xfrm>
          <a:prstGeom prst="rect">
            <a:avLst/>
          </a:prstGeom>
        </p:spPr>
      </p:pic>
      <p:pic>
        <p:nvPicPr>
          <p:cNvPr id="6" name="Картина 5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348880"/>
            <a:ext cx="1714500" cy="1714500"/>
          </a:xfrm>
          <a:prstGeom prst="rect">
            <a:avLst/>
          </a:prstGeom>
        </p:spPr>
      </p:pic>
      <p:pic>
        <p:nvPicPr>
          <p:cNvPr id="7" name="Картина 6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501008"/>
            <a:ext cx="1714500" cy="1714500"/>
          </a:xfrm>
          <a:prstGeom prst="rect">
            <a:avLst/>
          </a:prstGeom>
        </p:spPr>
      </p:pic>
      <p:pic>
        <p:nvPicPr>
          <p:cNvPr id="8" name="Картина 7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88840"/>
            <a:ext cx="1714500" cy="1714500"/>
          </a:xfrm>
          <a:prstGeom prst="rect">
            <a:avLst/>
          </a:prstGeom>
        </p:spPr>
      </p:pic>
      <p:pic>
        <p:nvPicPr>
          <p:cNvPr id="9" name="Картина 8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844824"/>
            <a:ext cx="1714500" cy="1714500"/>
          </a:xfrm>
          <a:prstGeom prst="rect">
            <a:avLst/>
          </a:prstGeom>
        </p:spPr>
      </p:pic>
      <p:pic>
        <p:nvPicPr>
          <p:cNvPr id="10" name="Картина 9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00" y="1772816"/>
            <a:ext cx="1714500" cy="1714500"/>
          </a:xfrm>
          <a:prstGeom prst="rect">
            <a:avLst/>
          </a:prstGeom>
        </p:spPr>
      </p:pic>
      <p:pic>
        <p:nvPicPr>
          <p:cNvPr id="11" name="Картина 10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564904"/>
            <a:ext cx="1714500" cy="1714500"/>
          </a:xfrm>
          <a:prstGeom prst="rect">
            <a:avLst/>
          </a:prstGeom>
        </p:spPr>
      </p:pic>
      <p:pic>
        <p:nvPicPr>
          <p:cNvPr id="12" name="Картина 11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645024"/>
            <a:ext cx="1714500" cy="1714500"/>
          </a:xfrm>
          <a:prstGeom prst="rect">
            <a:avLst/>
          </a:prstGeom>
        </p:spPr>
      </p:pic>
      <p:pic>
        <p:nvPicPr>
          <p:cNvPr id="13" name="Картина 12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212976"/>
            <a:ext cx="1714500" cy="1714500"/>
          </a:xfrm>
          <a:prstGeom prst="rect">
            <a:avLst/>
          </a:prstGeom>
        </p:spPr>
      </p:pic>
      <p:pic>
        <p:nvPicPr>
          <p:cNvPr id="14" name="Картина 13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149080"/>
            <a:ext cx="1714500" cy="1714500"/>
          </a:xfrm>
          <a:prstGeom prst="rect">
            <a:avLst/>
          </a:prstGeom>
        </p:spPr>
      </p:pic>
      <p:pic>
        <p:nvPicPr>
          <p:cNvPr id="15" name="Картина 14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5143500"/>
            <a:ext cx="1714500" cy="1714500"/>
          </a:xfrm>
          <a:prstGeom prst="rect">
            <a:avLst/>
          </a:prstGeom>
        </p:spPr>
      </p:pic>
      <p:pic>
        <p:nvPicPr>
          <p:cNvPr id="16" name="Картина 15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2924944"/>
            <a:ext cx="1714500" cy="1714500"/>
          </a:xfrm>
          <a:prstGeom prst="rect">
            <a:avLst/>
          </a:prstGeom>
        </p:spPr>
      </p:pic>
      <p:pic>
        <p:nvPicPr>
          <p:cNvPr id="17" name="Картина 16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564904"/>
            <a:ext cx="1714500" cy="1714500"/>
          </a:xfrm>
          <a:prstGeom prst="rect">
            <a:avLst/>
          </a:prstGeom>
        </p:spPr>
      </p:pic>
      <p:pic>
        <p:nvPicPr>
          <p:cNvPr id="18" name="Картина 17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5143500"/>
            <a:ext cx="1714500" cy="1714500"/>
          </a:xfrm>
          <a:prstGeom prst="rect">
            <a:avLst/>
          </a:prstGeom>
        </p:spPr>
      </p:pic>
      <p:pic>
        <p:nvPicPr>
          <p:cNvPr id="19" name="Картина 18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509120"/>
            <a:ext cx="1714500" cy="1714500"/>
          </a:xfrm>
          <a:prstGeom prst="rect">
            <a:avLst/>
          </a:prstGeom>
        </p:spPr>
      </p:pic>
      <p:pic>
        <p:nvPicPr>
          <p:cNvPr id="20" name="Картина 19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941168"/>
            <a:ext cx="1714500" cy="1714500"/>
          </a:xfrm>
          <a:prstGeom prst="rect">
            <a:avLst/>
          </a:prstGeom>
        </p:spPr>
      </p:pic>
      <p:pic>
        <p:nvPicPr>
          <p:cNvPr id="21" name="Картина 20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3717032"/>
            <a:ext cx="1714500" cy="1714500"/>
          </a:xfrm>
          <a:prstGeom prst="rect">
            <a:avLst/>
          </a:prstGeom>
        </p:spPr>
      </p:pic>
      <p:pic>
        <p:nvPicPr>
          <p:cNvPr id="22" name="Картина 21" descr="бонбо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924944"/>
            <a:ext cx="1714500" cy="1714500"/>
          </a:xfrm>
          <a:prstGeom prst="rect">
            <a:avLst/>
          </a:prstGeom>
        </p:spPr>
      </p:pic>
      <p:sp>
        <p:nvSpPr>
          <p:cNvPr id="23" name="Текстово поле 22"/>
          <p:cNvSpPr txBox="1"/>
          <p:nvPr/>
        </p:nvSpPr>
        <p:spPr>
          <a:xfrm>
            <a:off x="1259633" y="5517232"/>
            <a:ext cx="462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5.3= 15 бонбона има</a:t>
            </a:r>
          </a:p>
          <a:p>
            <a:pPr algn="ctr"/>
            <a:r>
              <a:rPr lang="bg-BG" sz="3600" dirty="0" smtClean="0"/>
              <a:t>	Николай</a:t>
            </a:r>
            <a:endParaRPr lang="bg-BG" sz="36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95536" y="260648"/>
            <a:ext cx="8228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Една кола изминала път за </a:t>
            </a:r>
            <a:r>
              <a:rPr lang="bg-BG" sz="3200" i="1" dirty="0" smtClean="0">
                <a:solidFill>
                  <a:srgbClr val="FFC000"/>
                </a:solidFill>
              </a:rPr>
              <a:t>35 мин</a:t>
            </a:r>
            <a:r>
              <a:rPr lang="bg-BG" sz="3200" i="1" dirty="0" smtClean="0">
                <a:solidFill>
                  <a:srgbClr val="FFC000"/>
                </a:solidFill>
              </a:rPr>
              <a:t>.</a:t>
            </a:r>
            <a:r>
              <a:rPr lang="en-US" sz="3200" i="1" dirty="0" smtClean="0">
                <a:solidFill>
                  <a:srgbClr val="FFC000"/>
                </a:solidFill>
              </a:rPr>
              <a:t>-</a:t>
            </a:r>
            <a:r>
              <a:rPr lang="bg-BG" sz="3200" i="1" dirty="0" smtClean="0">
                <a:solidFill>
                  <a:srgbClr val="FFC000"/>
                </a:solidFill>
              </a:rPr>
              <a:t> </a:t>
            </a:r>
            <a:r>
              <a:rPr lang="bg-BG" sz="3200" b="1" dirty="0" smtClean="0">
                <a:solidFill>
                  <a:srgbClr val="00B0F0"/>
                </a:solidFill>
              </a:rPr>
              <a:t>7 км.,</a:t>
            </a:r>
          </a:p>
          <a:p>
            <a:r>
              <a:rPr lang="bg-BG" sz="3200" dirty="0" smtClean="0"/>
              <a:t>а друга изминала за </a:t>
            </a:r>
            <a:r>
              <a:rPr lang="bg-BG" sz="3200" i="1" dirty="0" smtClean="0">
                <a:solidFill>
                  <a:srgbClr val="FFC000"/>
                </a:solidFill>
              </a:rPr>
              <a:t>същото </a:t>
            </a:r>
            <a:r>
              <a:rPr lang="bg-BG" sz="3200" i="1" dirty="0" smtClean="0">
                <a:solidFill>
                  <a:srgbClr val="FFC000"/>
                </a:solidFill>
              </a:rPr>
              <a:t>време</a:t>
            </a:r>
            <a:r>
              <a:rPr lang="en-US" sz="3200" i="1" dirty="0" smtClean="0">
                <a:solidFill>
                  <a:srgbClr val="FFC000"/>
                </a:solidFill>
              </a:rPr>
              <a:t>-</a:t>
            </a:r>
            <a:r>
              <a:rPr lang="bg-BG" sz="3200" i="1" dirty="0" smtClean="0">
                <a:solidFill>
                  <a:srgbClr val="FFC000"/>
                </a:solidFill>
              </a:rPr>
              <a:t> </a:t>
            </a:r>
            <a:r>
              <a:rPr lang="bg-BG" sz="3200" b="1" dirty="0" smtClean="0">
                <a:solidFill>
                  <a:srgbClr val="00B0F0"/>
                </a:solidFill>
              </a:rPr>
              <a:t>3 пъти </a:t>
            </a:r>
          </a:p>
          <a:p>
            <a:r>
              <a:rPr lang="bg-BG" sz="3200" dirty="0" smtClean="0"/>
              <a:t>повече километра.</a:t>
            </a:r>
          </a:p>
          <a:p>
            <a:r>
              <a:rPr lang="bg-BG" sz="3200" u="sng" dirty="0" smtClean="0">
                <a:solidFill>
                  <a:schemeClr val="accent1">
                    <a:lumMod val="75000"/>
                  </a:schemeClr>
                </a:solidFill>
              </a:rPr>
              <a:t>Колко</a:t>
            </a:r>
            <a:r>
              <a:rPr lang="bg-BG" sz="3200" dirty="0" smtClean="0"/>
              <a:t> </a:t>
            </a:r>
            <a:r>
              <a:rPr lang="bg-BG" sz="3200" dirty="0" smtClean="0"/>
              <a:t>к</a:t>
            </a:r>
            <a:r>
              <a:rPr lang="bg-BG" sz="3200" dirty="0" smtClean="0"/>
              <a:t>илометра</a:t>
            </a:r>
            <a:r>
              <a:rPr lang="bg-BG" sz="3200" dirty="0" smtClean="0"/>
              <a:t> </a:t>
            </a:r>
            <a:r>
              <a:rPr lang="bg-BG" sz="3200" dirty="0" smtClean="0"/>
              <a:t>е изминала </a:t>
            </a:r>
            <a:r>
              <a:rPr lang="bg-BG" sz="3200" i="1" dirty="0" smtClean="0"/>
              <a:t>втората</a:t>
            </a:r>
            <a:r>
              <a:rPr lang="bg-BG" sz="3200" dirty="0" smtClean="0"/>
              <a:t> кола за </a:t>
            </a:r>
          </a:p>
          <a:p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</a:rPr>
              <a:t>четири часа</a:t>
            </a:r>
            <a:r>
              <a:rPr lang="bg-BG" sz="3200" dirty="0" smtClean="0"/>
              <a:t>?</a:t>
            </a:r>
            <a:endParaRPr lang="bg-BG" sz="3200" dirty="0"/>
          </a:p>
        </p:txBody>
      </p:sp>
      <p:pic>
        <p:nvPicPr>
          <p:cNvPr id="3" name="Картина 2" descr="кол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68960"/>
            <a:ext cx="3369568" cy="1684784"/>
          </a:xfrm>
          <a:prstGeom prst="rect">
            <a:avLst/>
          </a:prstGeom>
        </p:spPr>
      </p:pic>
      <p:pic>
        <p:nvPicPr>
          <p:cNvPr id="4" name="Картина 3" descr="кол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149080"/>
            <a:ext cx="3369568" cy="168478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187624" y="5661248"/>
            <a:ext cx="442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/>
              <a:t>7.3= 21км изминала </a:t>
            </a:r>
          </a:p>
          <a:p>
            <a:r>
              <a:rPr lang="bg-BG" sz="3600" dirty="0" smtClean="0"/>
              <a:t>	втората кола</a:t>
            </a:r>
            <a:endParaRPr lang="bg-BG" sz="36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Мария има </a:t>
            </a:r>
            <a:r>
              <a:rPr lang="bg-BG" sz="3600" dirty="0" smtClean="0">
                <a:solidFill>
                  <a:schemeClr val="tx2">
                    <a:lumMod val="75000"/>
                  </a:schemeClr>
                </a:solidFill>
              </a:rPr>
              <a:t>3 кукли </a:t>
            </a:r>
            <a:r>
              <a:rPr lang="bg-BG" sz="3600" dirty="0" smtClean="0"/>
              <a:t>и с </a:t>
            </a:r>
            <a:r>
              <a:rPr lang="bg-BG" sz="3600" dirty="0" smtClean="0">
                <a:solidFill>
                  <a:schemeClr val="tx2">
                    <a:lumMod val="75000"/>
                  </a:schemeClr>
                </a:solidFill>
              </a:rPr>
              <a:t>8 пъти повече</a:t>
            </a:r>
          </a:p>
          <a:p>
            <a:r>
              <a:rPr lang="bg-BG" sz="3600" dirty="0" smtClean="0"/>
              <a:t>от тях–плюшени играчки.</a:t>
            </a:r>
          </a:p>
          <a:p>
            <a:r>
              <a:rPr lang="bg-BG" sz="3600" i="1" dirty="0" smtClean="0">
                <a:solidFill>
                  <a:srgbClr val="00B0F0"/>
                </a:solidFill>
              </a:rPr>
              <a:t>Колко</a:t>
            </a:r>
            <a:r>
              <a:rPr lang="bg-BG" sz="3600" dirty="0" smtClean="0"/>
              <a:t> </a:t>
            </a:r>
            <a:r>
              <a:rPr lang="bg-BG" sz="3600" dirty="0" smtClean="0"/>
              <a:t>са общо </a:t>
            </a:r>
            <a:r>
              <a:rPr lang="bg-BG" sz="3600" dirty="0" smtClean="0"/>
              <a:t>плюшените играчки на Мария?</a:t>
            </a:r>
            <a:endParaRPr lang="bg-BG" sz="3600" dirty="0"/>
          </a:p>
        </p:txBody>
      </p:sp>
      <p:pic>
        <p:nvPicPr>
          <p:cNvPr id="4" name="Картина 3" descr="плюшени играчк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708920"/>
            <a:ext cx="3776007" cy="2972376"/>
          </a:xfrm>
          <a:prstGeom prst="rect">
            <a:avLst/>
          </a:prstGeom>
        </p:spPr>
      </p:pic>
      <p:pic>
        <p:nvPicPr>
          <p:cNvPr id="5" name="Картина 4" descr="3 кук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2880320" cy="288032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187624" y="551723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3.8= 24 плюшени играчки</a:t>
            </a:r>
            <a:endParaRPr lang="bg-BG" sz="4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i="1" u="sng" dirty="0" smtClean="0"/>
              <a:t>Росен</a:t>
            </a:r>
            <a:r>
              <a:rPr lang="bg-BG" sz="3200" dirty="0" smtClean="0"/>
              <a:t> нарисувал </a:t>
            </a:r>
            <a:r>
              <a:rPr lang="bg-BG" sz="3200" dirty="0" smtClean="0">
                <a:solidFill>
                  <a:srgbClr val="00B0F0"/>
                </a:solidFill>
              </a:rPr>
              <a:t>6 звезди</a:t>
            </a:r>
            <a:r>
              <a:rPr lang="bg-BG" sz="3200" dirty="0" smtClean="0"/>
              <a:t>. </a:t>
            </a:r>
            <a:r>
              <a:rPr lang="bg-BG" sz="3200" i="1" u="sng" dirty="0" smtClean="0"/>
              <a:t>Марин</a:t>
            </a:r>
            <a:r>
              <a:rPr lang="bg-BG" sz="3200" dirty="0" smtClean="0"/>
              <a:t> също нарисувал, но неговите били </a:t>
            </a:r>
            <a:r>
              <a:rPr lang="bg-BG" sz="3200" dirty="0" smtClean="0">
                <a:solidFill>
                  <a:srgbClr val="00B0F0"/>
                </a:solidFill>
              </a:rPr>
              <a:t>с 3 пъти повече </a:t>
            </a:r>
            <a:r>
              <a:rPr lang="bg-BG" sz="3200" dirty="0" smtClean="0"/>
              <a:t>от тези на </a:t>
            </a:r>
            <a:r>
              <a:rPr lang="bg-BG" sz="3200" i="1" u="sng" dirty="0" smtClean="0"/>
              <a:t>Росен</a:t>
            </a:r>
            <a:r>
              <a:rPr lang="bg-BG" sz="3200" dirty="0" smtClean="0"/>
              <a:t>. </a:t>
            </a:r>
            <a:r>
              <a:rPr lang="bg-BG" sz="3200" i="1" u="sng" dirty="0" smtClean="0"/>
              <a:t>Любомир</a:t>
            </a:r>
            <a:r>
              <a:rPr lang="bg-BG" sz="3200" dirty="0" smtClean="0"/>
              <a:t> също нарисувал звезди, но те били с </a:t>
            </a:r>
            <a:r>
              <a:rPr lang="bg-BG" sz="3200" dirty="0" smtClean="0">
                <a:solidFill>
                  <a:srgbClr val="00B0F0"/>
                </a:solidFill>
              </a:rPr>
              <a:t>9 повече </a:t>
            </a:r>
            <a:r>
              <a:rPr lang="bg-BG" sz="3200" dirty="0" smtClean="0"/>
              <a:t>от тези на </a:t>
            </a:r>
            <a:r>
              <a:rPr lang="bg-BG" sz="3200" i="1" u="sng" dirty="0" smtClean="0"/>
              <a:t>Росен</a:t>
            </a:r>
            <a:r>
              <a:rPr lang="bg-BG" sz="3200" dirty="0" smtClean="0"/>
              <a:t>.</a:t>
            </a:r>
          </a:p>
          <a:p>
            <a:r>
              <a:rPr lang="bg-BG" sz="3200" dirty="0" smtClean="0"/>
              <a:t> </a:t>
            </a:r>
            <a:r>
              <a:rPr lang="bg-BG" sz="3200" b="1" dirty="0" smtClean="0">
                <a:solidFill>
                  <a:srgbClr val="00B0F0"/>
                </a:solidFill>
              </a:rPr>
              <a:t>Колко</a:t>
            </a:r>
            <a:r>
              <a:rPr lang="bg-BG" sz="3200" dirty="0" smtClean="0"/>
              <a:t> са всичко звездите?</a:t>
            </a:r>
            <a:endParaRPr lang="bg-BG" sz="3200" dirty="0"/>
          </a:p>
        </p:txBody>
      </p:sp>
      <p:sp>
        <p:nvSpPr>
          <p:cNvPr id="3" name="Звезда с 5 лъча 2"/>
          <p:cNvSpPr/>
          <p:nvPr/>
        </p:nvSpPr>
        <p:spPr>
          <a:xfrm>
            <a:off x="827584" y="321297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Звезда с 5 лъча 3"/>
          <p:cNvSpPr/>
          <p:nvPr/>
        </p:nvSpPr>
        <p:spPr>
          <a:xfrm>
            <a:off x="1475656" y="321297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Звезда с 5 лъча 4"/>
          <p:cNvSpPr/>
          <p:nvPr/>
        </p:nvSpPr>
        <p:spPr>
          <a:xfrm>
            <a:off x="3347864" y="278092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Звезда с 5 лъча 5"/>
          <p:cNvSpPr/>
          <p:nvPr/>
        </p:nvSpPr>
        <p:spPr>
          <a:xfrm>
            <a:off x="2771800" y="256490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Звезда с 5 лъча 6"/>
          <p:cNvSpPr/>
          <p:nvPr/>
        </p:nvSpPr>
        <p:spPr>
          <a:xfrm>
            <a:off x="3923928" y="256490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Звезда с 5 лъча 7"/>
          <p:cNvSpPr/>
          <p:nvPr/>
        </p:nvSpPr>
        <p:spPr>
          <a:xfrm>
            <a:off x="2627784" y="335699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Звезда с 5 лъча 8"/>
          <p:cNvSpPr/>
          <p:nvPr/>
        </p:nvSpPr>
        <p:spPr>
          <a:xfrm>
            <a:off x="3923928" y="321297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Звезда с 5 лъча 9"/>
          <p:cNvSpPr/>
          <p:nvPr/>
        </p:nvSpPr>
        <p:spPr>
          <a:xfrm>
            <a:off x="5292080" y="270892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Звезда с 5 лъча 10"/>
          <p:cNvSpPr/>
          <p:nvPr/>
        </p:nvSpPr>
        <p:spPr>
          <a:xfrm>
            <a:off x="5868144" y="270892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Звезда с 5 лъча 11"/>
          <p:cNvSpPr/>
          <p:nvPr/>
        </p:nvSpPr>
        <p:spPr>
          <a:xfrm>
            <a:off x="3563888" y="393305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Звезда с 5 лъча 12"/>
          <p:cNvSpPr/>
          <p:nvPr/>
        </p:nvSpPr>
        <p:spPr>
          <a:xfrm>
            <a:off x="4139952" y="386104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Звезда с 5 лъча 13"/>
          <p:cNvSpPr/>
          <p:nvPr/>
        </p:nvSpPr>
        <p:spPr>
          <a:xfrm>
            <a:off x="4572000" y="321297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Звезда с 5 лъча 14"/>
          <p:cNvSpPr/>
          <p:nvPr/>
        </p:nvSpPr>
        <p:spPr>
          <a:xfrm>
            <a:off x="4572000" y="256490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Звезда с 5 лъча 15"/>
          <p:cNvSpPr/>
          <p:nvPr/>
        </p:nvSpPr>
        <p:spPr>
          <a:xfrm>
            <a:off x="3275856" y="342900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Звезда с 5 лъча 16"/>
          <p:cNvSpPr/>
          <p:nvPr/>
        </p:nvSpPr>
        <p:spPr>
          <a:xfrm>
            <a:off x="251520" y="314096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Звезда с 5 лъча 17"/>
          <p:cNvSpPr/>
          <p:nvPr/>
        </p:nvSpPr>
        <p:spPr>
          <a:xfrm>
            <a:off x="1907704" y="263691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Звезда с 5 лъча 18"/>
          <p:cNvSpPr/>
          <p:nvPr/>
        </p:nvSpPr>
        <p:spPr>
          <a:xfrm>
            <a:off x="1259632" y="263691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Звезда с 5 лъча 19"/>
          <p:cNvSpPr/>
          <p:nvPr/>
        </p:nvSpPr>
        <p:spPr>
          <a:xfrm>
            <a:off x="611560" y="263691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Звезда с 5 лъча 20"/>
          <p:cNvSpPr/>
          <p:nvPr/>
        </p:nvSpPr>
        <p:spPr>
          <a:xfrm>
            <a:off x="4860032" y="393305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Звезда с 5 лъча 21"/>
          <p:cNvSpPr/>
          <p:nvPr/>
        </p:nvSpPr>
        <p:spPr>
          <a:xfrm>
            <a:off x="5076056" y="206084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Звезда с 5 лъча 22"/>
          <p:cNvSpPr/>
          <p:nvPr/>
        </p:nvSpPr>
        <p:spPr>
          <a:xfrm>
            <a:off x="5148064" y="328498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Звезда с 5 лъча 23"/>
          <p:cNvSpPr/>
          <p:nvPr/>
        </p:nvSpPr>
        <p:spPr>
          <a:xfrm>
            <a:off x="5724128" y="335699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Звезда с 5 лъча 24"/>
          <p:cNvSpPr/>
          <p:nvPr/>
        </p:nvSpPr>
        <p:spPr>
          <a:xfrm>
            <a:off x="5508104" y="400506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Звезда с 5 лъча 25"/>
          <p:cNvSpPr/>
          <p:nvPr/>
        </p:nvSpPr>
        <p:spPr>
          <a:xfrm>
            <a:off x="5868144" y="213285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Звезда с 5 лъча 26"/>
          <p:cNvSpPr/>
          <p:nvPr/>
        </p:nvSpPr>
        <p:spPr>
          <a:xfrm>
            <a:off x="7956376" y="429309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Звезда с 5 лъча 27"/>
          <p:cNvSpPr/>
          <p:nvPr/>
        </p:nvSpPr>
        <p:spPr>
          <a:xfrm>
            <a:off x="7164288" y="407707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Звезда с 5 лъча 28"/>
          <p:cNvSpPr/>
          <p:nvPr/>
        </p:nvSpPr>
        <p:spPr>
          <a:xfrm>
            <a:off x="8532440" y="422108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Звезда с 5 лъча 29"/>
          <p:cNvSpPr/>
          <p:nvPr/>
        </p:nvSpPr>
        <p:spPr>
          <a:xfrm>
            <a:off x="7740352" y="378904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Звезда с 5 лъча 30"/>
          <p:cNvSpPr/>
          <p:nvPr/>
        </p:nvSpPr>
        <p:spPr>
          <a:xfrm>
            <a:off x="7164288" y="342900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Звезда с 5 лъча 31"/>
          <p:cNvSpPr/>
          <p:nvPr/>
        </p:nvSpPr>
        <p:spPr>
          <a:xfrm>
            <a:off x="6876256" y="285293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Звезда с 5 лъча 32"/>
          <p:cNvSpPr/>
          <p:nvPr/>
        </p:nvSpPr>
        <p:spPr>
          <a:xfrm>
            <a:off x="8460432" y="350100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Звезда с 5 лъча 33"/>
          <p:cNvSpPr/>
          <p:nvPr/>
        </p:nvSpPr>
        <p:spPr>
          <a:xfrm>
            <a:off x="7812360" y="3140968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Звезда с 5 лъча 34"/>
          <p:cNvSpPr/>
          <p:nvPr/>
        </p:nvSpPr>
        <p:spPr>
          <a:xfrm>
            <a:off x="7380312" y="2636912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Звезда с 5 лъча 35"/>
          <p:cNvSpPr/>
          <p:nvPr/>
        </p:nvSpPr>
        <p:spPr>
          <a:xfrm>
            <a:off x="8460432" y="270892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Звезда с 5 лъча 36"/>
          <p:cNvSpPr/>
          <p:nvPr/>
        </p:nvSpPr>
        <p:spPr>
          <a:xfrm>
            <a:off x="6660232" y="213285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Звезда с 5 лъча 37"/>
          <p:cNvSpPr/>
          <p:nvPr/>
        </p:nvSpPr>
        <p:spPr>
          <a:xfrm>
            <a:off x="7956376" y="249289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9" name="Звезда с 5 лъча 38"/>
          <p:cNvSpPr/>
          <p:nvPr/>
        </p:nvSpPr>
        <p:spPr>
          <a:xfrm>
            <a:off x="7164288" y="1988840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Звезда с 5 лъча 39"/>
          <p:cNvSpPr/>
          <p:nvPr/>
        </p:nvSpPr>
        <p:spPr>
          <a:xfrm>
            <a:off x="7812360" y="1772816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Звезда с 5 лъча 40"/>
          <p:cNvSpPr/>
          <p:nvPr/>
        </p:nvSpPr>
        <p:spPr>
          <a:xfrm>
            <a:off x="8460432" y="184482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Текстово поле 41"/>
          <p:cNvSpPr txBox="1"/>
          <p:nvPr/>
        </p:nvSpPr>
        <p:spPr>
          <a:xfrm>
            <a:off x="0" y="47251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B0F0"/>
                </a:solidFill>
              </a:rPr>
              <a:t>1. </a:t>
            </a:r>
            <a:r>
              <a:rPr lang="bg-BG" sz="3200" b="1" dirty="0" smtClean="0">
                <a:solidFill>
                  <a:srgbClr val="00B0F0"/>
                </a:solidFill>
              </a:rPr>
              <a:t>	 </a:t>
            </a:r>
            <a:r>
              <a:rPr lang="bg-BG" sz="3200" b="1" dirty="0" smtClean="0">
                <a:solidFill>
                  <a:schemeClr val="tx2">
                    <a:lumMod val="50000"/>
                  </a:schemeClr>
                </a:solidFill>
              </a:rPr>
              <a:t>6.3= 18   </a:t>
            </a:r>
            <a:r>
              <a:rPr lang="bg-BG" sz="3200" b="1" i="1" dirty="0" smtClean="0">
                <a:solidFill>
                  <a:srgbClr val="00B0F0"/>
                </a:solidFill>
              </a:rPr>
              <a:t>Марин</a:t>
            </a:r>
            <a:r>
              <a:rPr lang="bg-BG" sz="3200" b="1" dirty="0" smtClean="0">
                <a:solidFill>
                  <a:srgbClr val="00B0F0"/>
                </a:solidFill>
              </a:rPr>
              <a:t>   	  </a:t>
            </a:r>
            <a:r>
              <a:rPr lang="bg-BG" sz="3200" b="1" dirty="0" smtClean="0">
                <a:solidFill>
                  <a:schemeClr val="tx2">
                    <a:lumMod val="50000"/>
                  </a:schemeClr>
                </a:solidFill>
              </a:rPr>
              <a:t>6+9= 15   </a:t>
            </a:r>
            <a:r>
              <a:rPr lang="bg-BG" sz="3200" b="1" i="1" dirty="0" smtClean="0">
                <a:solidFill>
                  <a:srgbClr val="00B0F0"/>
                </a:solidFill>
              </a:rPr>
              <a:t>Любомир </a:t>
            </a:r>
            <a:r>
              <a:rPr lang="bg-BG" sz="3200" b="1" dirty="0" smtClean="0">
                <a:solidFill>
                  <a:srgbClr val="00B0F0"/>
                </a:solidFill>
              </a:rPr>
              <a:t>     	</a:t>
            </a:r>
            <a:r>
              <a:rPr lang="bg-BG" sz="3200" b="1" dirty="0" smtClean="0">
                <a:solidFill>
                  <a:schemeClr val="tx2">
                    <a:lumMod val="50000"/>
                  </a:schemeClr>
                </a:solidFill>
              </a:rPr>
              <a:t> 6+18+15=39   </a:t>
            </a:r>
            <a:r>
              <a:rPr lang="bg-BG" sz="3200" b="1" i="1" dirty="0" smtClean="0">
                <a:solidFill>
                  <a:srgbClr val="00B0F0"/>
                </a:solidFill>
              </a:rPr>
              <a:t>общо</a:t>
            </a:r>
            <a:endParaRPr lang="bg-BG" sz="3200" b="1" i="1" dirty="0">
              <a:solidFill>
                <a:srgbClr val="00B0F0"/>
              </a:solidFill>
            </a:endParaRPr>
          </a:p>
        </p:txBody>
      </p:sp>
      <p:sp>
        <p:nvSpPr>
          <p:cNvPr id="43" name="Текстово поле 42"/>
          <p:cNvSpPr txBox="1"/>
          <p:nvPr/>
        </p:nvSpPr>
        <p:spPr>
          <a:xfrm>
            <a:off x="0" y="594928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B0F0"/>
                </a:solidFill>
              </a:rPr>
              <a:t>2.	</a:t>
            </a:r>
            <a:r>
              <a:rPr lang="bg-BG" sz="3200" b="1" dirty="0" smtClean="0">
                <a:solidFill>
                  <a:schemeClr val="tx2">
                    <a:lumMod val="50000"/>
                  </a:schemeClr>
                </a:solidFill>
              </a:rPr>
              <a:t>6.3+6+9+6= 18+21= 39    </a:t>
            </a:r>
            <a:r>
              <a:rPr lang="bg-BG" sz="3200" b="1" i="1" dirty="0" smtClean="0">
                <a:solidFill>
                  <a:srgbClr val="00B0F0"/>
                </a:solidFill>
              </a:rPr>
              <a:t>общо звезди</a:t>
            </a:r>
            <a:r>
              <a:rPr lang="bg-BG" sz="3200" dirty="0" smtClean="0"/>
              <a:t>	</a:t>
            </a:r>
            <a:endParaRPr lang="bg-BG" sz="32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Влак </a:t>
            </a:r>
            <a:r>
              <a:rPr lang="bg-BG" sz="3600" u="sng" dirty="0" smtClean="0"/>
              <a:t>тръгва</a:t>
            </a:r>
            <a:r>
              <a:rPr lang="bg-BG" sz="3600" dirty="0" smtClean="0"/>
              <a:t> от София в </a:t>
            </a:r>
            <a:r>
              <a:rPr lang="bg-BG" sz="3600" dirty="0" smtClean="0">
                <a:solidFill>
                  <a:srgbClr val="FF0000"/>
                </a:solidFill>
              </a:rPr>
              <a:t>7 часа и 25 мин</a:t>
            </a:r>
            <a:r>
              <a:rPr lang="bg-BG" sz="3600" dirty="0" smtClean="0"/>
              <a:t>. В Пловдив </a:t>
            </a:r>
            <a:r>
              <a:rPr lang="bg-BG" sz="3600" u="sng" dirty="0" smtClean="0"/>
              <a:t>пристигнал</a:t>
            </a:r>
            <a:r>
              <a:rPr lang="bg-BG" sz="3600" dirty="0" smtClean="0"/>
              <a:t> в </a:t>
            </a:r>
            <a:r>
              <a:rPr lang="bg-BG" sz="3600" dirty="0" smtClean="0">
                <a:solidFill>
                  <a:srgbClr val="FF0000"/>
                </a:solidFill>
              </a:rPr>
              <a:t>10 часа и 55 мин</a:t>
            </a:r>
            <a:r>
              <a:rPr lang="bg-BG" sz="3600" dirty="0" smtClean="0"/>
              <a:t>. </a:t>
            </a:r>
            <a:r>
              <a:rPr lang="bg-BG" sz="3600" i="1" dirty="0" smtClean="0">
                <a:solidFill>
                  <a:srgbClr val="FFC000"/>
                </a:solidFill>
              </a:rPr>
              <a:t>Колко</a:t>
            </a:r>
            <a:r>
              <a:rPr lang="bg-BG" sz="3600" dirty="0" smtClean="0"/>
              <a:t> време е пътувал </a:t>
            </a:r>
            <a:r>
              <a:rPr lang="bg-BG" sz="3600" dirty="0" smtClean="0"/>
              <a:t>влакът? </a:t>
            </a:r>
            <a:endParaRPr lang="bg-BG" sz="3600" dirty="0"/>
          </a:p>
        </p:txBody>
      </p:sp>
      <p:pic>
        <p:nvPicPr>
          <p:cNvPr id="3" name="Картина 2" descr="вл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36912"/>
            <a:ext cx="3899540" cy="292291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691680" y="1988840"/>
            <a:ext cx="60486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3200" dirty="0" smtClean="0"/>
              <a:t>Използвайте модел на часовник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55577" y="5877272"/>
            <a:ext cx="777686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4000" dirty="0" smtClean="0"/>
              <a:t>3 часа и 30 минути /половина /</a:t>
            </a:r>
            <a:endParaRPr lang="bg-BG" sz="40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0" y="188640"/>
            <a:ext cx="9324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Влак тръгва от Пловдив в 9 часа и 10 мин. Пристига в Стара Загора в 13 часа и 35 мин.    Колко време се е движил влакът? </a:t>
            </a:r>
          </a:p>
        </p:txBody>
      </p:sp>
      <p:pic>
        <p:nvPicPr>
          <p:cNvPr id="3" name="Картина 2" descr="вл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259580" cy="319278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547664" y="5517232"/>
            <a:ext cx="604867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4000" dirty="0" smtClean="0"/>
              <a:t>4 часа и 25 мин</a:t>
            </a:r>
            <a:endParaRPr lang="bg-BG" sz="40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436</Words>
  <Application>Microsoft Office PowerPoint</Application>
  <PresentationFormat>Презентация на цял екран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Пътуване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Потребител на Windows</dc:creator>
  <cp:lastModifiedBy>Потребител на Windows</cp:lastModifiedBy>
  <cp:revision>51</cp:revision>
  <dcterms:created xsi:type="dcterms:W3CDTF">2018-02-19T18:30:43Z</dcterms:created>
  <dcterms:modified xsi:type="dcterms:W3CDTF">2018-06-08T18:43:30Z</dcterms:modified>
</cp:coreProperties>
</file>