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73" r:id="rId3"/>
    <p:sldId id="274" r:id="rId4"/>
    <p:sldId id="275" r:id="rId5"/>
    <p:sldId id="276" r:id="rId6"/>
    <p:sldId id="277" r:id="rId7"/>
    <p:sldId id="271" r:id="rId8"/>
    <p:sldId id="272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78" r:id="rId18"/>
    <p:sldId id="279" r:id="rId19"/>
    <p:sldId id="290" r:id="rId20"/>
    <p:sldId id="280" r:id="rId21"/>
    <p:sldId id="291" r:id="rId22"/>
    <p:sldId id="282" r:id="rId23"/>
    <p:sldId id="292" r:id="rId24"/>
    <p:sldId id="283" r:id="rId25"/>
    <p:sldId id="293" r:id="rId26"/>
    <p:sldId id="284" r:id="rId27"/>
    <p:sldId id="294" r:id="rId28"/>
    <p:sldId id="285" r:id="rId29"/>
    <p:sldId id="295" r:id="rId30"/>
    <p:sldId id="286" r:id="rId31"/>
    <p:sldId id="296" r:id="rId32"/>
    <p:sldId id="287" r:id="rId33"/>
    <p:sldId id="297" r:id="rId34"/>
    <p:sldId id="288" r:id="rId35"/>
    <p:sldId id="270" r:id="rId36"/>
    <p:sldId id="298" r:id="rId37"/>
    <p:sldId id="269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A76EB9D5-7E1A-4433-8B21-2237CC26FA2C}" type="datetimeFigureOut">
              <a:rPr lang="en-US" dirty="0"/>
              <a:t>11/27/2021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8A19-B9D6-4696-A74D-9FEF900C8B6A}" type="datetimeFigureOut">
              <a:rPr lang="en-US" dirty="0"/>
              <a:t>11/27/2021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5100-39B0-4914-BBD6-34F267582565}" type="datetimeFigureOut">
              <a:rPr lang="en-US" dirty="0"/>
              <a:t>11/27/2021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F837-FEDB-44F2-8FB5-4F56FC548A33}" type="datetimeFigureOut">
              <a:rPr lang="en-US" dirty="0"/>
              <a:t>11/27/2021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EC2AB55-62C0-407E-B706-C907B44B0BFC}" type="datetimeFigureOut">
              <a:rPr lang="en-US" dirty="0"/>
              <a:t>11/27/2021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33F-FEF5-4E73-A5F9-307689FE77C6}" type="datetimeFigureOut">
              <a:rPr lang="en-US" dirty="0"/>
              <a:t>11/27/2021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5FA4-F0B8-4D71-BC92-932E3A1502F8}" type="datetimeFigureOut">
              <a:rPr lang="en-US" dirty="0"/>
              <a:t>11/27/2021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9F80-C2CE-4D6A-80E4-D3515AD92BC6}" type="datetimeFigureOut">
              <a:rPr lang="en-US" dirty="0"/>
              <a:t>11/27/2021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220E-EF40-477E-B84C-637FC7CE78DB}" type="datetimeFigureOut">
              <a:rPr lang="en-US" dirty="0"/>
              <a:t>11/27/2021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8D63-E026-4E54-B301-C824E1BD14F3}" type="datetimeFigureOut">
              <a:rPr lang="en-US" dirty="0"/>
              <a:t>11/27/2021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C423185-9573-406A-8068-0AB4F2335019}" type="datetimeFigureOut">
              <a:rPr lang="en-US" dirty="0"/>
              <a:t>11/27/2021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5516DA-9D86-4E1E-A623-C11F9F74EB59}" type="datetimeFigureOut">
              <a:rPr lang="en-US" dirty="0"/>
              <a:t>11/27/2021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sz="4800" b="1" dirty="0" smtClean="0">
                <a:latin typeface="Bahnschrift" panose="020B0502040204020203" pitchFamily="34" charset="0"/>
              </a:rPr>
              <a:t/>
            </a:r>
            <a:br>
              <a:rPr lang="bg-BG" sz="4800" b="1" dirty="0" smtClean="0">
                <a:latin typeface="Bahnschrift" panose="020B0502040204020203" pitchFamily="34" charset="0"/>
              </a:rPr>
            </a:br>
            <a:r>
              <a:rPr lang="bg-BG" sz="5400" b="1" dirty="0" smtClean="0">
                <a:latin typeface="Bahnschrift" panose="020B0502040204020203" pitchFamily="34" charset="0"/>
              </a:rPr>
              <a:t>Най-интересните места </a:t>
            </a:r>
            <a:br>
              <a:rPr lang="bg-BG" sz="5400" b="1" dirty="0" smtClean="0">
                <a:latin typeface="Bahnschrift" panose="020B0502040204020203" pitchFamily="34" charset="0"/>
              </a:rPr>
            </a:br>
            <a:r>
              <a:rPr lang="bg-BG" sz="5400" b="1" dirty="0" smtClean="0">
                <a:latin typeface="Bahnschrift" panose="020B0502040204020203" pitchFamily="34" charset="0"/>
              </a:rPr>
              <a:t>в България </a:t>
            </a:r>
            <a:endParaRPr lang="bg-BG" sz="5400" b="1" dirty="0">
              <a:latin typeface="Bahnschrift" panose="020B05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bg-BG" sz="2000" dirty="0" smtClean="0">
                <a:latin typeface="Bahnschrift" panose="020B0502040204020203" pitchFamily="34" charset="0"/>
              </a:rPr>
              <a:t>Клуб „Памет“</a:t>
            </a:r>
          </a:p>
          <a:p>
            <a:r>
              <a:rPr lang="bg-BG" sz="2000" dirty="0" smtClean="0">
                <a:latin typeface="Bahnschrift" panose="020B0502040204020203" pitchFamily="34" charset="0"/>
              </a:rPr>
              <a:t>29.11.2021г.</a:t>
            </a:r>
            <a:endParaRPr lang="bg-BG" sz="2000" dirty="0">
              <a:latin typeface="Bahnschrift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309" y="0"/>
            <a:ext cx="2815970" cy="280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89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6726" y="743642"/>
            <a:ext cx="4029341" cy="52985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15993" y="2014194"/>
            <a:ext cx="53922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333333"/>
                </a:solidFill>
                <a:latin typeface="Bahnschrift" panose="020B0502040204020203" pitchFamily="34" charset="0"/>
              </a:rPr>
              <a:t>Интересен </a:t>
            </a:r>
            <a:r>
              <a:rPr lang="ru-RU" dirty="0">
                <a:solidFill>
                  <a:srgbClr val="333333"/>
                </a:solidFill>
                <a:latin typeface="Bahnschrift" panose="020B0502040204020203" pitchFamily="34" charset="0"/>
              </a:rPr>
              <a:t>скален феномен, представляващ проходна </a:t>
            </a:r>
            <a:r>
              <a:rPr lang="ru-RU" dirty="0" smtClean="0">
                <a:solidFill>
                  <a:srgbClr val="333333"/>
                </a:solidFill>
                <a:latin typeface="Bahnschrift" panose="020B0502040204020203" pitchFamily="34" charset="0"/>
              </a:rPr>
              <a:t>пещера . </a:t>
            </a: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Bahnschrift" panose="020B0502040204020203" pitchFamily="34" charset="0"/>
              </a:rPr>
              <a:t>Намира </a:t>
            </a:r>
            <a:r>
              <a:rPr lang="ru-RU" dirty="0">
                <a:solidFill>
                  <a:srgbClr val="333333"/>
                </a:solidFill>
                <a:latin typeface="Bahnschrift" panose="020B0502040204020203" pitchFamily="34" charset="0"/>
              </a:rPr>
              <a:t>се между врачанските села Лиляче и Чирен, на около 15 километра северно от </a:t>
            </a:r>
            <a:r>
              <a:rPr lang="ru-RU" dirty="0" smtClean="0">
                <a:solidFill>
                  <a:srgbClr val="333333"/>
                </a:solidFill>
                <a:latin typeface="Bahnschrift" panose="020B0502040204020203" pitchFamily="34" charset="0"/>
              </a:rPr>
              <a:t>Враца. </a:t>
            </a: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Bahnschrift" panose="020B0502040204020203" pitchFamily="34" charset="0"/>
              </a:rPr>
              <a:t>Формално</a:t>
            </a:r>
            <a:r>
              <a:rPr lang="ru-RU" dirty="0">
                <a:solidFill>
                  <a:srgbClr val="333333"/>
                </a:solidFill>
                <a:latin typeface="Bahnschrift" panose="020B0502040204020203" pitchFamily="34" charset="0"/>
              </a:rPr>
              <a:t>, името на местността е Карстов извор Жабокрек. </a:t>
            </a:r>
            <a:endParaRPr lang="ru-RU" dirty="0" smtClean="0">
              <a:solidFill>
                <a:srgbClr val="333333"/>
              </a:solidFill>
              <a:latin typeface="Bahnschrift" panose="020B0502040204020203" pitchFamily="34" charset="0"/>
            </a:endParaRP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Bahnschrift" panose="020B0502040204020203" pitchFamily="34" charset="0"/>
              </a:rPr>
              <a:t>Там </a:t>
            </a:r>
            <a:r>
              <a:rPr lang="ru-RU" dirty="0">
                <a:solidFill>
                  <a:srgbClr val="333333"/>
                </a:solidFill>
                <a:latin typeface="Bahnschrift" panose="020B0502040204020203" pitchFamily="34" charset="0"/>
              </a:rPr>
              <a:t>наистина има много гласовити жаби.</a:t>
            </a:r>
            <a:endParaRPr lang="bg-BG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14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>
                <a:latin typeface="Bahnschrift" panose="020B0502040204020203" pitchFamily="34" charset="0"/>
              </a:rPr>
              <a:t>Водопад боров камък</a:t>
            </a:r>
            <a:endParaRPr lang="bg-BG" dirty="0">
              <a:latin typeface="Bahnschrift" panose="020B0502040204020203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387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026" name="Picture 2" descr="Водопад Боров камък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59" y="1409408"/>
            <a:ext cx="6524513" cy="434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984273" y="2144362"/>
            <a:ext cx="466779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333333"/>
                </a:solidFill>
                <a:latin typeface="Bahnschrift" panose="020B0502040204020203" pitchFamily="34" charset="0"/>
              </a:rPr>
              <a:t>Един </a:t>
            </a:r>
            <a:r>
              <a:rPr lang="ru-RU" dirty="0">
                <a:solidFill>
                  <a:srgbClr val="333333"/>
                </a:solidFill>
                <a:latin typeface="Bahnschrift" panose="020B0502040204020203" pitchFamily="34" charset="0"/>
              </a:rPr>
              <a:t>от </a:t>
            </a:r>
            <a:r>
              <a:rPr lang="ru-RU" dirty="0" smtClean="0">
                <a:solidFill>
                  <a:srgbClr val="333333"/>
                </a:solidFill>
                <a:latin typeface="Bahnschrift" panose="020B0502040204020203" pitchFamily="34" charset="0"/>
              </a:rPr>
              <a:t>най-високите водопади в България.  </a:t>
            </a:r>
            <a:r>
              <a:rPr lang="ru-RU" dirty="0">
                <a:solidFill>
                  <a:srgbClr val="333333"/>
                </a:solidFill>
                <a:latin typeface="Bahnschrift" panose="020B0502040204020203" pitchFamily="34" charset="0"/>
              </a:rPr>
              <a:t>Водопадът е много живописен и до него се стига по атрактивна екопътека. </a:t>
            </a:r>
            <a:endParaRPr lang="ru-RU" dirty="0" smtClean="0">
              <a:solidFill>
                <a:srgbClr val="333333"/>
              </a:solidFill>
              <a:latin typeface="Bahnschrift" panose="020B0502040204020203" pitchFamily="34" charset="0"/>
            </a:endParaRP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Bahnschrift" panose="020B0502040204020203" pitchFamily="34" charset="0"/>
              </a:rPr>
              <a:t>Водопад </a:t>
            </a:r>
            <a:r>
              <a:rPr lang="ru-RU" dirty="0">
                <a:solidFill>
                  <a:srgbClr val="333333"/>
                </a:solidFill>
                <a:latin typeface="Bahnschrift" panose="020B0502040204020203" pitchFamily="34" charset="0"/>
              </a:rPr>
              <a:t>Боров камък се захранва от река Лева – същата, която образува онова красиво ждрело край </a:t>
            </a:r>
            <a:r>
              <a:rPr lang="ru-RU" dirty="0" smtClean="0">
                <a:solidFill>
                  <a:srgbClr val="333333"/>
                </a:solidFill>
                <a:latin typeface="Bahnschrift" panose="020B0502040204020203" pitchFamily="34" charset="0"/>
              </a:rPr>
              <a:t>град Враца  -Вратцата</a:t>
            </a:r>
            <a:r>
              <a:rPr lang="ru-RU" dirty="0">
                <a:solidFill>
                  <a:srgbClr val="333333"/>
                </a:solidFill>
                <a:latin typeface="Bahnschrift" panose="020B0502040204020203" pitchFamily="34" charset="0"/>
              </a:rPr>
              <a:t>. </a:t>
            </a:r>
            <a:endParaRPr lang="ru-RU" dirty="0" smtClean="0">
              <a:solidFill>
                <a:srgbClr val="333333"/>
              </a:solidFill>
              <a:latin typeface="Bahnschrift" panose="020B0502040204020203" pitchFamily="34" charset="0"/>
            </a:endParaRP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Bahnschrift" panose="020B0502040204020203" pitchFamily="34" charset="0"/>
              </a:rPr>
              <a:t>Пътеката </a:t>
            </a:r>
            <a:r>
              <a:rPr lang="ru-RU" dirty="0">
                <a:solidFill>
                  <a:srgbClr val="333333"/>
                </a:solidFill>
                <a:latin typeface="Bahnschrift" panose="020B0502040204020203" pitchFamily="34" charset="0"/>
              </a:rPr>
              <a:t>за водопад Боров камък започва в покрайнините на врачанското село Згориград.</a:t>
            </a:r>
            <a:endParaRPr lang="bg-BG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46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>
                <a:latin typeface="Bahnschrift" panose="020B0502040204020203" pitchFamily="34" charset="0"/>
              </a:rPr>
              <a:t>Пещера „венеца“</a:t>
            </a:r>
            <a:endParaRPr lang="bg-BG" dirty="0">
              <a:latin typeface="Bahnschrift" panose="020B0502040204020203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8331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2050" name="Picture 2" descr="Пещера Венеца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19" y="642594"/>
            <a:ext cx="4409378" cy="587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26034" y="2508069"/>
            <a:ext cx="49116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333333"/>
                </a:solidFill>
                <a:latin typeface="Bahnschrift" panose="020B0502040204020203" pitchFamily="34" charset="0"/>
              </a:rPr>
              <a:t>В пещерата са намерили убежище прилепи, които могат да се видят и по туристическия маршрут. </a:t>
            </a:r>
            <a:endParaRPr lang="ru-RU" dirty="0" smtClean="0">
              <a:solidFill>
                <a:srgbClr val="333333"/>
              </a:solidFill>
              <a:latin typeface="Bahnschrift" panose="020B0502040204020203" pitchFamily="34" charset="0"/>
            </a:endParaRP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Bahnschrift" panose="020B0502040204020203" pitchFamily="34" charset="0"/>
              </a:rPr>
              <a:t>Уникалното </a:t>
            </a:r>
            <a:r>
              <a:rPr lang="ru-RU" dirty="0">
                <a:solidFill>
                  <a:srgbClr val="333333"/>
                </a:solidFill>
                <a:latin typeface="Bahnschrift" panose="020B0502040204020203" pitchFamily="34" charset="0"/>
              </a:rPr>
              <a:t>за пещерата образувание са колониите от корали, подобни на морските. Друго нетипично пещерно, но много красиво формирование, което може да се види там са кристалите.</a:t>
            </a:r>
            <a:endParaRPr lang="bg-BG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15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>
                <a:latin typeface="Bahnschrift" panose="020B0502040204020203" pitchFamily="34" charset="0"/>
              </a:rPr>
              <a:t>Храм-кладенец край </a:t>
            </a:r>
            <a:r>
              <a:rPr lang="bg-BG" dirty="0" err="1" smtClean="0">
                <a:latin typeface="Bahnschrift" panose="020B0502040204020203" pitchFamily="34" charset="0"/>
              </a:rPr>
              <a:t>с.гърло</a:t>
            </a:r>
            <a:endParaRPr lang="bg-BG" dirty="0">
              <a:latin typeface="Bahnschrift" panose="020B0502040204020203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1011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7874" y="808057"/>
            <a:ext cx="5387020" cy="5549200"/>
          </a:xfrm>
        </p:spPr>
        <p:txBody>
          <a:bodyPr/>
          <a:lstStyle/>
          <a:p>
            <a:r>
              <a:rPr lang="bg-BG" dirty="0" smtClean="0"/>
              <a:t>Открит през 1972 г.</a:t>
            </a:r>
            <a:br>
              <a:rPr lang="bg-BG" dirty="0" smtClean="0"/>
            </a:br>
            <a:r>
              <a:rPr lang="bg-BG" dirty="0" smtClean="0"/>
              <a:t>Уникално място, без аналог.</a:t>
            </a:r>
            <a:br>
              <a:rPr lang="bg-BG" dirty="0" smtClean="0"/>
            </a:br>
            <a:r>
              <a:rPr lang="bg-BG" dirty="0" smtClean="0"/>
              <a:t>Представлява смесица от религия и природа. </a:t>
            </a:r>
            <a:r>
              <a:rPr lang="bg-BG" dirty="0" smtClean="0"/>
              <a:t> </a:t>
            </a:r>
            <a:endParaRPr lang="bg-BG" dirty="0"/>
          </a:p>
        </p:txBody>
      </p:sp>
      <p:pic>
        <p:nvPicPr>
          <p:cNvPr id="3074" name="Picture 2" descr="Храм-кладенецът край село Гърло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20" y="642594"/>
            <a:ext cx="4194556" cy="559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62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В района на </a:t>
            </a:r>
            <a:r>
              <a:rPr lang="bg-BG" dirty="0" err="1" smtClean="0"/>
              <a:t>разлог</a:t>
            </a:r>
            <a:r>
              <a:rPr lang="bg-BG" dirty="0" smtClean="0"/>
              <a:t> </a:t>
            </a:r>
            <a:endParaRPr lang="bg-B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6288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err="1" smtClean="0"/>
              <a:t>Гергева</a:t>
            </a:r>
            <a:r>
              <a:rPr lang="bg-BG" dirty="0" smtClean="0"/>
              <a:t> скала </a:t>
            </a:r>
            <a:endParaRPr lang="bg-B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869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714102"/>
            <a:ext cx="10001310" cy="562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>
                <a:solidFill>
                  <a:srgbClr val="FF0000"/>
                </a:solidFill>
                <a:latin typeface="Bad Script" panose="02000000000000000000" pitchFamily="2" charset="0"/>
              </a:rPr>
              <a:t>Иван Вазов</a:t>
            </a:r>
            <a:endParaRPr lang="bg-BG" dirty="0">
              <a:solidFill>
                <a:srgbClr val="FF0000"/>
              </a:solidFill>
              <a:latin typeface="Bad Script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>
                <a:latin typeface="Bad Script" panose="02000000000000000000" pitchFamily="2" charset="0"/>
              </a:rPr>
              <a:t>Отечество любезно, как хубаво си ти!</a:t>
            </a:r>
            <a:br>
              <a:rPr lang="ru-RU" sz="3600" dirty="0">
                <a:latin typeface="Bad Script" panose="02000000000000000000" pitchFamily="2" charset="0"/>
              </a:rPr>
            </a:br>
            <a:r>
              <a:rPr lang="ru-RU" sz="3600" dirty="0">
                <a:latin typeface="Bad Script" panose="02000000000000000000" pitchFamily="2" charset="0"/>
              </a:rPr>
              <a:t>Как чудно се синее небето ти безкрайно!</a:t>
            </a:r>
            <a:br>
              <a:rPr lang="ru-RU" sz="3600" dirty="0">
                <a:latin typeface="Bad Script" panose="02000000000000000000" pitchFamily="2" charset="0"/>
              </a:rPr>
            </a:br>
            <a:r>
              <a:rPr lang="ru-RU" sz="3600" dirty="0">
                <a:latin typeface="Bad Script" panose="02000000000000000000" pitchFamily="2" charset="0"/>
              </a:rPr>
              <a:t>Как твоите картини меняват се омайно!</a:t>
            </a:r>
            <a:br>
              <a:rPr lang="ru-RU" sz="3600" dirty="0">
                <a:latin typeface="Bad Script" panose="02000000000000000000" pitchFamily="2" charset="0"/>
              </a:rPr>
            </a:br>
            <a:r>
              <a:rPr lang="ru-RU" sz="3600" dirty="0">
                <a:latin typeface="Bad Script" panose="02000000000000000000" pitchFamily="2" charset="0"/>
              </a:rPr>
              <a:t>При всеки поглед нови, по-нови красоти:</a:t>
            </a:r>
            <a:br>
              <a:rPr lang="ru-RU" sz="3600" dirty="0">
                <a:latin typeface="Bad Script" panose="02000000000000000000" pitchFamily="2" charset="0"/>
              </a:rPr>
            </a:br>
            <a:r>
              <a:rPr lang="ru-RU" sz="3600" dirty="0">
                <a:latin typeface="Bad Script" panose="02000000000000000000" pitchFamily="2" charset="0"/>
              </a:rPr>
              <a:t>тук весели долини, там планини гиганти,</a:t>
            </a:r>
            <a:br>
              <a:rPr lang="ru-RU" sz="3600" dirty="0">
                <a:latin typeface="Bad Script" panose="02000000000000000000" pitchFamily="2" charset="0"/>
              </a:rPr>
            </a:br>
            <a:r>
              <a:rPr lang="ru-RU" sz="3600" dirty="0">
                <a:latin typeface="Bad Script" panose="02000000000000000000" pitchFamily="2" charset="0"/>
              </a:rPr>
              <a:t>земята пълна с цвете, небето със брилянти...</a:t>
            </a:r>
            <a:br>
              <a:rPr lang="ru-RU" sz="3600" dirty="0">
                <a:latin typeface="Bad Script" panose="02000000000000000000" pitchFamily="2" charset="0"/>
              </a:rPr>
            </a:br>
            <a:r>
              <a:rPr lang="ru-RU" sz="3600" dirty="0">
                <a:latin typeface="Bad Script" panose="02000000000000000000" pitchFamily="2" charset="0"/>
              </a:rPr>
              <a:t>Отечество любезно, как хубаво си ти!</a:t>
            </a:r>
            <a:endParaRPr lang="bg-BG" sz="3600" dirty="0">
              <a:latin typeface="Bad Scrip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25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err="1" smtClean="0"/>
              <a:t>Св.никола</a:t>
            </a:r>
            <a:endParaRPr lang="bg-B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6621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5819" y="503257"/>
            <a:ext cx="8632581" cy="575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7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стъпалата</a:t>
            </a:r>
            <a:endParaRPr lang="bg-B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9269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3852" y="642594"/>
            <a:ext cx="7600113" cy="556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5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err="1" smtClean="0"/>
              <a:t>Байкушевата</a:t>
            </a:r>
            <a:r>
              <a:rPr lang="bg-BG" dirty="0" smtClean="0"/>
              <a:t> мура</a:t>
            </a:r>
            <a:endParaRPr lang="bg-B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0370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642594"/>
            <a:ext cx="3808257" cy="52650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654" y="1098976"/>
            <a:ext cx="5741172" cy="430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4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err="1" smtClean="0"/>
              <a:t>ръждавец</a:t>
            </a:r>
            <a:endParaRPr lang="bg-B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7850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705395"/>
            <a:ext cx="9851207" cy="554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8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err="1" smtClean="0"/>
              <a:t>Св.катерина</a:t>
            </a:r>
            <a:endParaRPr lang="bg-B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939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7526" y="548641"/>
            <a:ext cx="7835446" cy="587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>
                <a:latin typeface="Bahnschrift" panose="020B0502040204020203" pitchFamily="34" charset="0"/>
              </a:rPr>
              <a:t>въпросник</a:t>
            </a:r>
            <a:endParaRPr lang="bg-BG" dirty="0">
              <a:latin typeface="Bahnschrift" panose="020B0502040204020203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6792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err="1" smtClean="0"/>
              <a:t>Св.троица</a:t>
            </a:r>
            <a:endParaRPr lang="bg-B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6797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7643" y="564216"/>
            <a:ext cx="7747912" cy="581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6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Каменната сватба</a:t>
            </a:r>
            <a:endParaRPr lang="bg-B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8190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5268" y="485840"/>
            <a:ext cx="8763760" cy="587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главата</a:t>
            </a:r>
            <a:endParaRPr lang="bg-B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0130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122" name="Picture 2" descr="bh-map-new-2000x14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179" y="339636"/>
            <a:ext cx="8683631" cy="614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54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1014" y="487680"/>
            <a:ext cx="8930266" cy="595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9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>
                <a:latin typeface="Bahnschrift" panose="020B0502040204020203" pitchFamily="34" charset="0"/>
              </a:rPr>
              <a:t>Опознай родината, </a:t>
            </a:r>
            <a:r>
              <a:rPr lang="bg-BG" dirty="0" smtClean="0">
                <a:latin typeface="Bahnschrift" panose="020B0502040204020203" pitchFamily="34" charset="0"/>
              </a:rPr>
              <a:t/>
            </a:r>
            <a:br>
              <a:rPr lang="bg-BG" dirty="0" smtClean="0">
                <a:latin typeface="Bahnschrift" panose="020B0502040204020203" pitchFamily="34" charset="0"/>
              </a:rPr>
            </a:br>
            <a:r>
              <a:rPr lang="bg-BG" dirty="0" smtClean="0">
                <a:latin typeface="Bahnschrift" panose="020B0502040204020203" pitchFamily="34" charset="0"/>
              </a:rPr>
              <a:t>за </a:t>
            </a:r>
            <a:r>
              <a:rPr lang="bg-BG" dirty="0" smtClean="0">
                <a:latin typeface="Bahnschrift" panose="020B0502040204020203" pitchFamily="34" charset="0"/>
              </a:rPr>
              <a:t>да я обикнеш!</a:t>
            </a:r>
            <a:endParaRPr lang="bg-BG" dirty="0">
              <a:latin typeface="Bahnschrift" panose="020B0502040204020203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b="1" dirty="0" smtClean="0">
                <a:latin typeface="Bahnschrift" panose="020B0502040204020203" pitchFamily="34" charset="0"/>
              </a:rPr>
              <a:t>Алеко Константинов</a:t>
            </a:r>
            <a:endParaRPr lang="bg-BG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4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bg-BG" sz="3600" dirty="0" smtClean="0">
                <a:latin typeface="Bahnschrift" panose="020B0502040204020203" pitchFamily="34" charset="0"/>
              </a:rPr>
              <a:t>Колко често пътувате? </a:t>
            </a:r>
          </a:p>
          <a:p>
            <a:r>
              <a:rPr lang="bg-BG" sz="3600" dirty="0" smtClean="0">
                <a:latin typeface="Bahnschrift" panose="020B0502040204020203" pitchFamily="34" charset="0"/>
              </a:rPr>
              <a:t>С кого – съученици, родители, приятели?</a:t>
            </a:r>
          </a:p>
          <a:p>
            <a:r>
              <a:rPr lang="bg-BG" sz="3600" dirty="0" smtClean="0">
                <a:latin typeface="Bahnschrift" panose="020B0502040204020203" pitchFamily="34" charset="0"/>
              </a:rPr>
              <a:t>Кое беше последното място, което посетихте?</a:t>
            </a:r>
          </a:p>
          <a:p>
            <a:r>
              <a:rPr lang="bg-BG" sz="3600" dirty="0" smtClean="0">
                <a:latin typeface="Bahnschrift" panose="020B0502040204020203" pitchFamily="34" charset="0"/>
              </a:rPr>
              <a:t>Кое е любимото ви място в България?</a:t>
            </a:r>
            <a:endParaRPr lang="bg-BG" sz="36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45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dirty="0" smtClean="0">
                <a:latin typeface="Bahnschrift" panose="020B0502040204020203" pitchFamily="34" charset="0"/>
              </a:rPr>
              <a:t>Какво знаем за…?</a:t>
            </a:r>
            <a:endParaRPr lang="bg-BG" dirty="0">
              <a:latin typeface="Bahnschrift" panose="020B05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g-BG" b="1" dirty="0" smtClean="0">
                <a:latin typeface="Bahnschrift" panose="020B0502040204020203" pitchFamily="34" charset="0"/>
              </a:rPr>
              <a:t>Кой ще спечели награда?</a:t>
            </a:r>
            <a:endParaRPr lang="bg-BG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61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748937"/>
            <a:ext cx="10058400" cy="5634445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bg-BG" sz="2400" dirty="0" smtClean="0">
                <a:latin typeface="Bahnschrift" panose="020B0502040204020203" pitchFamily="34" charset="0"/>
              </a:rPr>
              <a:t>Коя пещера е открита, но не се вижда изобщо?</a:t>
            </a:r>
          </a:p>
          <a:p>
            <a:pPr marL="342900" indent="-342900">
              <a:buAutoNum type="arabicPeriod"/>
            </a:pPr>
            <a:r>
              <a:rPr lang="bg-BG" sz="2400" dirty="0" smtClean="0">
                <a:latin typeface="Bahnschrift" panose="020B0502040204020203" pitchFamily="34" charset="0"/>
              </a:rPr>
              <a:t>Кой надпис в България е изсечен в скала на височина от 23 м.?</a:t>
            </a:r>
          </a:p>
          <a:p>
            <a:pPr marL="342900" indent="-342900">
              <a:buAutoNum type="arabicPeriod"/>
            </a:pPr>
            <a:r>
              <a:rPr lang="bg-BG" sz="2400" dirty="0" smtClean="0">
                <a:latin typeface="Bahnschrift" panose="020B0502040204020203" pitchFamily="34" charset="0"/>
              </a:rPr>
              <a:t>Кой манастир в България е бил убежище на Левски и представлява манастир-замък?</a:t>
            </a:r>
          </a:p>
          <a:p>
            <a:pPr marL="342900" indent="-342900">
              <a:buAutoNum type="arabicPeriod"/>
            </a:pPr>
            <a:r>
              <a:rPr lang="bg-BG" sz="2400" dirty="0" smtClean="0">
                <a:latin typeface="Bahnschrift" panose="020B0502040204020203" pitchFamily="34" charset="0"/>
              </a:rPr>
              <a:t>Кое място в България се нарича „Българският Стоунхендж“?</a:t>
            </a:r>
          </a:p>
          <a:p>
            <a:pPr marL="342900" indent="-342900">
              <a:buAutoNum type="arabicPeriod"/>
            </a:pPr>
            <a:r>
              <a:rPr lang="bg-BG" sz="2400" dirty="0" smtClean="0">
                <a:latin typeface="Bahnschrift" panose="020B0502040204020203" pitchFamily="34" charset="0"/>
              </a:rPr>
              <a:t>Какво е „татул“ и за какво се използва?</a:t>
            </a:r>
          </a:p>
          <a:p>
            <a:pPr marL="342900" indent="-342900">
              <a:buAutoNum type="arabicPeriod"/>
            </a:pPr>
            <a:r>
              <a:rPr lang="bg-BG" sz="2400" dirty="0" smtClean="0">
                <a:latin typeface="Bahnschrift" panose="020B0502040204020203" pitchFamily="34" charset="0"/>
              </a:rPr>
              <a:t>Къде се намира най-старата църква в Родопите?</a:t>
            </a:r>
          </a:p>
          <a:p>
            <a:pPr marL="342900" indent="-342900">
              <a:buAutoNum type="arabicPeriod"/>
            </a:pPr>
            <a:r>
              <a:rPr lang="bg-BG" sz="2400" dirty="0" smtClean="0">
                <a:latin typeface="Bahnschrift" panose="020B0502040204020203" pitchFamily="34" charset="0"/>
              </a:rPr>
              <a:t>Какво означава думата „пръскало“?</a:t>
            </a:r>
          </a:p>
          <a:p>
            <a:pPr marL="342900" indent="-342900">
              <a:buAutoNum type="arabicPeriod"/>
            </a:pPr>
            <a:r>
              <a:rPr lang="bg-BG" sz="2400" dirty="0" smtClean="0">
                <a:latin typeface="Bahnschrift" panose="020B0502040204020203" pitchFamily="34" charset="0"/>
              </a:rPr>
              <a:t>Защо „Непобедимите“ си харесват България?</a:t>
            </a:r>
          </a:p>
          <a:p>
            <a:pPr marL="342900" indent="-342900">
              <a:buAutoNum type="arabicPeriod"/>
            </a:pPr>
            <a:r>
              <a:rPr lang="bg-BG" sz="2400" dirty="0" smtClean="0">
                <a:latin typeface="Bahnschrift" panose="020B0502040204020203" pitchFamily="34" charset="0"/>
              </a:rPr>
              <a:t>На кое място Господ влиза в досег с всяка душа?</a:t>
            </a:r>
          </a:p>
          <a:p>
            <a:pPr marL="342900" indent="-342900">
              <a:buAutoNum type="arabicPeriod"/>
            </a:pPr>
            <a:r>
              <a:rPr lang="bg-BG" sz="2400" dirty="0" smtClean="0">
                <a:latin typeface="Bahnschrift" panose="020B0502040204020203" pitchFamily="34" charset="0"/>
              </a:rPr>
              <a:t>Къде се събират последователите на Петър </a:t>
            </a:r>
            <a:r>
              <a:rPr lang="bg-BG" sz="2400" dirty="0" err="1" smtClean="0">
                <a:latin typeface="Bahnschrift" panose="020B0502040204020203" pitchFamily="34" charset="0"/>
              </a:rPr>
              <a:t>Дънов</a:t>
            </a:r>
            <a:r>
              <a:rPr lang="bg-BG" sz="2400" dirty="0" smtClean="0">
                <a:latin typeface="Bahnschrift" panose="020B0502040204020203" pitchFamily="34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bg-BG" sz="2400" dirty="0" smtClean="0">
                <a:latin typeface="Bahnschrift" panose="020B0502040204020203" pitchFamily="34" charset="0"/>
              </a:rPr>
              <a:t>Къде в България се намира камъкът на знанието?</a:t>
            </a:r>
            <a:endParaRPr lang="bg-BG" sz="24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40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dirty="0" smtClean="0">
                <a:latin typeface="Bahnschrift" panose="020B0502040204020203" pitchFamily="34" charset="0"/>
              </a:rPr>
              <a:t>Малко видео</a:t>
            </a:r>
            <a:endParaRPr lang="bg-BG" dirty="0">
              <a:latin typeface="Bahnschrift" panose="020B05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https://www.youtube.com/watch?v=xuNNU-UQjKI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59590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dirty="0" smtClean="0">
                <a:latin typeface="Bahnschrift" panose="020B0502040204020203" pitchFamily="34" charset="0"/>
              </a:rPr>
              <a:t>Непознатите места</a:t>
            </a:r>
            <a:endParaRPr lang="bg-BG" dirty="0">
              <a:latin typeface="Bahnschrift" panose="020B05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6476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>
                <a:latin typeface="Bahnschrift" panose="020B0502040204020203" pitchFamily="34" charset="0"/>
              </a:rPr>
              <a:t>Божият мост </a:t>
            </a:r>
            <a:endParaRPr lang="bg-BG" dirty="0">
              <a:latin typeface="Bahnschrift" panose="020B0502040204020203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136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96</TotalTime>
  <Words>282</Words>
  <Application>Microsoft Office PowerPoint</Application>
  <PresentationFormat>Widescreen</PresentationFormat>
  <Paragraphs>52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Bad Script</vt:lpstr>
      <vt:lpstr>Bahnschrift</vt:lpstr>
      <vt:lpstr>Garamond</vt:lpstr>
      <vt:lpstr>Savon</vt:lpstr>
      <vt:lpstr> Най-интересните места  в България </vt:lpstr>
      <vt:lpstr>Иван Вазов</vt:lpstr>
      <vt:lpstr>въпросник</vt:lpstr>
      <vt:lpstr>PowerPoint Presentation</vt:lpstr>
      <vt:lpstr>Какво знаем за…?</vt:lpstr>
      <vt:lpstr>PowerPoint Presentation</vt:lpstr>
      <vt:lpstr>Малко видео</vt:lpstr>
      <vt:lpstr>Непознатите места</vt:lpstr>
      <vt:lpstr>Божият мост </vt:lpstr>
      <vt:lpstr>PowerPoint Presentation</vt:lpstr>
      <vt:lpstr>Водопад боров камък</vt:lpstr>
      <vt:lpstr>PowerPoint Presentation</vt:lpstr>
      <vt:lpstr>Пещера „венеца“</vt:lpstr>
      <vt:lpstr>PowerPoint Presentation</vt:lpstr>
      <vt:lpstr>Храм-кладенец край с.гърло</vt:lpstr>
      <vt:lpstr>Открит през 1972 г. Уникално място, без аналог. Представлява смесица от религия и природа.  </vt:lpstr>
      <vt:lpstr>В района на разлог </vt:lpstr>
      <vt:lpstr>Гергева скала </vt:lpstr>
      <vt:lpstr>PowerPoint Presentation</vt:lpstr>
      <vt:lpstr>Св.никола</vt:lpstr>
      <vt:lpstr>PowerPoint Presentation</vt:lpstr>
      <vt:lpstr>стъпалата</vt:lpstr>
      <vt:lpstr>PowerPoint Presentation</vt:lpstr>
      <vt:lpstr>Байкушевата мура</vt:lpstr>
      <vt:lpstr>PowerPoint Presentation</vt:lpstr>
      <vt:lpstr>ръждавец</vt:lpstr>
      <vt:lpstr>PowerPoint Presentation</vt:lpstr>
      <vt:lpstr>Св.катерина</vt:lpstr>
      <vt:lpstr>PowerPoint Presentation</vt:lpstr>
      <vt:lpstr>Св.троица</vt:lpstr>
      <vt:lpstr>PowerPoint Presentation</vt:lpstr>
      <vt:lpstr>Каменната сватба</vt:lpstr>
      <vt:lpstr>PowerPoint Presentation</vt:lpstr>
      <vt:lpstr>главата</vt:lpstr>
      <vt:lpstr>PowerPoint Presentation</vt:lpstr>
      <vt:lpstr>PowerPoint Presentation</vt:lpstr>
      <vt:lpstr>Опознай родината,  за да я обикнеш!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Най-интересните места в българия</dc:title>
  <dc:creator>Соня Д. Крънчева</dc:creator>
  <cp:lastModifiedBy>Соня Д. Крънчева</cp:lastModifiedBy>
  <cp:revision>12</cp:revision>
  <dcterms:created xsi:type="dcterms:W3CDTF">2021-11-27T11:43:47Z</dcterms:created>
  <dcterms:modified xsi:type="dcterms:W3CDTF">2021-11-27T20:07:59Z</dcterms:modified>
</cp:coreProperties>
</file>