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8" r:id="rId3"/>
    <p:sldId id="257" r:id="rId4"/>
    <p:sldId id="260" r:id="rId5"/>
    <p:sldId id="259" r:id="rId6"/>
    <p:sldId id="258" r:id="rId7"/>
    <p:sldId id="261" r:id="rId8"/>
    <p:sldId id="262" r:id="rId9"/>
    <p:sldId id="263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64" r:id="rId22"/>
    <p:sldId id="265" r:id="rId23"/>
    <p:sldId id="269" r:id="rId24"/>
    <p:sldId id="267" r:id="rId25"/>
    <p:sldId id="266" r:id="rId26"/>
    <p:sldId id="268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KNxeF4KMs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2uTFF_3MaA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sz="6000" b="1" dirty="0" smtClean="0">
                <a:latin typeface="Bahnschrift" panose="020B0502040204020203" pitchFamily="34" charset="0"/>
              </a:rPr>
              <a:t>Код „жълто“ </a:t>
            </a:r>
            <a:br>
              <a:rPr lang="bg-BG" sz="6000" b="1" dirty="0" smtClean="0">
                <a:latin typeface="Bahnschrift" panose="020B0502040204020203" pitchFamily="34" charset="0"/>
              </a:rPr>
            </a:br>
            <a:r>
              <a:rPr lang="bg-BG" sz="6000" b="1" dirty="0" smtClean="0">
                <a:latin typeface="Bahnschrift" panose="020B0502040204020203" pitchFamily="34" charset="0"/>
              </a:rPr>
              <a:t>в историята </a:t>
            </a:r>
            <a:endParaRPr lang="bg-BG" sz="6000" b="1" dirty="0">
              <a:latin typeface="Bahnschrift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bg-BG" dirty="0" smtClean="0"/>
              <a:t>Клуб „Памет“ </a:t>
            </a:r>
          </a:p>
          <a:p>
            <a:r>
              <a:rPr lang="bg-BG" dirty="0" smtClean="0"/>
              <a:t>03.11.2021 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03" y="165462"/>
            <a:ext cx="2681281" cy="26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Праисторията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207" y="1533349"/>
            <a:ext cx="6306282" cy="47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4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Древността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469" y="1296057"/>
            <a:ext cx="5399417" cy="515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Римско време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7829" y="1166163"/>
            <a:ext cx="3492137" cy="52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89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Византия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0114" y="1088249"/>
            <a:ext cx="4014652" cy="55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Флагът на </a:t>
            </a:r>
            <a:r>
              <a:rPr lang="bg-BG" dirty="0" err="1" smtClean="0"/>
              <a:t>палеологовата</a:t>
            </a:r>
            <a:r>
              <a:rPr lang="bg-BG" dirty="0" smtClean="0"/>
              <a:t> династия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3360" y="1783352"/>
            <a:ext cx="4894217" cy="48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71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Средновековието - </a:t>
            </a:r>
            <a:r>
              <a:rPr lang="bg-BG" dirty="0" err="1" smtClean="0"/>
              <a:t>кентърбъри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9121" y="1349056"/>
            <a:ext cx="3798966" cy="53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1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Целувката на юда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14" y="1103776"/>
            <a:ext cx="5826035" cy="56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08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Новото изкуство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6937" y="1183417"/>
            <a:ext cx="4885509" cy="55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Момичето, което чете книга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3989" y="1350961"/>
            <a:ext cx="4302034" cy="54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11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Слънчогледите на ван </a:t>
            </a:r>
            <a:r>
              <a:rPr lang="bg-BG" dirty="0" err="1" smtClean="0"/>
              <a:t>гог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0777" y="1116608"/>
            <a:ext cx="4197532" cy="54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8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www.youtube.com/watch?v=yKNxeF4KMsY</a:t>
            </a:r>
            <a:endParaRPr lang="en-US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33201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Звездата на </a:t>
            </a:r>
            <a:r>
              <a:rPr lang="bg-BG" dirty="0" err="1" smtClean="0"/>
              <a:t>давид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7269" y="1734828"/>
            <a:ext cx="5120639" cy="46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85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Значението на жълтия цвят в епохата на </a:t>
            </a:r>
            <a:r>
              <a:rPr lang="ru-RU" dirty="0">
                <a:solidFill>
                  <a:srgbClr val="FF0000"/>
                </a:solidFill>
              </a:rPr>
              <a:t>Ренесанса </a:t>
            </a:r>
            <a:r>
              <a:rPr lang="ru-RU" dirty="0"/>
              <a:t>е близко до тълкуването на цвета от християнството. В Бразилия пък жълтият цвят се свързва с нещастия и болести.</a:t>
            </a:r>
          </a:p>
          <a:p>
            <a:endParaRPr lang="ru-RU" dirty="0"/>
          </a:p>
          <a:p>
            <a:r>
              <a:rPr lang="ru-RU" dirty="0"/>
              <a:t>В </a:t>
            </a:r>
            <a:r>
              <a:rPr lang="ru-RU" dirty="0">
                <a:solidFill>
                  <a:srgbClr val="FF0000"/>
                </a:solidFill>
              </a:rPr>
              <a:t>Китай </a:t>
            </a:r>
            <a:r>
              <a:rPr lang="ru-RU" dirty="0"/>
              <a:t>жълтото олицетворява великолепието и е символ на могъществената империя. Жълтият цвят се асоциира в много страни с раздяла и изневяра.</a:t>
            </a:r>
          </a:p>
          <a:p>
            <a:endParaRPr lang="ru-RU" dirty="0"/>
          </a:p>
          <a:p>
            <a:r>
              <a:rPr lang="ru-RU" dirty="0"/>
              <a:t>Жълтият цвят е топъл, той предизвиква положителни емоции при хората и се свързва най-вече с радост и щастие. </a:t>
            </a:r>
            <a:endParaRPr lang="ru-RU" dirty="0" smtClean="0"/>
          </a:p>
          <a:p>
            <a:r>
              <a:rPr lang="ru-RU" dirty="0" smtClean="0"/>
              <a:t>Жълтият </a:t>
            </a:r>
            <a:r>
              <a:rPr lang="ru-RU" dirty="0"/>
              <a:t>цвят спомага за засилването на мозъчната дейност и за подобряването на паметта.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11273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Практическата насоченост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Значението на жълтия цвят се използва активно в </a:t>
            </a:r>
            <a:r>
              <a:rPr lang="ru-RU" dirty="0">
                <a:solidFill>
                  <a:srgbClr val="FF0000"/>
                </a:solidFill>
              </a:rPr>
              <a:t>рекламата</a:t>
            </a:r>
            <a:r>
              <a:rPr lang="ru-RU" dirty="0"/>
              <a:t>, тъй като човек помни повече време </a:t>
            </a:r>
            <a:r>
              <a:rPr lang="ru-RU" dirty="0" smtClean="0"/>
              <a:t>реклами</a:t>
            </a:r>
            <a:r>
              <a:rPr lang="ru-RU" dirty="0"/>
              <a:t>, в които е използван този цвят</a:t>
            </a:r>
            <a:r>
              <a:rPr lang="ru-RU" dirty="0" smtClean="0"/>
              <a:t>.</a:t>
            </a:r>
          </a:p>
          <a:p>
            <a:r>
              <a:rPr lang="ru-RU" dirty="0"/>
              <a:t>Жълтият цвят символизира и </a:t>
            </a:r>
            <a:r>
              <a:rPr lang="ru-RU" dirty="0">
                <a:solidFill>
                  <a:srgbClr val="FF0000"/>
                </a:solidFill>
              </a:rPr>
              <a:t>есента</a:t>
            </a:r>
            <a:r>
              <a:rPr lang="ru-RU" dirty="0"/>
              <a:t>, а затова понякога е символ на болестите и дори на смърт. В познатата ни митология златният нюанс на жълтото е символ на щастие, богатство и безсмъртие</a:t>
            </a:r>
            <a:r>
              <a:rPr lang="ru-RU" dirty="0" smtClean="0"/>
              <a:t>.</a:t>
            </a:r>
          </a:p>
          <a:p>
            <a:r>
              <a:rPr lang="ru-RU" dirty="0"/>
              <a:t>За християните жълтият цвят също така е знак на </a:t>
            </a:r>
            <a:r>
              <a:rPr lang="ru-RU" dirty="0">
                <a:solidFill>
                  <a:srgbClr val="FF0000"/>
                </a:solidFill>
              </a:rPr>
              <a:t>предателството на Юда</a:t>
            </a:r>
            <a:r>
              <a:rPr lang="ru-RU" dirty="0"/>
              <a:t>, а в будизма това е цветът на смирението и отказването от суетата, затова будистките монаси носят жълти дрехи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Спомнете си Звездата на Давид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98798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271" y="731520"/>
            <a:ext cx="7829580" cy="58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75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Жълтото и психологията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500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Интересното </a:t>
            </a:r>
            <a:r>
              <a:rPr lang="ru-RU" dirty="0"/>
              <a:t>е, че жълтият цвят в психогията означава </a:t>
            </a:r>
            <a:r>
              <a:rPr lang="ru-RU" dirty="0">
                <a:solidFill>
                  <a:srgbClr val="FF0000"/>
                </a:solidFill>
              </a:rPr>
              <a:t>потребност, развитие, саморазкритие. </a:t>
            </a:r>
            <a:r>
              <a:rPr lang="ru-RU" dirty="0"/>
              <a:t>Те, хората, които търсят изменения, определено освобождение, го избират</a:t>
            </a:r>
            <a:r>
              <a:rPr lang="ru-RU" dirty="0" smtClean="0"/>
              <a:t>.</a:t>
            </a:r>
          </a:p>
          <a:p>
            <a:r>
              <a:rPr lang="ru-RU" dirty="0"/>
              <a:t>Счита се, че жълтият цвят в психологията е символ на </a:t>
            </a:r>
            <a:r>
              <a:rPr lang="ru-RU" dirty="0">
                <a:solidFill>
                  <a:srgbClr val="FF0000"/>
                </a:solidFill>
              </a:rPr>
              <a:t>изпразване, освобождение от раздразнение и напрежение. </a:t>
            </a:r>
            <a:r>
              <a:rPr lang="ru-RU" dirty="0"/>
              <a:t>Този, който се стреми към новото и се надява, го предпочита, а разочароващият се човек, напротив го отхвърля. Между другото, има един интересен факт, че </a:t>
            </a:r>
            <a:r>
              <a:rPr lang="ru-RU" dirty="0">
                <a:solidFill>
                  <a:srgbClr val="FF0000"/>
                </a:solidFill>
              </a:rPr>
              <a:t>наркомани и алкохолици не обичат жълтия цвят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dirty="0" smtClean="0"/>
              <a:t>Жълтите вещи и </a:t>
            </a:r>
            <a:r>
              <a:rPr lang="ru-RU" dirty="0"/>
              <a:t>предмети даже при своите големи размери изглеждат безтегловни и леки, сухи и топли. Ако искате да се сгреете, седнете в кресло с такъв цвят или се наметнете с жълто наметало. Той може да стане помощник на тези, които са на диета и са неуверени в себе си.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5721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978" y="771399"/>
            <a:ext cx="5229943" cy="5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1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съвремието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2875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Сащ</a:t>
            </a:r>
            <a:r>
              <a:rPr lang="bg-BG" dirty="0" smtClean="0"/>
              <a:t>, </a:t>
            </a:r>
            <a:r>
              <a:rPr lang="bg-BG" dirty="0" err="1" smtClean="0"/>
              <a:t>канада</a:t>
            </a:r>
            <a:r>
              <a:rPr lang="bg-BG" dirty="0" smtClean="0"/>
              <a:t> и други държави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244" y="1567543"/>
            <a:ext cx="6816482" cy="51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67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пОщенските</a:t>
            </a:r>
            <a:r>
              <a:rPr lang="bg-BG" dirty="0" smtClean="0"/>
              <a:t> кутии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446" y="1284945"/>
            <a:ext cx="7228114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59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Какво впечатление ви прави тази снимка?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51" y="2042161"/>
            <a:ext cx="7741920" cy="45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46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Внимавайте с жълтите картони!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6652" y="1445623"/>
            <a:ext cx="7723165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62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Протестните жилетки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196" y="1297578"/>
            <a:ext cx="9917524" cy="51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84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флагове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215" y="1645919"/>
            <a:ext cx="9788434" cy="48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20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Папата извън </a:t>
            </a:r>
            <a:r>
              <a:rPr lang="bg-BG" dirty="0" err="1" smtClean="0"/>
              <a:t>ватикана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2697" y="1128451"/>
            <a:ext cx="3892731" cy="56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0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Yellow submarine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www.youtube.com/watch?v=m2uTFF_3MaA</a:t>
            </a:r>
            <a:endParaRPr lang="en-US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19127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sz="5400" dirty="0" smtClean="0"/>
              <a:t>Харесвате ли вече жълтия цвят? </a:t>
            </a:r>
            <a:endParaRPr lang="bg-BG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87691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За какво ще си говорим?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Какво очаквате да си говорим този час?</a:t>
            </a:r>
          </a:p>
          <a:p>
            <a:r>
              <a:rPr lang="bg-BG" dirty="0" smtClean="0"/>
              <a:t>С какво свързвате жълтия цвят?</a:t>
            </a:r>
          </a:p>
          <a:p>
            <a:r>
              <a:rPr lang="bg-BG" dirty="0" smtClean="0"/>
              <a:t>Харесвате ли този цвят?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0500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Основна информация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4048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132" y="1128451"/>
            <a:ext cx="4889228" cy="48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62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377" y="4938526"/>
            <a:ext cx="2857500" cy="1352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Жълтото</a:t>
            </a:r>
            <a:r>
              <a:rPr lang="ru-RU" dirty="0"/>
              <a:t> е основен </a:t>
            </a:r>
            <a:r>
              <a:rPr lang="ru-RU" dirty="0" smtClean="0"/>
              <a:t>цвят от </a:t>
            </a:r>
            <a:r>
              <a:rPr lang="ru-RU" dirty="0"/>
              <a:t>бялата слънчева </a:t>
            </a:r>
            <a:r>
              <a:rPr lang="ru-RU" dirty="0" smtClean="0"/>
              <a:t>светлина.</a:t>
            </a:r>
          </a:p>
          <a:p>
            <a:r>
              <a:rPr lang="ru-RU" dirty="0" smtClean="0"/>
              <a:t>Намира </a:t>
            </a:r>
            <a:r>
              <a:rPr lang="ru-RU" dirty="0"/>
              <a:t>се между оранжевото и зеленото в небесната </a:t>
            </a:r>
            <a:r>
              <a:rPr lang="ru-RU" dirty="0" smtClean="0"/>
              <a:t>дъга.</a:t>
            </a:r>
          </a:p>
          <a:p>
            <a:r>
              <a:rPr lang="ru-RU" dirty="0" smtClean="0"/>
              <a:t>Разпознаваем </a:t>
            </a:r>
            <a:r>
              <a:rPr lang="ru-RU" dirty="0"/>
              <a:t>от човека предимно в слънцето и златото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Основен цвят в </a:t>
            </a:r>
            <a:r>
              <a:rPr lang="ru-RU" dirty="0"/>
              <a:t>топлите тонове в изобразителното </a:t>
            </a:r>
            <a:r>
              <a:rPr lang="ru-RU" dirty="0" smtClean="0"/>
              <a:t>изкуство.</a:t>
            </a:r>
          </a:p>
          <a:p>
            <a:r>
              <a:rPr lang="ru-RU" dirty="0"/>
              <a:t>От жълтото се произвеждат цветове като </a:t>
            </a:r>
            <a:r>
              <a:rPr lang="ru-RU" dirty="0" smtClean="0"/>
              <a:t>зелено в </a:t>
            </a:r>
            <a:r>
              <a:rPr lang="ru-RU" dirty="0"/>
              <a:t>съчетание със </a:t>
            </a:r>
            <a:r>
              <a:rPr lang="ru-RU" dirty="0" smtClean="0"/>
              <a:t>синьо и</a:t>
            </a:r>
            <a:r>
              <a:rPr lang="ru-RU" dirty="0"/>
              <a:t> </a:t>
            </a:r>
            <a:r>
              <a:rPr lang="ru-RU" dirty="0" smtClean="0"/>
              <a:t>оранжево в </a:t>
            </a:r>
            <a:r>
              <a:rPr lang="ru-RU" dirty="0"/>
              <a:t>съчетание с </a:t>
            </a:r>
            <a:r>
              <a:rPr lang="ru-RU" dirty="0" smtClean="0"/>
              <a:t>червено.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01615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символиката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3587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Символът </a:t>
            </a:r>
            <a:r>
              <a:rPr lang="ru-RU" dirty="0"/>
              <a:t>на жълтия цвят е </a:t>
            </a:r>
            <a:r>
              <a:rPr lang="ru-RU" dirty="0">
                <a:solidFill>
                  <a:srgbClr val="FF0000"/>
                </a:solidFill>
              </a:rPr>
              <a:t>Слънцето</a:t>
            </a:r>
            <a:r>
              <a:rPr lang="ru-RU" dirty="0"/>
              <a:t>, източникът на топлина и светлина, без който животът на Земята е невъзможен. Жълтият цвят изпълва с положителна енергия</a:t>
            </a:r>
            <a:r>
              <a:rPr lang="ru-RU" dirty="0" smtClean="0"/>
              <a:t>.</a:t>
            </a:r>
          </a:p>
          <a:p>
            <a:r>
              <a:rPr lang="ru-RU" dirty="0"/>
              <a:t>Значението на жълтия цвят в различните епохи и при различните народи не е било едно и също.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християнството например неговото значение се е определяло от нюанса. Всичко, свързано с божественото, трябвало да има златист оттенък, а сивкаво-жълтото се свързвало с лъжа, недоверие и липса на добри качества. </a:t>
            </a:r>
            <a:endParaRPr lang="ru-RU" dirty="0" smtClean="0"/>
          </a:p>
          <a:p>
            <a:r>
              <a:rPr lang="ru-RU" dirty="0" smtClean="0"/>
              <a:t>Бледожълтият </a:t>
            </a:r>
            <a:r>
              <a:rPr lang="ru-RU" dirty="0"/>
              <a:t>цвят се е свързвал с прелюбодейство.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374064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1262</TotalTime>
  <Words>534</Words>
  <Application>Microsoft Office PowerPoint</Application>
  <PresentationFormat>Widescreen</PresentationFormat>
  <Paragraphs>56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Bahnschrift</vt:lpstr>
      <vt:lpstr>Corbel</vt:lpstr>
      <vt:lpstr>Gill Sans MT</vt:lpstr>
      <vt:lpstr>Impact</vt:lpstr>
      <vt:lpstr>Badge</vt:lpstr>
      <vt:lpstr>Код „жълто“  в историята </vt:lpstr>
      <vt:lpstr>PowerPoint Presentation</vt:lpstr>
      <vt:lpstr>Какво впечатление ви прави тази снимка?</vt:lpstr>
      <vt:lpstr>За какво ще си говорим?</vt:lpstr>
      <vt:lpstr>Основна информация</vt:lpstr>
      <vt:lpstr>PowerPoint Presentation</vt:lpstr>
      <vt:lpstr>PowerPoint Presentation</vt:lpstr>
      <vt:lpstr>символиката</vt:lpstr>
      <vt:lpstr>PowerPoint Presentation</vt:lpstr>
      <vt:lpstr>Праисторията </vt:lpstr>
      <vt:lpstr>Древността </vt:lpstr>
      <vt:lpstr>Римско време </vt:lpstr>
      <vt:lpstr>Византия </vt:lpstr>
      <vt:lpstr>Флагът на палеологовата династия</vt:lpstr>
      <vt:lpstr>Средновековието - кентърбъри</vt:lpstr>
      <vt:lpstr>Целувката на юда </vt:lpstr>
      <vt:lpstr>Новото изкуство </vt:lpstr>
      <vt:lpstr>Момичето, което чете книга </vt:lpstr>
      <vt:lpstr>Слънчогледите на ван гог</vt:lpstr>
      <vt:lpstr>Звездата на давид</vt:lpstr>
      <vt:lpstr>PowerPoint Presentation</vt:lpstr>
      <vt:lpstr>Практическата насоченост</vt:lpstr>
      <vt:lpstr>PowerPoint Presentation</vt:lpstr>
      <vt:lpstr>Жълтото и психологията</vt:lpstr>
      <vt:lpstr>PowerPoint Presentation</vt:lpstr>
      <vt:lpstr>PowerPoint Presentation</vt:lpstr>
      <vt:lpstr> съвремието</vt:lpstr>
      <vt:lpstr>Сащ, канада и други държави</vt:lpstr>
      <vt:lpstr>пОщенските кутии</vt:lpstr>
      <vt:lpstr>Внимавайте с жълтите картони!</vt:lpstr>
      <vt:lpstr>Протестните жилетки</vt:lpstr>
      <vt:lpstr>флагове</vt:lpstr>
      <vt:lpstr>Папата извън ватикана</vt:lpstr>
      <vt:lpstr>Yellow submarine</vt:lpstr>
      <vt:lpstr>Харесвате ли вече жълтия цвят?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Код „жълто“  в историята</dc:title>
  <dc:creator>Соня Д. Крънчева</dc:creator>
  <cp:lastModifiedBy>Соня Д. Крънчева</cp:lastModifiedBy>
  <cp:revision>6</cp:revision>
  <dcterms:created xsi:type="dcterms:W3CDTF">2021-11-29T20:56:56Z</dcterms:created>
  <dcterms:modified xsi:type="dcterms:W3CDTF">2021-12-02T21:32:47Z</dcterms:modified>
</cp:coreProperties>
</file>