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3967386021191799E-2"/>
          <c:y val="0.1440968474554476"/>
          <c:w val="0.8295511324973267"/>
          <c:h val="0.743937809478336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Мнения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105984"/>
        <c:axId val="118107520"/>
      </c:barChart>
      <c:catAx>
        <c:axId val="118105984"/>
        <c:scaling>
          <c:orientation val="minMax"/>
        </c:scaling>
        <c:delete val="0"/>
        <c:axPos val="b"/>
        <c:majorTickMark val="out"/>
        <c:minorTickMark val="none"/>
        <c:tickLblPos val="nextTo"/>
        <c:crossAx val="118107520"/>
        <c:crosses val="autoZero"/>
        <c:auto val="1"/>
        <c:lblAlgn val="ctr"/>
        <c:lblOffset val="100"/>
        <c:noMultiLvlLbl val="0"/>
      </c:catAx>
      <c:valAx>
        <c:axId val="118107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1059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/>
              <a:t>Целите</a:t>
            </a:r>
            <a:r>
              <a:rPr lang="bg-BG" baseline="0"/>
              <a:t> на Гражданското образование 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Цели 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Политическа грамотност</c:v>
                </c:pt>
                <c:pt idx="1">
                  <c:v>Критично мислене </c:v>
                </c:pt>
                <c:pt idx="2">
                  <c:v>Ценности, поведение </c:v>
                </c:pt>
                <c:pt idx="3">
                  <c:v>Активно участие</c:v>
                </c:pt>
                <c:pt idx="4">
                  <c:v>Разрешаване на конфликти</c:v>
                </c:pt>
                <c:pt idx="5">
                  <c:v>Борба срещу расизъм и ксенофобия</c:v>
                </c:pt>
                <c:pt idx="6">
                  <c:v>Собствена позиция и мнение</c:v>
                </c:pt>
                <c:pt idx="7">
                  <c:v>Опазване на околна среда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20</c:v>
                </c:pt>
                <c:pt idx="1">
                  <c:v>50</c:v>
                </c:pt>
                <c:pt idx="2">
                  <c:v>40</c:v>
                </c:pt>
                <c:pt idx="3">
                  <c:v>20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097984"/>
        <c:axId val="31100288"/>
      </c:barChart>
      <c:catAx>
        <c:axId val="31097984"/>
        <c:scaling>
          <c:orientation val="minMax"/>
        </c:scaling>
        <c:delete val="0"/>
        <c:axPos val="b"/>
        <c:majorTickMark val="out"/>
        <c:minorTickMark val="none"/>
        <c:tickLblPos val="nextTo"/>
        <c:crossAx val="31100288"/>
        <c:crosses val="autoZero"/>
        <c:auto val="1"/>
        <c:lblAlgn val="ctr"/>
        <c:lblOffset val="100"/>
        <c:noMultiLvlLbl val="0"/>
      </c:catAx>
      <c:valAx>
        <c:axId val="31100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0979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Приоритети 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Пол. система на държавата</c:v>
                </c:pt>
                <c:pt idx="1">
                  <c:v>Правата на човека </c:v>
                </c:pt>
                <c:pt idx="2">
                  <c:v>Демократични принципи </c:v>
                </c:pt>
                <c:pt idx="3">
                  <c:v>Равенство и справедливост</c:v>
                </c:pt>
                <c:pt idx="4">
                  <c:v>Културно многообразие </c:v>
                </c:pt>
                <c:pt idx="5">
                  <c:v>Толерантност/дискриминация</c:v>
                </c:pt>
                <c:pt idx="6">
                  <c:v>Устойчиво развитие</c:v>
                </c:pt>
                <c:pt idx="7">
                  <c:v>Национална идентичност</c:v>
                </c:pt>
                <c:pt idx="8">
                  <c:v>Европейска принадлежност</c:v>
                </c:pt>
                <c:pt idx="9">
                  <c:v>Европейски съюз</c:v>
                </c:pt>
                <c:pt idx="10">
                  <c:v>Европейски проблеми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12</c:v>
                </c:pt>
                <c:pt idx="1">
                  <c:v>76</c:v>
                </c:pt>
                <c:pt idx="2">
                  <c:v>52</c:v>
                </c:pt>
                <c:pt idx="3">
                  <c:v>47</c:v>
                </c:pt>
                <c:pt idx="4">
                  <c:v>65</c:v>
                </c:pt>
                <c:pt idx="5">
                  <c:v>32</c:v>
                </c:pt>
                <c:pt idx="6">
                  <c:v>12</c:v>
                </c:pt>
                <c:pt idx="7">
                  <c:v>63</c:v>
                </c:pt>
                <c:pt idx="8">
                  <c:v>25</c:v>
                </c:pt>
                <c:pt idx="9">
                  <c:v>25</c:v>
                </c:pt>
                <c:pt idx="10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152640"/>
        <c:axId val="119154176"/>
      </c:barChart>
      <c:catAx>
        <c:axId val="119152640"/>
        <c:scaling>
          <c:orientation val="minMax"/>
        </c:scaling>
        <c:delete val="0"/>
        <c:axPos val="b"/>
        <c:majorTickMark val="out"/>
        <c:minorTickMark val="none"/>
        <c:tickLblPos val="nextTo"/>
        <c:crossAx val="119154176"/>
        <c:crosses val="autoZero"/>
        <c:auto val="1"/>
        <c:lblAlgn val="ctr"/>
        <c:lblOffset val="100"/>
        <c:noMultiLvlLbl val="0"/>
      </c:catAx>
      <c:valAx>
        <c:axId val="119154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1526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Приоритети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Конвенция</c:v>
                </c:pt>
                <c:pt idx="1">
                  <c:v>Съвременна демокрация</c:v>
                </c:pt>
                <c:pt idx="2">
                  <c:v>Знания за ЕС</c:v>
                </c:pt>
                <c:pt idx="3">
                  <c:v>Участие в извънкласни дейности</c:v>
                </c:pt>
                <c:pt idx="4">
                  <c:v>Организиране на инициативи</c:v>
                </c:pt>
                <c:pt idx="5">
                  <c:v>Полза на обществото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22</c:v>
                </c:pt>
                <c:pt idx="1">
                  <c:v>97</c:v>
                </c:pt>
                <c:pt idx="2">
                  <c:v>94</c:v>
                </c:pt>
                <c:pt idx="3">
                  <c:v>96</c:v>
                </c:pt>
                <c:pt idx="4">
                  <c:v>82</c:v>
                </c:pt>
                <c:pt idx="5">
                  <c:v>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072576"/>
        <c:axId val="194074112"/>
      </c:barChart>
      <c:catAx>
        <c:axId val="19407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4074112"/>
        <c:crosses val="autoZero"/>
        <c:auto val="1"/>
        <c:lblAlgn val="ctr"/>
        <c:lblOffset val="100"/>
        <c:noMultiLvlLbl val="0"/>
      </c:catAx>
      <c:valAx>
        <c:axId val="194074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40725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208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20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6129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4264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4992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651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9017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4075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332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896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37196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CA4E-552C-4E35-B927-17EC0067DEAB}" type="datetimeFigureOut">
              <a:rPr lang="bg-BG" smtClean="0"/>
              <a:t>9.11.2016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447E6-AC7A-4E19-893D-C6472A86470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9640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4464496"/>
          </a:xfrm>
        </p:spPr>
        <p:txBody>
          <a:bodyPr>
            <a:normAutofit/>
          </a:bodyPr>
          <a:lstStyle/>
          <a:p>
            <a:r>
              <a:rPr lang="bg-BG" dirty="0" smtClean="0"/>
              <a:t>Учи ли училището </a:t>
            </a:r>
            <a:br>
              <a:rPr lang="bg-BG" dirty="0" smtClean="0"/>
            </a:br>
            <a:r>
              <a:rPr lang="bg-BG" dirty="0" smtClean="0"/>
              <a:t>на гражданско образование?</a:t>
            </a:r>
            <a:br>
              <a:rPr lang="bg-BG" dirty="0" smtClean="0"/>
            </a:br>
            <a:r>
              <a:rPr lang="bg-BG" dirty="0"/>
              <a:t/>
            </a:r>
            <a:br>
              <a:rPr lang="bg-BG" dirty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sz="3100" dirty="0" smtClean="0"/>
              <a:t>Соня Крънчева - старши учител</a:t>
            </a:r>
            <a:br>
              <a:rPr lang="bg-BG" sz="3100" dirty="0" smtClean="0"/>
            </a:br>
            <a:r>
              <a:rPr lang="bg-BG" sz="3100" dirty="0" smtClean="0"/>
              <a:t>СОУ „Братя Петър и Иван Каназиреви“ град Разлог  </a:t>
            </a:r>
            <a:endParaRPr lang="bg-BG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4664"/>
            <a:ext cx="7488832" cy="13681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 </a:t>
            </a:r>
            <a:r>
              <a:rPr lang="bg-BG" dirty="0" smtClean="0"/>
              <a:t>Есенен научно-образователен форум </a:t>
            </a:r>
          </a:p>
          <a:p>
            <a:r>
              <a:rPr lang="bg-BG" dirty="0" smtClean="0"/>
              <a:t>„Съвременното училище и квалификацията на учителите“ </a:t>
            </a:r>
          </a:p>
          <a:p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6079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909484"/>
              </p:ext>
            </p:extLst>
          </p:nvPr>
        </p:nvGraphicFramePr>
        <p:xfrm>
          <a:off x="323528" y="620688"/>
          <a:ext cx="82296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149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Учениците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Ученици от 10 клас;</a:t>
            </a:r>
          </a:p>
          <a:p>
            <a:r>
              <a:rPr lang="bg-BG" dirty="0" smtClean="0"/>
              <a:t>12 въпроса</a:t>
            </a:r>
          </a:p>
          <a:p>
            <a:pPr marL="0" indent="0">
              <a:buNone/>
            </a:pPr>
            <a:r>
              <a:rPr lang="bg-BG" dirty="0" smtClean="0"/>
              <a:t> - Първа група – знания и умения, правата на детето и човека;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- Втора група – обществени умения, споделяне, участие в инициативи и занятия;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- Трета група – отношение към важни социални проблеми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0140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Учителите споделят…</a:t>
            </a: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5934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77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Изводи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213"/>
            <a:ext cx="8229600" cy="4525963"/>
          </a:xfrm>
        </p:spPr>
        <p:txBody>
          <a:bodyPr/>
          <a:lstStyle/>
          <a:p>
            <a:r>
              <a:rPr lang="bg-BG" dirty="0" smtClean="0"/>
              <a:t>Значението на гражданското образование;</a:t>
            </a:r>
          </a:p>
          <a:p>
            <a:r>
              <a:rPr lang="bg-BG" dirty="0" smtClean="0"/>
              <a:t>Последователност и насоченост в работата;</a:t>
            </a:r>
          </a:p>
          <a:p>
            <a:r>
              <a:rPr lang="bg-BG" dirty="0" smtClean="0"/>
              <a:t>Повече извънкласни дейности и инициативи;</a:t>
            </a:r>
            <a:endParaRPr lang="en-US" dirty="0" smtClean="0"/>
          </a:p>
          <a:p>
            <a:endParaRPr lang="en-US" dirty="0"/>
          </a:p>
          <a:p>
            <a:endParaRPr lang="bg-BG" dirty="0" smtClean="0"/>
          </a:p>
          <a:p>
            <a:r>
              <a:rPr lang="bg-BG" dirty="0" smtClean="0"/>
              <a:t>Допълнителна квалификация на учителите;</a:t>
            </a:r>
          </a:p>
          <a:p>
            <a:endParaRPr lang="bg-BG" dirty="0"/>
          </a:p>
        </p:txBody>
      </p:sp>
      <p:pic>
        <p:nvPicPr>
          <p:cNvPr id="1026" name="Picture 2" descr="C:\Users\SK\AppData\Local\Microsoft\Windows\Temporary Internet Files\Content.IE5\4LXU3E9J\think-280x3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1961">
            <a:off x="6654644" y="2986626"/>
            <a:ext cx="1822930" cy="195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86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6480719" cy="557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66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Проучване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Виждането на: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- учители; 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- ученици.</a:t>
            </a:r>
            <a:endParaRPr lang="bg-BG" dirty="0"/>
          </a:p>
        </p:txBody>
      </p:sp>
      <p:pic>
        <p:nvPicPr>
          <p:cNvPr id="3074" name="Picture 2" descr="http://www.rublevski.by/images/anke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7497">
            <a:off x="4644007" y="1556792"/>
            <a:ext cx="3670995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83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Основните въпроси?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Ценностната система в обществото?</a:t>
            </a:r>
          </a:p>
          <a:p>
            <a:r>
              <a:rPr lang="bg-BG" dirty="0" smtClean="0"/>
              <a:t>На какво учим учениците – учители и родители?</a:t>
            </a:r>
          </a:p>
          <a:p>
            <a:r>
              <a:rPr lang="bg-BG" dirty="0" smtClean="0"/>
              <a:t>Достатъчна ли е междупредметната връзка?</a:t>
            </a:r>
          </a:p>
          <a:p>
            <a:r>
              <a:rPr lang="bg-BG" dirty="0" smtClean="0"/>
              <a:t>Помагат ли извънкласните дейности?</a:t>
            </a:r>
          </a:p>
          <a:p>
            <a:r>
              <a:rPr lang="bg-BG" dirty="0" smtClean="0"/>
              <a:t>Остаряло ли учебното съдържание? </a:t>
            </a:r>
          </a:p>
          <a:p>
            <a:r>
              <a:rPr lang="bg-BG" dirty="0" smtClean="0"/>
              <a:t>Можем ли да вземем европейски опит?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41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r>
              <a:rPr lang="bg-BG" dirty="0" smtClean="0"/>
              <a:t>Анкетата е проведена сред учителите на СОУ „Братя Каназиреви“ на доброволен принцип.</a:t>
            </a:r>
          </a:p>
          <a:p>
            <a:r>
              <a:rPr lang="bg-BG" dirty="0" smtClean="0"/>
              <a:t>Активност, желание за запознаване с резултатите от нея. </a:t>
            </a:r>
            <a:endParaRPr lang="bg-BG" dirty="0"/>
          </a:p>
        </p:txBody>
      </p:sp>
      <p:pic>
        <p:nvPicPr>
          <p:cNvPr id="4" name="Picture 2" descr="C:\Users\SK\AppData\Local\Microsoft\Windows\Temporary Internet Files\Content.IE5\TPM4M48X\society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947">
            <a:off x="4932040" y="3501008"/>
            <a:ext cx="276069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0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Гражданско образование като отделен предмет?</a:t>
            </a: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9175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636912"/>
            <a:ext cx="3524053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863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Аргументи за отделен предмет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По-голяма мотивация;</a:t>
            </a:r>
          </a:p>
          <a:p>
            <a:r>
              <a:rPr lang="bg-BG" dirty="0" smtClean="0"/>
              <a:t>Повече знания и умения, различна информация;</a:t>
            </a:r>
          </a:p>
          <a:p>
            <a:r>
              <a:rPr lang="bg-BG" dirty="0" smtClean="0"/>
              <a:t>Повече време за практически занятия;</a:t>
            </a:r>
          </a:p>
          <a:p>
            <a:r>
              <a:rPr lang="bg-BG" dirty="0" smtClean="0"/>
              <a:t>Динамиката на живота определя и новостите в образованието;</a:t>
            </a:r>
          </a:p>
          <a:p>
            <a:r>
              <a:rPr lang="bg-BG" dirty="0" smtClean="0"/>
              <a:t>Знания за права и задължения.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7022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Против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Ще натовари допълнително учениците;</a:t>
            </a:r>
          </a:p>
          <a:p>
            <a:r>
              <a:rPr lang="bg-BG" dirty="0" smtClean="0"/>
              <a:t>Ще застъпи знания, интегрирани в други учебни предмети;</a:t>
            </a:r>
          </a:p>
          <a:p>
            <a:r>
              <a:rPr lang="bg-BG" dirty="0" smtClean="0"/>
              <a:t>Нужна е специална подготовка и квалификация на учителите;</a:t>
            </a:r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5124" name="Picture 4" descr="C:\Users\SK\AppData\Local\Microsoft\Windows\Temporary Internet Files\Content.IE5\38ASSBQ7\attention-307030_64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055470"/>
            <a:ext cx="2808312" cy="252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5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466283"/>
              </p:ext>
            </p:extLst>
          </p:nvPr>
        </p:nvGraphicFramePr>
        <p:xfrm>
          <a:off x="457200" y="332656"/>
          <a:ext cx="8229600" cy="5793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271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243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Учи ли училището  на гражданско образование?   Соня Крънчева - старши учител СОУ „Братя Петър и Иван Каназиреви“ град Разлог  </vt:lpstr>
      <vt:lpstr>PowerPoint Presentation</vt:lpstr>
      <vt:lpstr>Проучване </vt:lpstr>
      <vt:lpstr>Основните въпроси?</vt:lpstr>
      <vt:lpstr>PowerPoint Presentation</vt:lpstr>
      <vt:lpstr>Гражданско образование като отделен предмет?</vt:lpstr>
      <vt:lpstr>Аргументи за отделен предмет</vt:lpstr>
      <vt:lpstr>Против</vt:lpstr>
      <vt:lpstr>PowerPoint Presentation</vt:lpstr>
      <vt:lpstr>PowerPoint Presentation</vt:lpstr>
      <vt:lpstr>Учениците</vt:lpstr>
      <vt:lpstr>Учителите споделят…</vt:lpstr>
      <vt:lpstr>Изводи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 ли училището  на гражданско образование?   Соня Крънчева - старши учител СОУ „Братя Петър и Иван Каназиреви“ град Разлог</dc:title>
  <dc:creator>SK</dc:creator>
  <cp:lastModifiedBy>SK</cp:lastModifiedBy>
  <cp:revision>7</cp:revision>
  <dcterms:created xsi:type="dcterms:W3CDTF">2015-11-19T18:18:50Z</dcterms:created>
  <dcterms:modified xsi:type="dcterms:W3CDTF">2016-11-09T19:11:37Z</dcterms:modified>
</cp:coreProperties>
</file>