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A70AF-2581-42FC-822B-895B6A427C8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7D3E8B2-8707-4682-A68C-DBA746200C35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bg-BG" dirty="0"/>
        </a:p>
      </dgm:t>
    </dgm:pt>
    <dgm:pt modelId="{DD50F821-02A6-4087-AF38-111AE3ECF229}" type="parTrans" cxnId="{4A364C06-996D-4B24-9A5C-4479DF871AB9}">
      <dgm:prSet/>
      <dgm:spPr/>
      <dgm:t>
        <a:bodyPr/>
        <a:lstStyle/>
        <a:p>
          <a:endParaRPr lang="bg-BG"/>
        </a:p>
      </dgm:t>
    </dgm:pt>
    <dgm:pt modelId="{BBE516D2-D664-43AD-947E-F755924B3A12}" type="sibTrans" cxnId="{4A364C06-996D-4B24-9A5C-4479DF871AB9}">
      <dgm:prSet/>
      <dgm:spPr/>
      <dgm:t>
        <a:bodyPr/>
        <a:lstStyle/>
        <a:p>
          <a:endParaRPr lang="bg-BG"/>
        </a:p>
      </dgm:t>
    </dgm:pt>
    <dgm:pt modelId="{1C6EFC76-C699-4480-AB1B-2A611C755E8A}">
      <dgm:prSet phldrT="[Text]"/>
      <dgm:spPr/>
      <dgm:t>
        <a:bodyPr/>
        <a:lstStyle/>
        <a:p>
          <a:r>
            <a:rPr lang="en-US" dirty="0" smtClean="0"/>
            <a:t>Family life </a:t>
          </a:r>
          <a:endParaRPr lang="bg-BG" dirty="0"/>
        </a:p>
      </dgm:t>
    </dgm:pt>
    <dgm:pt modelId="{1B26B57A-05FC-45C7-851C-7A54D7A6DFD4}" type="parTrans" cxnId="{2ED8C84E-2D48-4555-85B3-B1780B1065E5}">
      <dgm:prSet/>
      <dgm:spPr/>
      <dgm:t>
        <a:bodyPr/>
        <a:lstStyle/>
        <a:p>
          <a:endParaRPr lang="bg-BG"/>
        </a:p>
      </dgm:t>
    </dgm:pt>
    <dgm:pt modelId="{2DC01028-45DD-4131-A684-DEFF573CC548}" type="sibTrans" cxnId="{2ED8C84E-2D48-4555-85B3-B1780B1065E5}">
      <dgm:prSet/>
      <dgm:spPr/>
      <dgm:t>
        <a:bodyPr/>
        <a:lstStyle/>
        <a:p>
          <a:endParaRPr lang="bg-BG"/>
        </a:p>
      </dgm:t>
    </dgm:pt>
    <dgm:pt modelId="{E3AF8D81-1BF0-4AC6-A7C4-7EE5733B6904}">
      <dgm:prSet phldrT="[Text]"/>
      <dgm:spPr/>
      <dgm:t>
        <a:bodyPr/>
        <a:lstStyle/>
        <a:p>
          <a:r>
            <a:rPr lang="en-US" dirty="0" smtClean="0"/>
            <a:t>Religion</a:t>
          </a:r>
          <a:endParaRPr lang="bg-BG" dirty="0"/>
        </a:p>
      </dgm:t>
    </dgm:pt>
    <dgm:pt modelId="{9CEAA425-AFAA-4E22-9700-FCC09E8F053E}" type="parTrans" cxnId="{56FA3332-0984-4AAF-8F08-1B1689326F49}">
      <dgm:prSet/>
      <dgm:spPr/>
      <dgm:t>
        <a:bodyPr/>
        <a:lstStyle/>
        <a:p>
          <a:endParaRPr lang="bg-BG"/>
        </a:p>
      </dgm:t>
    </dgm:pt>
    <dgm:pt modelId="{259C8D4D-ECCA-4222-9674-A55499057B94}" type="sibTrans" cxnId="{56FA3332-0984-4AAF-8F08-1B1689326F49}">
      <dgm:prSet/>
      <dgm:spPr/>
      <dgm:t>
        <a:bodyPr/>
        <a:lstStyle/>
        <a:p>
          <a:endParaRPr lang="bg-BG"/>
        </a:p>
      </dgm:t>
    </dgm:pt>
    <dgm:pt modelId="{4117DC0D-DF2F-4900-B881-D7DA1C15B2E4}">
      <dgm:prSet phldrT="[Text]"/>
      <dgm:spPr/>
      <dgm:t>
        <a:bodyPr/>
        <a:lstStyle/>
        <a:p>
          <a:r>
            <a:rPr lang="en-US" dirty="0" smtClean="0"/>
            <a:t>Value system </a:t>
          </a:r>
          <a:endParaRPr lang="bg-BG" dirty="0"/>
        </a:p>
      </dgm:t>
    </dgm:pt>
    <dgm:pt modelId="{A18700E3-E313-4D42-9B3A-35396BFF06DC}" type="parTrans" cxnId="{69352A86-1D13-4D70-A324-22525034BC49}">
      <dgm:prSet/>
      <dgm:spPr/>
      <dgm:t>
        <a:bodyPr/>
        <a:lstStyle/>
        <a:p>
          <a:endParaRPr lang="bg-BG"/>
        </a:p>
      </dgm:t>
    </dgm:pt>
    <dgm:pt modelId="{F6C4B7C9-DEAD-40CB-9C14-098F80280BBF}" type="sibTrans" cxnId="{69352A86-1D13-4D70-A324-22525034BC49}">
      <dgm:prSet/>
      <dgm:spPr/>
      <dgm:t>
        <a:bodyPr/>
        <a:lstStyle/>
        <a:p>
          <a:endParaRPr lang="bg-BG"/>
        </a:p>
      </dgm:t>
    </dgm:pt>
    <dgm:pt modelId="{693D5DA2-7266-4F18-9E74-3C4008308665}">
      <dgm:prSet phldrT="[Text]"/>
      <dgm:spPr/>
      <dgm:t>
        <a:bodyPr/>
        <a:lstStyle/>
        <a:p>
          <a:r>
            <a:rPr lang="en-US" dirty="0" smtClean="0"/>
            <a:t>Culture </a:t>
          </a:r>
          <a:endParaRPr lang="bg-BG" dirty="0"/>
        </a:p>
      </dgm:t>
    </dgm:pt>
    <dgm:pt modelId="{63C922EF-B34B-4CA8-98BD-B030E4927AD6}" type="parTrans" cxnId="{2352FE07-F6BA-4234-AB8C-DF45DC231694}">
      <dgm:prSet/>
      <dgm:spPr/>
      <dgm:t>
        <a:bodyPr/>
        <a:lstStyle/>
        <a:p>
          <a:endParaRPr lang="bg-BG"/>
        </a:p>
      </dgm:t>
    </dgm:pt>
    <dgm:pt modelId="{4F8D6595-DB7A-4BB8-AB6A-D6FB6DBE335C}" type="sibTrans" cxnId="{2352FE07-F6BA-4234-AB8C-DF45DC231694}">
      <dgm:prSet/>
      <dgm:spPr/>
      <dgm:t>
        <a:bodyPr/>
        <a:lstStyle/>
        <a:p>
          <a:endParaRPr lang="bg-BG"/>
        </a:p>
      </dgm:t>
    </dgm:pt>
    <dgm:pt modelId="{DB465E6F-3267-4A39-AB67-15F275D3EF9D}" type="pres">
      <dgm:prSet presAssocID="{AF6A70AF-2581-42FC-822B-895B6A427C81}" presName="Name0" presStyleCnt="0">
        <dgm:presLayoutVars>
          <dgm:dir/>
          <dgm:resizeHandles val="exact"/>
        </dgm:presLayoutVars>
      </dgm:prSet>
      <dgm:spPr/>
    </dgm:pt>
    <dgm:pt modelId="{7CC321A1-90BD-4B97-A9D1-6B20528039F4}" type="pres">
      <dgm:prSet presAssocID="{AF6A70AF-2581-42FC-822B-895B6A427C81}" presName="cycle" presStyleCnt="0"/>
      <dgm:spPr/>
    </dgm:pt>
    <dgm:pt modelId="{10BF9242-D7DA-4D15-9E18-F5FF04A7FE0C}" type="pres">
      <dgm:prSet presAssocID="{17D3E8B2-8707-4682-A68C-DBA746200C35}" presName="nodeFirstNode" presStyleLbl="node1" presStyleIdx="0" presStyleCnt="5">
        <dgm:presLayoutVars>
          <dgm:bulletEnabled val="1"/>
        </dgm:presLayoutVars>
      </dgm:prSet>
      <dgm:spPr/>
    </dgm:pt>
    <dgm:pt modelId="{A9A250BE-FD3C-4C3B-ADB4-0EC1D59ECBCA}" type="pres">
      <dgm:prSet presAssocID="{BBE516D2-D664-43AD-947E-F755924B3A12}" presName="sibTransFirstNode" presStyleLbl="bgShp" presStyleIdx="0" presStyleCnt="1"/>
      <dgm:spPr/>
    </dgm:pt>
    <dgm:pt modelId="{9C599C36-4C9C-4787-8122-817EBB36EC23}" type="pres">
      <dgm:prSet presAssocID="{1C6EFC76-C699-4480-AB1B-2A611C755E8A}" presName="nodeFollowingNodes" presStyleLbl="node1" presStyleIdx="1" presStyleCnt="5">
        <dgm:presLayoutVars>
          <dgm:bulletEnabled val="1"/>
        </dgm:presLayoutVars>
      </dgm:prSet>
      <dgm:spPr/>
    </dgm:pt>
    <dgm:pt modelId="{A00D12E1-C78C-4811-BF63-315411197069}" type="pres">
      <dgm:prSet presAssocID="{E3AF8D81-1BF0-4AC6-A7C4-7EE5733B6904}" presName="nodeFollowingNodes" presStyleLbl="node1" presStyleIdx="2" presStyleCnt="5">
        <dgm:presLayoutVars>
          <dgm:bulletEnabled val="1"/>
        </dgm:presLayoutVars>
      </dgm:prSet>
      <dgm:spPr/>
    </dgm:pt>
    <dgm:pt modelId="{EC2AE2AB-DA40-4E38-A00E-339852909924}" type="pres">
      <dgm:prSet presAssocID="{4117DC0D-DF2F-4900-B881-D7DA1C15B2E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65B38E7-E17B-4044-A385-DA9A7526DD0A}" type="pres">
      <dgm:prSet presAssocID="{693D5DA2-7266-4F18-9E74-3C4008308665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E6EFDBA2-5C63-45EA-909F-912B5DDF7370}" type="presOf" srcId="{4117DC0D-DF2F-4900-B881-D7DA1C15B2E4}" destId="{EC2AE2AB-DA40-4E38-A00E-339852909924}" srcOrd="0" destOrd="0" presId="urn:microsoft.com/office/officeart/2005/8/layout/cycle3"/>
    <dgm:cxn modelId="{2ED8C84E-2D48-4555-85B3-B1780B1065E5}" srcId="{AF6A70AF-2581-42FC-822B-895B6A427C81}" destId="{1C6EFC76-C699-4480-AB1B-2A611C755E8A}" srcOrd="1" destOrd="0" parTransId="{1B26B57A-05FC-45C7-851C-7A54D7A6DFD4}" sibTransId="{2DC01028-45DD-4131-A684-DEFF573CC548}"/>
    <dgm:cxn modelId="{56FA3332-0984-4AAF-8F08-1B1689326F49}" srcId="{AF6A70AF-2581-42FC-822B-895B6A427C81}" destId="{E3AF8D81-1BF0-4AC6-A7C4-7EE5733B6904}" srcOrd="2" destOrd="0" parTransId="{9CEAA425-AFAA-4E22-9700-FCC09E8F053E}" sibTransId="{259C8D4D-ECCA-4222-9674-A55499057B94}"/>
    <dgm:cxn modelId="{8DCCBB5F-7B2E-482F-87F9-B9E96DB01AC5}" type="presOf" srcId="{AF6A70AF-2581-42FC-822B-895B6A427C81}" destId="{DB465E6F-3267-4A39-AB67-15F275D3EF9D}" srcOrd="0" destOrd="0" presId="urn:microsoft.com/office/officeart/2005/8/layout/cycle3"/>
    <dgm:cxn modelId="{3F53451D-97A2-4DE7-BC02-0A9B9A28CE25}" type="presOf" srcId="{1C6EFC76-C699-4480-AB1B-2A611C755E8A}" destId="{9C599C36-4C9C-4787-8122-817EBB36EC23}" srcOrd="0" destOrd="0" presId="urn:microsoft.com/office/officeart/2005/8/layout/cycle3"/>
    <dgm:cxn modelId="{2352FE07-F6BA-4234-AB8C-DF45DC231694}" srcId="{AF6A70AF-2581-42FC-822B-895B6A427C81}" destId="{693D5DA2-7266-4F18-9E74-3C4008308665}" srcOrd="4" destOrd="0" parTransId="{63C922EF-B34B-4CA8-98BD-B030E4927AD6}" sibTransId="{4F8D6595-DB7A-4BB8-AB6A-D6FB6DBE335C}"/>
    <dgm:cxn modelId="{320290E3-D3E2-46FD-9A3B-B94D44EBFC57}" type="presOf" srcId="{BBE516D2-D664-43AD-947E-F755924B3A12}" destId="{A9A250BE-FD3C-4C3B-ADB4-0EC1D59ECBCA}" srcOrd="0" destOrd="0" presId="urn:microsoft.com/office/officeart/2005/8/layout/cycle3"/>
    <dgm:cxn modelId="{69352A86-1D13-4D70-A324-22525034BC49}" srcId="{AF6A70AF-2581-42FC-822B-895B6A427C81}" destId="{4117DC0D-DF2F-4900-B881-D7DA1C15B2E4}" srcOrd="3" destOrd="0" parTransId="{A18700E3-E313-4D42-9B3A-35396BFF06DC}" sibTransId="{F6C4B7C9-DEAD-40CB-9C14-098F80280BBF}"/>
    <dgm:cxn modelId="{34BF33D2-04ED-4903-9141-364D6DDD3EAF}" type="presOf" srcId="{17D3E8B2-8707-4682-A68C-DBA746200C35}" destId="{10BF9242-D7DA-4D15-9E18-F5FF04A7FE0C}" srcOrd="0" destOrd="0" presId="urn:microsoft.com/office/officeart/2005/8/layout/cycle3"/>
    <dgm:cxn modelId="{20D75924-D67C-4017-BF78-0F08467803CB}" type="presOf" srcId="{693D5DA2-7266-4F18-9E74-3C4008308665}" destId="{865B38E7-E17B-4044-A385-DA9A7526DD0A}" srcOrd="0" destOrd="0" presId="urn:microsoft.com/office/officeart/2005/8/layout/cycle3"/>
    <dgm:cxn modelId="{4A364C06-996D-4B24-9A5C-4479DF871AB9}" srcId="{AF6A70AF-2581-42FC-822B-895B6A427C81}" destId="{17D3E8B2-8707-4682-A68C-DBA746200C35}" srcOrd="0" destOrd="0" parTransId="{DD50F821-02A6-4087-AF38-111AE3ECF229}" sibTransId="{BBE516D2-D664-43AD-947E-F755924B3A12}"/>
    <dgm:cxn modelId="{3D9D4FBC-EE88-4B7A-AE81-EC3CFAE15BDF}" type="presOf" srcId="{E3AF8D81-1BF0-4AC6-A7C4-7EE5733B6904}" destId="{A00D12E1-C78C-4811-BF63-315411197069}" srcOrd="0" destOrd="0" presId="urn:microsoft.com/office/officeart/2005/8/layout/cycle3"/>
    <dgm:cxn modelId="{74195C1C-4258-46B3-BBAC-6729A8E45CB9}" type="presParOf" srcId="{DB465E6F-3267-4A39-AB67-15F275D3EF9D}" destId="{7CC321A1-90BD-4B97-A9D1-6B20528039F4}" srcOrd="0" destOrd="0" presId="urn:microsoft.com/office/officeart/2005/8/layout/cycle3"/>
    <dgm:cxn modelId="{11938482-9626-4035-96F9-D15FACE4622C}" type="presParOf" srcId="{7CC321A1-90BD-4B97-A9D1-6B20528039F4}" destId="{10BF9242-D7DA-4D15-9E18-F5FF04A7FE0C}" srcOrd="0" destOrd="0" presId="urn:microsoft.com/office/officeart/2005/8/layout/cycle3"/>
    <dgm:cxn modelId="{720FFEA7-1B20-423B-956A-84D50D8FB2CF}" type="presParOf" srcId="{7CC321A1-90BD-4B97-A9D1-6B20528039F4}" destId="{A9A250BE-FD3C-4C3B-ADB4-0EC1D59ECBCA}" srcOrd="1" destOrd="0" presId="urn:microsoft.com/office/officeart/2005/8/layout/cycle3"/>
    <dgm:cxn modelId="{AED38A81-A1A3-4D6C-8A76-7914365295AF}" type="presParOf" srcId="{7CC321A1-90BD-4B97-A9D1-6B20528039F4}" destId="{9C599C36-4C9C-4787-8122-817EBB36EC23}" srcOrd="2" destOrd="0" presId="urn:microsoft.com/office/officeart/2005/8/layout/cycle3"/>
    <dgm:cxn modelId="{F4CD172A-3E64-49CD-8955-B926246C29C2}" type="presParOf" srcId="{7CC321A1-90BD-4B97-A9D1-6B20528039F4}" destId="{A00D12E1-C78C-4811-BF63-315411197069}" srcOrd="3" destOrd="0" presId="urn:microsoft.com/office/officeart/2005/8/layout/cycle3"/>
    <dgm:cxn modelId="{4C5F6C76-6FF6-4F1D-8E94-07B1FAB8A921}" type="presParOf" srcId="{7CC321A1-90BD-4B97-A9D1-6B20528039F4}" destId="{EC2AE2AB-DA40-4E38-A00E-339852909924}" srcOrd="4" destOrd="0" presId="urn:microsoft.com/office/officeart/2005/8/layout/cycle3"/>
    <dgm:cxn modelId="{0679BA05-3668-4DE3-8514-9E1C8E47E708}" type="presParOf" srcId="{7CC321A1-90BD-4B97-A9D1-6B20528039F4}" destId="{865B38E7-E17B-4044-A385-DA9A7526DD0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250BE-FD3C-4C3B-ADB4-0EC1D59ECBCA}">
      <dsp:nvSpPr>
        <dsp:cNvPr id="0" name=""/>
        <dsp:cNvSpPr/>
      </dsp:nvSpPr>
      <dsp:spPr>
        <a:xfrm>
          <a:off x="1982335" y="-27605"/>
          <a:ext cx="4539567" cy="4539567"/>
        </a:xfrm>
        <a:prstGeom prst="circularArrow">
          <a:avLst>
            <a:gd name="adj1" fmla="val 5544"/>
            <a:gd name="adj2" fmla="val 330680"/>
            <a:gd name="adj3" fmla="val 13766482"/>
            <a:gd name="adj4" fmla="val 1739171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F9242-D7DA-4D15-9E18-F5FF04A7FE0C}">
      <dsp:nvSpPr>
        <dsp:cNvPr id="0" name=""/>
        <dsp:cNvSpPr/>
      </dsp:nvSpPr>
      <dsp:spPr>
        <a:xfrm>
          <a:off x="3184936" y="1416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Technology</a:t>
          </a:r>
          <a:endParaRPr lang="bg-BG" sz="2800" kern="1200" dirty="0"/>
        </a:p>
      </dsp:txBody>
      <dsp:txXfrm>
        <a:off x="3237032" y="53512"/>
        <a:ext cx="2030172" cy="962990"/>
      </dsp:txXfrm>
    </dsp:sp>
    <dsp:sp modelId="{9C599C36-4C9C-4787-8122-817EBB36EC23}">
      <dsp:nvSpPr>
        <dsp:cNvPr id="0" name=""/>
        <dsp:cNvSpPr/>
      </dsp:nvSpPr>
      <dsp:spPr>
        <a:xfrm>
          <a:off x="5026039" y="1339055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Family life </a:t>
          </a:r>
          <a:endParaRPr lang="bg-BG" sz="2800" kern="1200" dirty="0"/>
        </a:p>
      </dsp:txBody>
      <dsp:txXfrm>
        <a:off x="5078135" y="1391151"/>
        <a:ext cx="2030172" cy="962990"/>
      </dsp:txXfrm>
    </dsp:sp>
    <dsp:sp modelId="{A00D12E1-C78C-4811-BF63-315411197069}">
      <dsp:nvSpPr>
        <dsp:cNvPr id="0" name=""/>
        <dsp:cNvSpPr/>
      </dsp:nvSpPr>
      <dsp:spPr>
        <a:xfrm>
          <a:off x="4322800" y="3503401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Religion</a:t>
          </a:r>
          <a:endParaRPr lang="bg-BG" sz="2800" kern="1200" dirty="0"/>
        </a:p>
      </dsp:txBody>
      <dsp:txXfrm>
        <a:off x="4374896" y="3555497"/>
        <a:ext cx="2030172" cy="962990"/>
      </dsp:txXfrm>
    </dsp:sp>
    <dsp:sp modelId="{EC2AE2AB-DA40-4E38-A00E-339852909924}">
      <dsp:nvSpPr>
        <dsp:cNvPr id="0" name=""/>
        <dsp:cNvSpPr/>
      </dsp:nvSpPr>
      <dsp:spPr>
        <a:xfrm>
          <a:off x="2047072" y="3503401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Value system </a:t>
          </a:r>
          <a:endParaRPr lang="bg-BG" sz="2800" kern="1200" dirty="0"/>
        </a:p>
      </dsp:txBody>
      <dsp:txXfrm>
        <a:off x="2099168" y="3555497"/>
        <a:ext cx="2030172" cy="962990"/>
      </dsp:txXfrm>
    </dsp:sp>
    <dsp:sp modelId="{865B38E7-E17B-4044-A385-DA9A7526DD0A}">
      <dsp:nvSpPr>
        <dsp:cNvPr id="0" name=""/>
        <dsp:cNvSpPr/>
      </dsp:nvSpPr>
      <dsp:spPr>
        <a:xfrm>
          <a:off x="1343834" y="1339055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Culture </a:t>
          </a:r>
          <a:endParaRPr lang="bg-BG" sz="2800" kern="1200" dirty="0"/>
        </a:p>
      </dsp:txBody>
      <dsp:txXfrm>
        <a:off x="1395930" y="1391151"/>
        <a:ext cx="2030172" cy="962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9B2E8E-6F47-49C0-B97E-630C34DCBB98}" type="datetimeFigureOut">
              <a:rPr lang="bg-BG" smtClean="0"/>
              <a:t>25.9.2016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999F15-B9BA-4851-9C76-8FE6B9E56E6A}" type="slidenum">
              <a:rPr lang="bg-BG" smtClean="0"/>
              <a:t>‹#›</a:t>
            </a:fld>
            <a:endParaRPr lang="bg-BG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2241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History and </a:t>
            </a:r>
            <a:r>
              <a:rPr lang="en-US" dirty="0" err="1" smtClean="0"/>
              <a:t>civilisation</a:t>
            </a:r>
            <a:r>
              <a:rPr lang="en-US" dirty="0" smtClean="0"/>
              <a:t> – 11 grade 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728192"/>
          </a:xfrm>
        </p:spPr>
        <p:txBody>
          <a:bodyPr>
            <a:normAutofit/>
          </a:bodyPr>
          <a:lstStyle/>
          <a:p>
            <a:r>
              <a:rPr lang="en-US" dirty="0" err="1" smtClean="0"/>
              <a:t>Civilisation</a:t>
            </a:r>
            <a:r>
              <a:rPr lang="en-US" dirty="0" smtClean="0"/>
              <a:t> of the 20-th century </a:t>
            </a:r>
            <a:endParaRPr lang="bg-BG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196705" cy="301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9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1078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840351" cy="36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ideas for countries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 The Countries of abundance,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 The Countries of Prosperity and Welfare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747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Може ли индивидът  да постигне индивидуална самоличност в урбанизираното общество?</a:t>
            </a:r>
          </a:p>
          <a:p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4608512" cy="345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22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ideas …..what is a </a:t>
            </a:r>
            <a:r>
              <a:rPr lang="en-US" dirty="0" err="1" smtClean="0"/>
              <a:t>civilisation</a:t>
            </a:r>
            <a:r>
              <a:rPr lang="en-US" dirty="0" smtClean="0"/>
              <a:t>?</a:t>
            </a:r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2031" y="2108200"/>
            <a:ext cx="45434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3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accomplishments of the </a:t>
            </a:r>
            <a:r>
              <a:rPr lang="en-US" dirty="0" err="1" smtClean="0"/>
              <a:t>civilisation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P.10/ source 1</a:t>
            </a:r>
          </a:p>
          <a:p>
            <a:r>
              <a:rPr lang="en-US" dirty="0" smtClean="0"/>
              <a:t>What do you think?</a:t>
            </a:r>
          </a:p>
          <a:p>
            <a:r>
              <a:rPr lang="en-US" dirty="0" smtClean="0"/>
              <a:t>Do you agree?</a:t>
            </a:r>
          </a:p>
          <a:p>
            <a:r>
              <a:rPr lang="en-US" dirty="0" smtClean="0"/>
              <a:t>Any </a:t>
            </a:r>
            <a:r>
              <a:rPr lang="en-US" dirty="0" err="1" smtClean="0"/>
              <a:t>civilisation</a:t>
            </a:r>
            <a:r>
              <a:rPr lang="en-US" dirty="0" smtClean="0"/>
              <a:t> around you?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1862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Term 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027438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44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Specific Characteristics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Developed system of productivity;</a:t>
            </a:r>
          </a:p>
          <a:p>
            <a:r>
              <a:rPr lang="en-US" dirty="0" smtClean="0"/>
              <a:t>Political and cultural collaboration;</a:t>
            </a:r>
          </a:p>
          <a:p>
            <a:r>
              <a:rPr lang="en-US" dirty="0" smtClean="0"/>
              <a:t>Spiritual development.</a:t>
            </a:r>
          </a:p>
          <a:p>
            <a:endParaRPr lang="en-US" dirty="0"/>
          </a:p>
          <a:p>
            <a:r>
              <a:rPr lang="en-US" dirty="0" smtClean="0"/>
              <a:t>Are they interconnected or they can work </a:t>
            </a:r>
            <a:r>
              <a:rPr lang="en-US" dirty="0" err="1" smtClean="0"/>
              <a:t>ind</a:t>
            </a:r>
            <a:r>
              <a:rPr lang="bg-BG" dirty="0" smtClean="0"/>
              <a:t>е</a:t>
            </a:r>
            <a:r>
              <a:rPr lang="en-US" dirty="0" err="1" smtClean="0"/>
              <a:t>pendently</a:t>
            </a:r>
            <a:r>
              <a:rPr lang="en-US" dirty="0" smtClean="0"/>
              <a:t>?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5693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The Second Industrial Revolution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Scientific researches;</a:t>
            </a:r>
          </a:p>
          <a:p>
            <a:r>
              <a:rPr lang="en-US" dirty="0" smtClean="0"/>
              <a:t>New productions and new technique</a:t>
            </a:r>
          </a:p>
          <a:p>
            <a:r>
              <a:rPr lang="en-US" dirty="0" smtClean="0"/>
              <a:t>Modern Industries – p. 13 – Chart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290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6508131"/>
              </p:ext>
            </p:extLst>
          </p:nvPr>
        </p:nvGraphicFramePr>
        <p:xfrm>
          <a:off x="301625" y="1527175"/>
          <a:ext cx="850423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8"/>
                <a:gridCol w="42521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 </a:t>
                      </a:r>
                      <a:endParaRPr lang="bg-BG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r>
                        <a:rPr lang="en-US" baseline="0" dirty="0" smtClean="0"/>
                        <a:t> </a:t>
                      </a:r>
                      <a:endParaRPr lang="bg-BG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Electricity</a:t>
                      </a:r>
                      <a:r>
                        <a:rPr lang="en-US" baseline="0" dirty="0" smtClean="0"/>
                        <a:t> </a:t>
                      </a:r>
                      <a:endParaRPr lang="bg-BG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Metallurgy,</a:t>
                      </a:r>
                      <a:r>
                        <a:rPr lang="en-US" baseline="0" dirty="0" smtClean="0"/>
                        <a:t> machine building </a:t>
                      </a:r>
                      <a:endParaRPr lang="bg-BG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Technologies for working with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Petrol </a:t>
                      </a:r>
                      <a:endParaRPr lang="bg-BG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Chemistry, Cosmetics, Pharmacists</a:t>
                      </a:r>
                      <a:endParaRPr lang="bg-BG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building </a:t>
                      </a:r>
                      <a:endParaRPr lang="bg-BG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Automobile building </a:t>
                      </a:r>
                      <a:endParaRPr lang="bg-BG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Aircraft building</a:t>
                      </a:r>
                      <a:r>
                        <a:rPr lang="en-US" baseline="0" dirty="0" smtClean="0"/>
                        <a:t> </a:t>
                      </a:r>
                      <a:endParaRPr lang="bg-BG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4491" marR="944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Researches</a:t>
                      </a:r>
                      <a:r>
                        <a:rPr lang="en-US" baseline="0" dirty="0" smtClean="0"/>
                        <a:t> </a:t>
                      </a:r>
                      <a:endParaRPr lang="bg-BG" dirty="0"/>
                    </a:p>
                  </a:txBody>
                  <a:tcPr marL="94491" marR="94491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4491" marR="94491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0957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95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en-US" dirty="0" smtClean="0"/>
              <a:t>USA, England, Russia, France, Italy – the most developed countries </a:t>
            </a:r>
          </a:p>
          <a:p>
            <a:r>
              <a:rPr lang="en-US" dirty="0" smtClean="0"/>
              <a:t>Big industrial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Urbanisation</a:t>
            </a:r>
            <a:endParaRPr lang="en-US" dirty="0" smtClean="0"/>
          </a:p>
          <a:p>
            <a:r>
              <a:rPr lang="en-US" dirty="0" smtClean="0"/>
              <a:t>Mega cities </a:t>
            </a:r>
          </a:p>
          <a:p>
            <a:r>
              <a:rPr lang="en-US" dirty="0" smtClean="0"/>
              <a:t>What are the consequences of the this? </a:t>
            </a:r>
          </a:p>
          <a:p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0960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54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The Modern </a:t>
            </a:r>
            <a:r>
              <a:rPr lang="en-US" dirty="0" err="1" smtClean="0"/>
              <a:t>Civilisation</a:t>
            </a:r>
            <a:r>
              <a:rPr lang="en-US" dirty="0" smtClean="0"/>
              <a:t> and the Man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tendencies and new ways</a:t>
            </a:r>
          </a:p>
          <a:p>
            <a:r>
              <a:rPr lang="en-US" dirty="0" smtClean="0"/>
              <a:t>New changes – in mind, in thinking, in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Fashion tendencies </a:t>
            </a:r>
          </a:p>
          <a:p>
            <a:r>
              <a:rPr lang="en-US" dirty="0" smtClean="0"/>
              <a:t>New hobbies </a:t>
            </a:r>
          </a:p>
          <a:p>
            <a:r>
              <a:rPr lang="en-US" dirty="0" smtClean="0"/>
              <a:t>New morals and values </a:t>
            </a:r>
          </a:p>
          <a:p>
            <a:r>
              <a:rPr lang="en-US" dirty="0" smtClean="0"/>
              <a:t>“New Athens”</a:t>
            </a:r>
          </a:p>
          <a:p>
            <a:r>
              <a:rPr lang="en-US" dirty="0" smtClean="0"/>
              <a:t>Ecology 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32607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</TotalTime>
  <Words>224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Civilisation of the 20-th century </vt:lpstr>
      <vt:lpstr>Any ideas …..what is a civilisation?</vt:lpstr>
      <vt:lpstr>PowerPoint Presentation</vt:lpstr>
      <vt:lpstr>1. The Term </vt:lpstr>
      <vt:lpstr>2. Specific Characteristics </vt:lpstr>
      <vt:lpstr>3. The Second Industrial Revolution</vt:lpstr>
      <vt:lpstr>PowerPoint Presentation</vt:lpstr>
      <vt:lpstr>PowerPoint Presentation</vt:lpstr>
      <vt:lpstr>4. The Modern Civilisation and the Man </vt:lpstr>
      <vt:lpstr>PowerPoint Presentation</vt:lpstr>
      <vt:lpstr>PowerPoint Presentation</vt:lpstr>
      <vt:lpstr>Homework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Civilisation of the 20-th century</dc:title>
  <dc:creator>SK</dc:creator>
  <cp:lastModifiedBy>SK</cp:lastModifiedBy>
  <cp:revision>4</cp:revision>
  <dcterms:created xsi:type="dcterms:W3CDTF">2016-09-25T15:05:01Z</dcterms:created>
  <dcterms:modified xsi:type="dcterms:W3CDTF">2016-09-25T15:37:27Z</dcterms:modified>
</cp:coreProperties>
</file>