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62" r:id="rId3"/>
    <p:sldId id="271" r:id="rId4"/>
    <p:sldId id="272" r:id="rId5"/>
    <p:sldId id="273" r:id="rId6"/>
    <p:sldId id="274" r:id="rId7"/>
    <p:sldId id="256" r:id="rId8"/>
    <p:sldId id="257" r:id="rId9"/>
    <p:sldId id="280" r:id="rId10"/>
    <p:sldId id="275" r:id="rId11"/>
    <p:sldId id="268" r:id="rId12"/>
    <p:sldId id="281" r:id="rId13"/>
    <p:sldId id="276" r:id="rId14"/>
    <p:sldId id="277" r:id="rId15"/>
    <p:sldId id="263" r:id="rId16"/>
    <p:sldId id="278" r:id="rId17"/>
    <p:sldId id="279" r:id="rId18"/>
    <p:sldId id="258" r:id="rId19"/>
    <p:sldId id="259" r:id="rId20"/>
    <p:sldId id="260" r:id="rId21"/>
    <p:sldId id="282" r:id="rId22"/>
    <p:sldId id="283" r:id="rId23"/>
    <p:sldId id="284" r:id="rId24"/>
    <p:sldId id="264" r:id="rId25"/>
    <p:sldId id="285" r:id="rId26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5050"/>
    <a:srgbClr val="F9D729"/>
    <a:srgbClr val="09F125"/>
    <a:srgbClr val="FB8A19"/>
    <a:srgbClr val="79689E"/>
    <a:srgbClr val="60C3E5"/>
    <a:srgbClr val="B72730"/>
    <a:srgbClr val="EB973C"/>
    <a:srgbClr val="33A6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207" autoAdjust="0"/>
    <p:restoredTop sz="94646" autoAdjust="0"/>
  </p:normalViewPr>
  <p:slideViewPr>
    <p:cSldViewPr>
      <p:cViewPr>
        <p:scale>
          <a:sx n="75" d="100"/>
          <a:sy n="75" d="100"/>
        </p:scale>
        <p:origin x="-40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A7069-1C24-4078-8181-5405107E5B91}" type="datetimeFigureOut">
              <a:rPr lang="en-US" smtClean="0"/>
              <a:pPr/>
              <a:t>2/17/2018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520700"/>
            <a:ext cx="3473450" cy="2605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00413"/>
            <a:ext cx="7426325" cy="312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765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388" y="659765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D6CA3-7987-444D-9060-360D03EED37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D6CA3-7987-444D-9060-360D03EED375}" type="slidenum">
              <a:rPr lang="bg-BG" smtClean="0"/>
              <a:pPr/>
              <a:t>7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foodpyramid_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bg-BG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65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Picture 119" descr="foodpyramid_bkgrn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fia\Desktop\chiken_sound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fia\Desktop\cow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gif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fia\Desktop\vs_screen_blazblue.mp3" TargetMode="External"/><Relationship Id="rId6" Type="http://schemas.openxmlformats.org/officeDocument/2006/relationships/image" Target="../media/image68.jpeg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fia\Desktop\delicious.mp3" TargetMode="Externa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fia\Desktop\water.mp3" TargetMode="External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&#1074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95600" y="1752600"/>
            <a:ext cx="3810000" cy="1524000"/>
          </a:xfrm>
        </p:spPr>
        <p:txBody>
          <a:bodyPr/>
          <a:lstStyle/>
          <a:p>
            <a:r>
              <a:rPr lang="bg-BG" sz="2800" b="1" dirty="0" smtClean="0"/>
              <a:t>Здравословното хранене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514600" y="19050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2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057400" y="25146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114800"/>
            <a:ext cx="2819400" cy="317500"/>
          </a:xfrm>
        </p:spPr>
        <p:txBody>
          <a:bodyPr/>
          <a:lstStyle/>
          <a:p>
            <a:r>
              <a:rPr lang="bg-BG" sz="1400" dirty="0" smtClean="0"/>
              <a:t>Изготвила: София-Никол Николаева Стойчева от ПМГ,,Иван Вазов” 8клас</a:t>
            </a:r>
            <a:endParaRPr lang="en-US" sz="1400" dirty="0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Сила за живот</a:t>
            </a:r>
            <a:endParaRPr lang="bg-BG" dirty="0"/>
          </a:p>
        </p:txBody>
      </p:sp>
      <p:pic>
        <p:nvPicPr>
          <p:cNvPr id="2050" name="Picture 2" descr="C:\Users\Sofia\AppData\Local\Microsoft\Windows\Temporary Internet Files\Content.IE5\73WM1AYN\blank-book-illustrat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5190">
            <a:off x="1295400" y="1600200"/>
            <a:ext cx="6324600" cy="440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1236412">
            <a:off x="2201045" y="2222363"/>
            <a:ext cx="435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      </a:t>
            </a:r>
            <a:r>
              <a:rPr lang="bg-BG" sz="3600" b="1" i="1" dirty="0" smtClean="0"/>
              <a:t>И още   нещо</a:t>
            </a:r>
            <a:endParaRPr lang="bg-BG" sz="3600" b="1" i="1" dirty="0"/>
          </a:p>
        </p:txBody>
      </p:sp>
      <p:sp>
        <p:nvSpPr>
          <p:cNvPr id="5" name="TextBox 4"/>
          <p:cNvSpPr txBox="1"/>
          <p:nvPr/>
        </p:nvSpPr>
        <p:spPr>
          <a:xfrm rot="21395121">
            <a:off x="2209800" y="28194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cs typeface="Aharoni" pitchFamily="2" charset="-79"/>
              </a:rPr>
              <a:t>Въглехидратите        ни </a:t>
            </a:r>
            <a:r>
              <a:rPr lang="en-US" b="1" i="1" dirty="0" smtClean="0">
                <a:cs typeface="Aharoni" pitchFamily="2" charset="-79"/>
              </a:rPr>
              <a:t>     </a:t>
            </a:r>
            <a:r>
              <a:rPr lang="bg-BG" b="1" i="1" dirty="0" smtClean="0">
                <a:cs typeface="Aharoni" pitchFamily="2" charset="-79"/>
              </a:rPr>
              <a:t>снабдяват </a:t>
            </a:r>
            <a:r>
              <a:rPr lang="bg-BG" b="1" i="1" dirty="0" smtClean="0">
                <a:cs typeface="Aharoni" pitchFamily="2" charset="-79"/>
              </a:rPr>
              <a:t>с </a:t>
            </a:r>
            <a:r>
              <a:rPr lang="en-US" b="1" i="1" dirty="0" smtClean="0">
                <a:cs typeface="Aharoni" pitchFamily="2" charset="-79"/>
              </a:rPr>
              <a:t>             </a:t>
            </a:r>
            <a:r>
              <a:rPr lang="bg-BG" b="1" i="1" dirty="0" smtClean="0">
                <a:cs typeface="Aharoni" pitchFamily="2" charset="-79"/>
              </a:rPr>
              <a:t>повечето </a:t>
            </a:r>
            <a:r>
              <a:rPr lang="bg-BG" b="1" i="1" dirty="0" smtClean="0">
                <a:cs typeface="Aharoni" pitchFamily="2" charset="-79"/>
              </a:rPr>
              <a:t>от               енергията, </a:t>
            </a:r>
            <a:r>
              <a:rPr lang="en-US" b="1" i="1" dirty="0" smtClean="0">
                <a:cs typeface="Aharoni" pitchFamily="2" charset="-79"/>
              </a:rPr>
              <a:t>              </a:t>
            </a:r>
            <a:r>
              <a:rPr lang="bg-BG" b="1" i="1" dirty="0" smtClean="0">
                <a:cs typeface="Aharoni" pitchFamily="2" charset="-79"/>
              </a:rPr>
              <a:t> </a:t>
            </a:r>
            <a:r>
              <a:rPr lang="bg-BG" b="1" i="1" dirty="0" smtClean="0">
                <a:cs typeface="Aharoni" pitchFamily="2" charset="-79"/>
              </a:rPr>
              <a:t>която ти е необходима .            Организма ти ги преработва в       глюкоза-вид захар, която </a:t>
            </a:r>
            <a:r>
              <a:rPr lang="en-US" b="1" i="1" dirty="0" smtClean="0">
                <a:cs typeface="Aharoni" pitchFamily="2" charset="-79"/>
              </a:rPr>
              <a:t>             </a:t>
            </a:r>
            <a:r>
              <a:rPr lang="bg-BG" b="1" i="1" dirty="0" smtClean="0">
                <a:cs typeface="Aharoni" pitchFamily="2" charset="-79"/>
              </a:rPr>
              <a:t>тялото    </a:t>
            </a:r>
            <a:r>
              <a:rPr lang="bg-BG" b="1" i="1" dirty="0" smtClean="0">
                <a:cs typeface="Aharoni" pitchFamily="2" charset="-79"/>
              </a:rPr>
              <a:t>използва </a:t>
            </a:r>
            <a:r>
              <a:rPr lang="bg-BG" b="1" i="1" dirty="0" smtClean="0">
                <a:cs typeface="Aharoni" pitchFamily="2" charset="-79"/>
              </a:rPr>
              <a:t>кат</a:t>
            </a:r>
            <a:r>
              <a:rPr lang="en-US" b="1" i="1" dirty="0" smtClean="0">
                <a:cs typeface="Aharoni" pitchFamily="2" charset="-79"/>
              </a:rPr>
              <a:t>o        </a:t>
            </a:r>
            <a:r>
              <a:rPr lang="bg-BG" b="1" i="1" dirty="0" smtClean="0">
                <a:cs typeface="Aharoni" pitchFamily="2" charset="-79"/>
              </a:rPr>
              <a:t> </a:t>
            </a:r>
            <a:r>
              <a:rPr lang="bg-BG" b="1" i="1" dirty="0" smtClean="0">
                <a:cs typeface="Aharoni" pitchFamily="2" charset="-79"/>
              </a:rPr>
              <a:t>енергия.</a:t>
            </a:r>
            <a:endParaRPr lang="bg-BG" b="1" i="1" dirty="0">
              <a:cs typeface="Aharoni" pitchFamily="2" charset="-79"/>
            </a:endParaRPr>
          </a:p>
        </p:txBody>
      </p:sp>
      <p:pic>
        <p:nvPicPr>
          <p:cNvPr id="2051" name="Picture 3" descr="C:\Users\Sofia\AppData\Local\Microsoft\Windows\Temporary Internet Files\Content.IE5\BVVY6END\Sugar-cartoon-c274485_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09800"/>
            <a:ext cx="800100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5105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bg-BG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4876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bg-BG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6" name="Picture 12" descr="foodpyramid_mi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Мляко и млечни продукти</a:t>
            </a:r>
            <a:endParaRPr lang="en-US" sz="1400" dirty="0"/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bg-BG" sz="2000" b="1" dirty="0" smtClean="0"/>
              <a:t>Млечните продукти-</a:t>
            </a:r>
            <a:r>
              <a:rPr lang="bg-BG" sz="2000" dirty="0" smtClean="0"/>
              <a:t>се приготвят от млякото на някои домашни животни, като кравите и козите. Сиренето, кашкавалът и киселото мляко са млечни продукти.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971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Млечните продукти съдържат хранително вещество,наречено калций, което е много полезно за костите и зъбите ни.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514600" y="4343400"/>
            <a:ext cx="4191000" cy="1066800"/>
          </a:xfrm>
          <a:prstGeom prst="rect">
            <a:avLst/>
          </a:prstGeom>
          <a:solidFill>
            <a:srgbClr val="F9D72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2895600" y="4495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i="1" dirty="0" smtClean="0"/>
              <a:t>Интересно</a:t>
            </a:r>
            <a:endParaRPr lang="bg-BG" sz="40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Интересно</a:t>
            </a:r>
            <a:endParaRPr lang="bg-BG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i="1" dirty="0" smtClean="0"/>
              <a:t>Някои хора не обичат млечни продукти или са алергични към тях.Има  най-различни заместители на млякото, сред които соевото мляко и оризовото мляко.</a:t>
            </a:r>
            <a:endParaRPr lang="bg-BG" i="1" dirty="0"/>
          </a:p>
        </p:txBody>
      </p:sp>
      <p:pic>
        <p:nvPicPr>
          <p:cNvPr id="3074" name="Picture 2" descr="C:\Users\Sofia\Desktop\alergiya-km-sladko-dete_15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600" y="3733800"/>
            <a:ext cx="2895600" cy="1889378"/>
          </a:xfrm>
          <a:prstGeom prst="rect">
            <a:avLst/>
          </a:prstGeom>
          <a:noFill/>
        </p:spPr>
      </p:pic>
      <p:pic>
        <p:nvPicPr>
          <p:cNvPr id="3075" name="Picture 3" descr="C:\Users\Sofia\Desktop\allergies_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29200" y="2819400"/>
            <a:ext cx="31242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Мляко и млечни продукти</a:t>
            </a:r>
            <a:endParaRPr lang="bg-BG" dirty="0"/>
          </a:p>
        </p:txBody>
      </p:sp>
      <p:pic>
        <p:nvPicPr>
          <p:cNvPr id="2050" name="Picture 2" descr="C:\Users\Sofia\Desktop\20140829230131polzi_ot_soevoto_mlqko_za_zdrave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81200"/>
            <a:ext cx="2819400" cy="2707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4191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Соево мляко</a:t>
            </a:r>
            <a:endParaRPr lang="bg-BG" b="1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5400000" flipH="1" flipV="1">
            <a:off x="1943100" y="37719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4876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Някои хора предпочитат да пият соево мляко.Соята е растителен продукт.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1336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Яйцата НЕ са млечен продукт, но не са и месо. Те са основен източник на животинскинбелтъчини, които помагат на мускулите и костите да растат.</a:t>
            </a:r>
            <a:endParaRPr lang="bg-BG" dirty="0"/>
          </a:p>
        </p:txBody>
      </p:sp>
      <p:pic>
        <p:nvPicPr>
          <p:cNvPr id="2051" name="Picture 3" descr="C:\Users\Sofia\Desktop\yaica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114800"/>
            <a:ext cx="3257613" cy="2097088"/>
          </a:xfrm>
          <a:prstGeom prst="rect">
            <a:avLst/>
          </a:prstGeom>
          <a:noFill/>
        </p:spPr>
      </p:pic>
      <p:pic>
        <p:nvPicPr>
          <p:cNvPr id="11" name="chiken_sou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781801" y="4065232"/>
            <a:ext cx="1323080" cy="15735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Мляко и млечните продукти</a:t>
            </a:r>
            <a:endParaRPr lang="bg-BG" dirty="0"/>
          </a:p>
        </p:txBody>
      </p:sp>
      <p:pic>
        <p:nvPicPr>
          <p:cNvPr id="3074" name="Picture 2" descr="C:\Users\Sofia\AppData\Local\Microsoft\Windows\Temporary Internet Files\Content.IE5\73WM1AYN\blank-book-illustra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5915310" cy="411607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2286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bg-BG" sz="2400" b="1" dirty="0" smtClean="0"/>
              <a:t>       И още    нещо</a:t>
            </a:r>
            <a:endParaRPr lang="bg-BG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6670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Млечните продукти   съдържат </a:t>
            </a:r>
            <a:r>
              <a:rPr lang="bg-BG" b="1" dirty="0" smtClean="0"/>
              <a:t>калций</a:t>
            </a:r>
            <a:r>
              <a:rPr lang="bg-BG" dirty="0" smtClean="0"/>
              <a:t> , които         помага на зъбите и костите       ни да           растат и да се         запазят здрави.       Децата се нуждаят от повече калций  отколкото    възрастните,             защото костите им   са все     още в процес на растеж.</a:t>
            </a:r>
            <a:endParaRPr lang="bg-BG" dirty="0"/>
          </a:p>
        </p:txBody>
      </p:sp>
      <p:pic>
        <p:nvPicPr>
          <p:cNvPr id="3075" name="Picture 3" descr="C:\Users\Sofia\AppData\Local\Microsoft\Windows\Temporary Internet Files\Content.IE5\VCHIDAWF\14336-illustration-of-a-carton-of-milk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95800"/>
            <a:ext cx="893826" cy="1093365"/>
          </a:xfrm>
          <a:prstGeom prst="rect">
            <a:avLst/>
          </a:prstGeom>
          <a:noFill/>
        </p:spPr>
      </p:pic>
      <p:pic>
        <p:nvPicPr>
          <p:cNvPr id="3076" name="Picture 4" descr="C:\Users\Sofia\AppData\Local\Microsoft\Windows\Temporary Internet Files\Content.IE5\BVVY6END\424px-Calcium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18949">
            <a:off x="5791200" y="2362200"/>
            <a:ext cx="723900" cy="1024387"/>
          </a:xfrm>
          <a:prstGeom prst="rect">
            <a:avLst/>
          </a:prstGeom>
          <a:noFill/>
        </p:spPr>
      </p:pic>
      <p:pic>
        <p:nvPicPr>
          <p:cNvPr id="3077" name="Picture 5" descr="C:\Users\Sofia\AppData\Local\Microsoft\Windows\Temporary Internet Files\Content.IE5\BVVY6END\11468-illustration-of-a-fried-egg-sunny-side-up-pv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057400"/>
            <a:ext cx="804764" cy="727479"/>
          </a:xfrm>
          <a:prstGeom prst="rect">
            <a:avLst/>
          </a:prstGeom>
          <a:noFill/>
        </p:spPr>
      </p:pic>
      <p:pic>
        <p:nvPicPr>
          <p:cNvPr id="12" name="c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648200" y="4724400"/>
            <a:ext cx="990600" cy="7932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foodpyramid_prot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/>
              <a:t>Месо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447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Месото е полезно з атеб, защото съдържа белтъчини. Тези хранителни вещества ти помагат да растеш и възстановяват увредените клетки на тялото ти.</a:t>
            </a:r>
            <a:endParaRPr lang="bg-BG" dirty="0"/>
          </a:p>
        </p:txBody>
      </p:sp>
      <p:pic>
        <p:nvPicPr>
          <p:cNvPr id="4098" name="Picture 2" descr="C:\Users\Sofia\AppData\Local\Microsoft\Windows\Temporary Internet Files\Content.IE5\NP38KXNE\turkey2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05200"/>
            <a:ext cx="2033588" cy="136677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>
            <a:off x="2438400" y="3429000"/>
            <a:ext cx="762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514600"/>
            <a:ext cx="3048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/>
              <a:t>Месото може да бъде важна част от здравословното меню</a:t>
            </a:r>
            <a:endParaRPr lang="bg-BG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25908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Видове месо</a:t>
            </a:r>
          </a:p>
          <a:p>
            <a:r>
              <a:rPr lang="bg-BG" dirty="0" smtClean="0"/>
              <a:t>Сред червените меса са говеждото и агнешкото, а сред белите – пилешкото и свинското. Повечето бързи закуски съдържат преработено месо. Към това месо са прибавени други съставки.</a:t>
            </a:r>
            <a:endParaRPr lang="bg-BG" dirty="0"/>
          </a:p>
        </p:txBody>
      </p:sp>
      <p:pic>
        <p:nvPicPr>
          <p:cNvPr id="4099" name="Picture 3" descr="C:\Users\Sofia\AppData\Local\Microsoft\Windows\Temporary Internet Files\Content.IE5\NP38KXNE\ribey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657600"/>
            <a:ext cx="1295400" cy="1111210"/>
          </a:xfrm>
          <a:prstGeom prst="rect">
            <a:avLst/>
          </a:prstGeom>
          <a:noFill/>
        </p:spPr>
      </p:pic>
      <p:pic>
        <p:nvPicPr>
          <p:cNvPr id="4102" name="Picture 6" descr="C:\Users\Sofia\AppData\Local\Microsoft\Windows\Temporary Internet Files\Content.IE5\73WM1AYN\iStock_whole raw chicken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876800"/>
            <a:ext cx="1676400" cy="113995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</a:t>
            </a:r>
            <a:r>
              <a:rPr lang="bg-BG" dirty="0" smtClean="0"/>
              <a:t>со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905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Какво е вегетарианец и веган?</a:t>
            </a:r>
            <a:endParaRPr lang="bg-BG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u="sng" dirty="0" smtClean="0"/>
              <a:t>Вегетарианец</a:t>
            </a:r>
          </a:p>
          <a:p>
            <a:r>
              <a:rPr lang="bg-BG" dirty="0" smtClean="0"/>
              <a:t>Хора, които никога не ядат месо. Ако обаче внимават какво консумират , те пак могат да имат </a:t>
            </a:r>
            <a:r>
              <a:rPr lang="bg-BG" b="1" dirty="0" smtClean="0"/>
              <a:t>балансирано хранене.</a:t>
            </a:r>
            <a:endParaRPr lang="bg-BG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24384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u="sng" dirty="0" smtClean="0"/>
              <a:t>Веган</a:t>
            </a:r>
          </a:p>
          <a:p>
            <a:r>
              <a:rPr lang="bg-BG" dirty="0" smtClean="0"/>
              <a:t>Веганите или крайните вегетарианци , не приемат никакви храни с животински произход.</a:t>
            </a:r>
            <a:endParaRPr lang="bg-BG" dirty="0"/>
          </a:p>
        </p:txBody>
      </p:sp>
      <p:pic>
        <p:nvPicPr>
          <p:cNvPr id="5122" name="Picture 2" descr="C:\Users\Sofia\Desktop\аз-съм-вега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24400"/>
            <a:ext cx="2019300" cy="1371599"/>
          </a:xfrm>
          <a:prstGeom prst="rect">
            <a:avLst/>
          </a:prstGeom>
          <a:noFill/>
        </p:spPr>
      </p:pic>
      <p:pic>
        <p:nvPicPr>
          <p:cNvPr id="5123" name="Picture 3" descr="C:\Users\Sofia\Desktop\getty_rm_woman_eating_vegetables-219x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4419600"/>
            <a:ext cx="2400300" cy="1600200"/>
          </a:xfrm>
          <a:prstGeom prst="rect">
            <a:avLst/>
          </a:prstGeom>
          <a:noFill/>
        </p:spPr>
      </p:pic>
      <p:pic>
        <p:nvPicPr>
          <p:cNvPr id="5124" name="Picture 4" descr="C:\Users\Sofia\Desktop\-1-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276600"/>
            <a:ext cx="1685223" cy="12652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Риба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7526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Хубаво е да ядем риба два пъти седмично.Едно от рибните ни ястия трябва да включва мазни риби, като херинга, сьомга и сардини. Мазните риби са пълни със здравословни хранителни вещества , които са полезни за нашите очи, кожа, коса, кости и зъби.</a:t>
            </a:r>
            <a:endParaRPr lang="bg-BG" dirty="0"/>
          </a:p>
        </p:txBody>
      </p:sp>
      <p:pic>
        <p:nvPicPr>
          <p:cNvPr id="6149" name="Picture 5" descr="C:\Users\Sofia\Desktop\sosov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49963">
            <a:off x="1204499" y="3653794"/>
            <a:ext cx="3312886" cy="1932517"/>
          </a:xfrm>
          <a:prstGeom prst="rect">
            <a:avLst/>
          </a:prstGeom>
          <a:noFill/>
        </p:spPr>
      </p:pic>
      <p:pic>
        <p:nvPicPr>
          <p:cNvPr id="6150" name="Picture 6" descr="C:\Users\Sofia\Desktop\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681893" flipV="1">
            <a:off x="4890003" y="3969177"/>
            <a:ext cx="3279549" cy="1728339"/>
          </a:xfrm>
          <a:prstGeom prst="rect">
            <a:avLst/>
          </a:prstGeom>
          <a:noFill/>
        </p:spPr>
      </p:pic>
      <p:pic>
        <p:nvPicPr>
          <p:cNvPr id="6148" name="Picture 4" descr="C:\Users\Sofia\AppData\Local\Microsoft\Windows\Temporary Internet Files\Content.IE5\BVVY6END\fish-colour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6771">
            <a:off x="190297" y="4958710"/>
            <a:ext cx="2057400" cy="1641633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>
            <a:off x="6705600" y="3505200"/>
            <a:ext cx="1371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276600" y="4800600"/>
            <a:ext cx="7620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775592">
            <a:off x="3810000" y="525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Сьомга</a:t>
            </a:r>
            <a:endParaRPr lang="bg-BG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255469">
            <a:off x="7409155" y="30073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Скумрия</a:t>
            </a:r>
            <a:endParaRPr lang="bg-BG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foodpyramid_vegg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b="1" i="1" dirty="0" smtClean="0"/>
              <a:t>Зеленчуци</a:t>
            </a:r>
            <a:endParaRPr lang="en-US" sz="4000" b="1" i="1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Зеленчукът-</a:t>
            </a:r>
            <a:r>
              <a:rPr lang="ru-RU" i="1" dirty="0" smtClean="0"/>
              <a:t> представлява ядивната част от растение, която е различна от сладък плод или ядка. Обикновено представлява цял или част от плод, листа, стъбло или корен.</a:t>
            </a:r>
            <a:endParaRPr lang="en-US" i="1" dirty="0"/>
          </a:p>
        </p:txBody>
      </p:sp>
      <p:pic>
        <p:nvPicPr>
          <p:cNvPr id="6165" name="Picture 21" descr="C:\Users\Sofia\AppData\Local\Microsoft\Windows\Temporary Internet Files\Content.IE5\NP38KXNE\aubagin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95800"/>
            <a:ext cx="2091651" cy="2129810"/>
          </a:xfrm>
          <a:prstGeom prst="rect">
            <a:avLst/>
          </a:prstGeom>
          <a:noFill/>
        </p:spPr>
      </p:pic>
      <p:pic>
        <p:nvPicPr>
          <p:cNvPr id="6167" name="Picture 23" descr="C:\Users\Sofia\AppData\Local\Microsoft\Windows\Temporary Internet Files\Content.IE5\VCHIDAWF\palomaironique-easter-carrot-powerup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800600"/>
            <a:ext cx="1772923" cy="1772923"/>
          </a:xfrm>
          <a:prstGeom prst="rect">
            <a:avLst/>
          </a:prstGeom>
          <a:noFill/>
        </p:spPr>
      </p:pic>
      <p:pic>
        <p:nvPicPr>
          <p:cNvPr id="6169" name="Picture 25" descr="C:\Users\Sofia\AppData\Local\Microsoft\Windows\Temporary Internet Files\Content.IE5\NP38KXNE\120px-Chilli_pepper_4.svg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086168">
            <a:off x="1548944" y="4582859"/>
            <a:ext cx="1615801" cy="1454221"/>
          </a:xfrm>
          <a:prstGeom prst="rect">
            <a:avLst/>
          </a:prstGeom>
          <a:noFill/>
        </p:spPr>
      </p:pic>
      <p:pic>
        <p:nvPicPr>
          <p:cNvPr id="6171" name="Picture 27" descr="C:\Users\Sofia\AppData\Local\Microsoft\Windows\Temporary Internet Files\Content.IE5\NP38KXNE\larry_the_cucumber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048000"/>
            <a:ext cx="1341882" cy="3084786"/>
          </a:xfrm>
          <a:prstGeom prst="rect">
            <a:avLst/>
          </a:prstGeom>
          <a:noFill/>
        </p:spPr>
      </p:pic>
      <p:pic>
        <p:nvPicPr>
          <p:cNvPr id="6179" name="Picture 35" descr="C:\Users\Sofia\AppData\Local\Microsoft\Windows\Temporary Internet Files\Content.IE5\NP38KXNE\cabb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876800"/>
            <a:ext cx="22860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foodpyramid_fr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800" b="1" i="1" dirty="0" smtClean="0"/>
              <a:t>Плодове</a:t>
            </a:r>
            <a:endParaRPr lang="en-US" sz="4800" b="1" i="1" dirty="0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Плод</a:t>
            </a:r>
            <a:r>
              <a:rPr lang="ru-RU" dirty="0" smtClean="0"/>
              <a:t> </a:t>
            </a:r>
            <a:r>
              <a:rPr lang="ru-RU" dirty="0" smtClean="0"/>
              <a:t>- </a:t>
            </a:r>
            <a:r>
              <a:rPr lang="ru-RU" dirty="0" smtClean="0"/>
              <a:t>е узрелият яйчник, заедно със семената, на цъфтящото </a:t>
            </a:r>
            <a:r>
              <a:rPr lang="ru-RU" dirty="0" smtClean="0"/>
              <a:t>растение.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ежедневната реч понятията са доста противоречиви. Когато плодовете на растенията се разглеждат като храна, думата </a:t>
            </a:r>
            <a:r>
              <a:rPr lang="ru-RU" b="1" dirty="0" smtClean="0"/>
              <a:t>плод</a:t>
            </a:r>
            <a:r>
              <a:rPr lang="ru-RU" dirty="0" smtClean="0"/>
              <a:t> обикновено се отнася само до сладките и месести плодове, например на сливата, ябълката или на портокала.</a:t>
            </a:r>
          </a:p>
          <a:p>
            <a:endParaRPr lang="en-US" dirty="0"/>
          </a:p>
        </p:txBody>
      </p:sp>
      <p:pic>
        <p:nvPicPr>
          <p:cNvPr id="7170" name="Picture 2" descr="C:\Users\Sofia\AppData\Local\Microsoft\Windows\Temporary Internet Files\Content.IE5\BVVY6END\kids1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14800"/>
            <a:ext cx="3429000" cy="2543175"/>
          </a:xfrm>
          <a:prstGeom prst="rect">
            <a:avLst/>
          </a:prstGeom>
          <a:noFill/>
        </p:spPr>
      </p:pic>
      <p:pic>
        <p:nvPicPr>
          <p:cNvPr id="7173" name="Picture 5" descr="C:\Users\Sofia\AppData\Local\Microsoft\Windows\Temporary Internet Files\Content.IE5\BVVY6END\100px-Red_apple.sv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724400"/>
            <a:ext cx="1447800" cy="1447800"/>
          </a:xfrm>
          <a:prstGeom prst="rect">
            <a:avLst/>
          </a:prstGeom>
          <a:noFill/>
        </p:spPr>
      </p:pic>
      <p:pic>
        <p:nvPicPr>
          <p:cNvPr id="7174" name="Picture 6" descr="C:\Users\Sofia\AppData\Local\Microsoft\Windows\Temporary Internet Files\Content.IE5\NP38KXNE\11403-illustration-of-an-orange-pv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990600" y="685800"/>
            <a:ext cx="1144482" cy="1155718"/>
          </a:xfrm>
          <a:prstGeom prst="rect">
            <a:avLst/>
          </a:prstGeom>
          <a:noFill/>
        </p:spPr>
      </p:pic>
      <p:pic>
        <p:nvPicPr>
          <p:cNvPr id="10" name="Picture 6" descr="C:\Users\Sofia\AppData\Local\Microsoft\Windows\Temporary Internet Files\Content.IE5\NP38KXNE\11403-illustration-of-an-orange-pv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56010" flipH="1" flipV="1">
            <a:off x="7020075" y="686407"/>
            <a:ext cx="1144482" cy="115571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5715000" cy="35052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bg-BG" sz="1400" dirty="0" smtClean="0"/>
              <a:t>Храна за чудо и приказ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Яж своитее ,,пет на ден</a:t>
            </a:r>
            <a:r>
              <a:rPr lang="bg-BG" sz="1400" dirty="0" smtClean="0"/>
              <a:t>”</a:t>
            </a:r>
            <a:endParaRPr lang="en-US" sz="1400" dirty="0" smtClean="0"/>
          </a:p>
          <a:p>
            <a:pPr>
              <a:buBlip>
                <a:blip r:embed="rId2"/>
              </a:buBlip>
            </a:pPr>
            <a:r>
              <a:rPr lang="bg-BG" sz="1400" dirty="0" smtClean="0"/>
              <a:t>Хранителна пирамида</a:t>
            </a:r>
            <a:endParaRPr lang="bg-BG" sz="1400" dirty="0" smtClean="0"/>
          </a:p>
          <a:p>
            <a:pPr>
              <a:buBlip>
                <a:blip r:embed="rId2"/>
              </a:buBlip>
            </a:pPr>
            <a:r>
              <a:rPr lang="bg-BG" sz="1400" dirty="0" smtClean="0"/>
              <a:t>Какво представляват фибрите?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Сила за живот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Какво са варивата?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Мляко и млечни продукти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Месо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Риба</a:t>
            </a:r>
            <a:endParaRPr lang="en-US" sz="1400" dirty="0" smtClean="0"/>
          </a:p>
          <a:p>
            <a:pPr>
              <a:buBlip>
                <a:blip r:embed="rId2"/>
              </a:buBlip>
            </a:pPr>
            <a:r>
              <a:rPr lang="bg-BG" sz="1400" dirty="0" smtClean="0"/>
              <a:t>Зеленчуци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Плодове</a:t>
            </a:r>
            <a:endParaRPr lang="bg-BG" sz="1400" dirty="0" smtClean="0"/>
          </a:p>
          <a:p>
            <a:pPr>
              <a:buBlip>
                <a:blip r:embed="rId2"/>
              </a:buBlip>
            </a:pPr>
            <a:r>
              <a:rPr lang="bg-BG" sz="1400" dirty="0" smtClean="0"/>
              <a:t>Мазните храни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Лакомствата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Без вода не може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Балансирано хранене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Кръстословица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Приказка</a:t>
            </a:r>
          </a:p>
          <a:p>
            <a:pPr>
              <a:buBlip>
                <a:blip r:embed="rId2"/>
              </a:buBlip>
            </a:pPr>
            <a:r>
              <a:rPr lang="bg-BG" sz="1400" dirty="0" smtClean="0"/>
              <a:t>Тест</a:t>
            </a:r>
          </a:p>
          <a:p>
            <a:pPr>
              <a:buBlip>
                <a:blip r:embed="rId2"/>
              </a:buBlip>
            </a:pPr>
            <a:endParaRPr lang="bg-BG" sz="1400" dirty="0" smtClean="0"/>
          </a:p>
          <a:p>
            <a:pPr>
              <a:buBlip>
                <a:blip r:embed="rId2"/>
              </a:buBlip>
            </a:pPr>
            <a:endParaRPr lang="bg-BG" sz="1400" dirty="0" smtClean="0"/>
          </a:p>
          <a:p>
            <a:pPr>
              <a:buBlip>
                <a:blip r:embed="rId2"/>
              </a:buBlip>
            </a:pPr>
            <a:endParaRPr lang="bg-BG" sz="1400" dirty="0" smtClean="0"/>
          </a:p>
          <a:p>
            <a:pPr>
              <a:buBlip>
                <a:blip r:embed="rId2"/>
              </a:buBlip>
            </a:pPr>
            <a:endParaRPr lang="bg-BG" sz="1400" dirty="0" smtClean="0"/>
          </a:p>
          <a:p>
            <a:pPr>
              <a:buBlip>
                <a:blip r:embed="rId2"/>
              </a:buBlip>
            </a:pPr>
            <a:endParaRPr lang="bg-BG" sz="1400" dirty="0" smtClean="0"/>
          </a:p>
          <a:p>
            <a:pPr>
              <a:buNone/>
            </a:pPr>
            <a:endParaRPr lang="bg-BG" sz="1400" dirty="0" smtClean="0"/>
          </a:p>
          <a:p>
            <a:pPr>
              <a:buBlip>
                <a:blip r:embed="rId2"/>
              </a:buBlip>
            </a:pPr>
            <a:endParaRPr lang="en-US" sz="1400" dirty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00601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foodpyramid_o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bg-BG" sz="4800" b="1" i="1" dirty="0" smtClean="0"/>
              <a:t>Мазните храни</a:t>
            </a:r>
            <a:endParaRPr lang="en-US" sz="4800" b="1" i="1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bg-BG" i="1" dirty="0" smtClean="0"/>
              <a:t>Ние се нуждаем от много мазнини в менюто ни. Двата основни вида мазнини са наситени и ненаситени.Наситените мазнини са по-полезни от наситените.</a:t>
            </a:r>
            <a:endParaRPr lang="en-US" i="1" dirty="0"/>
          </a:p>
        </p:txBody>
      </p:sp>
      <p:pic>
        <p:nvPicPr>
          <p:cNvPr id="13315" name="Picture 3" descr="C:\Users\Sofia\AppData\Local\Microsoft\Windows\Temporary Internet Files\Content.IE5\NP38KXNE\1200px-Maslo_0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1362">
            <a:off x="4763148" y="3149829"/>
            <a:ext cx="2667000" cy="2000250"/>
          </a:xfrm>
          <a:prstGeom prst="rect">
            <a:avLst/>
          </a:prstGeom>
          <a:noFill/>
        </p:spPr>
      </p:pic>
      <p:pic>
        <p:nvPicPr>
          <p:cNvPr id="13316" name="Picture 4" descr="C:\Users\Sofia\AppData\Local\Microsoft\Windows\Temporary Internet Files\Content.IE5\73WM1AYN\italiani-tipici-prodotti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56149">
            <a:off x="2383221" y="3179883"/>
            <a:ext cx="1686815" cy="192778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ofia\AppData\Local\Microsoft\Windows\Temporary Internet Files\Content.IE5\VCHIDAWF\chocolate-bar-unwrapped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3009">
            <a:off x="1812156" y="3779299"/>
            <a:ext cx="1969342" cy="20396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Интересно</a:t>
            </a:r>
            <a:endParaRPr lang="bg-BG" b="1" i="1" dirty="0"/>
          </a:p>
        </p:txBody>
      </p:sp>
      <p:pic>
        <p:nvPicPr>
          <p:cNvPr id="8194" name="Picture 2" descr="C:\Users\Sofia\AppData\Local\Microsoft\Windows\Temporary Internet Files\Content.IE5\73WM1AYN\irb3[1]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4191000"/>
            <a:ext cx="1905000" cy="2095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9200" y="16002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solidFill>
                  <a:srgbClr val="FF5050"/>
                </a:solidFill>
              </a:rPr>
              <a:t>Бисквитите, кексчето и шоколадът съдържат наситени мазнини</a:t>
            </a:r>
            <a:r>
              <a:rPr lang="bg-BG" sz="2400" dirty="0" smtClean="0">
                <a:solidFill>
                  <a:srgbClr val="FF5050"/>
                </a:solidFill>
              </a:rPr>
              <a:t>.</a:t>
            </a:r>
            <a:endParaRPr lang="bg-BG" sz="2400" dirty="0">
              <a:solidFill>
                <a:srgbClr val="FF5050"/>
              </a:solidFill>
            </a:endParaRPr>
          </a:p>
        </p:txBody>
      </p:sp>
      <p:pic>
        <p:nvPicPr>
          <p:cNvPr id="8200" name="Picture 8" descr="C:\Users\Sofia\AppData\Local\Microsoft\Windows\Temporary Internet Files\Content.IE5\VCHIDAWF\cartoon-cupcake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19600"/>
            <a:ext cx="1524000" cy="18106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43600" y="17526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CC9900"/>
                </a:solidFill>
              </a:rPr>
              <a:t>Ядките и зехтинът са отлични източници на ненаситени мазнини.</a:t>
            </a:r>
            <a:endParaRPr lang="bg-BG" b="1" i="1" dirty="0">
              <a:solidFill>
                <a:srgbClr val="CC9900"/>
              </a:solidFill>
            </a:endParaRPr>
          </a:p>
        </p:txBody>
      </p:sp>
      <p:pic>
        <p:nvPicPr>
          <p:cNvPr id="8202" name="Picture 10" descr="C:\Users\Sofia\AppData\Local\Microsoft\Windows\Temporary Internet Files\Content.IE5\BVVY6END\nuts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5276" y="3962400"/>
            <a:ext cx="2583799" cy="2080819"/>
          </a:xfrm>
          <a:prstGeom prst="rect">
            <a:avLst/>
          </a:prstGeom>
          <a:noFill/>
        </p:spPr>
      </p:pic>
      <p:pic>
        <p:nvPicPr>
          <p:cNvPr id="8203" name="Picture 11" descr="C:\Users\Sofia\AppData\Local\Microsoft\Windows\Temporary Internet Files\Content.IE5\BVVY6END\olive_oil_in_green_bottle_w__spout_by_emptypulchritude-d56kpne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3581400"/>
            <a:ext cx="2381250" cy="2381250"/>
          </a:xfrm>
          <a:prstGeom prst="rect">
            <a:avLst/>
          </a:prstGeom>
          <a:noFill/>
        </p:spPr>
      </p:pic>
      <p:pic>
        <p:nvPicPr>
          <p:cNvPr id="16" name="vs_screen_blazbl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581400" y="2438400"/>
            <a:ext cx="1881554" cy="16105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Лакомствата</a:t>
            </a:r>
            <a:endParaRPr lang="bg-BG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sz="2000" i="1" dirty="0" smtClean="0"/>
              <a:t>Към храната често добавяме захар или сол, за да стане по-вкусна, но менюто ти не бива да включва прекалено много захар или сол. В големи количества захарта разрушава зъбите, а солта е вредна за здравето.</a:t>
            </a:r>
            <a:endParaRPr lang="bg-BG" sz="2000" i="1" dirty="0"/>
          </a:p>
        </p:txBody>
      </p:sp>
      <p:pic>
        <p:nvPicPr>
          <p:cNvPr id="9219" name="Picture 3" descr="C:\Users\Sofia\AppData\Local\Microsoft\Windows\Temporary Internet Files\Content.IE5\NP38KXNE\salt_shaker_106285_tns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57600"/>
            <a:ext cx="2315126" cy="2337822"/>
          </a:xfrm>
          <a:prstGeom prst="rect">
            <a:avLst/>
          </a:prstGeom>
          <a:noFill/>
        </p:spPr>
      </p:pic>
      <p:pic>
        <p:nvPicPr>
          <p:cNvPr id="9224" name="Picture 8" descr="C:\Users\Sofia\AppData\Local\Microsoft\Windows\Temporary Internet Files\Content.IE5\73WM1AYN\donut_chocolate_sprinkles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07705">
            <a:off x="5902529" y="3485713"/>
            <a:ext cx="2449763" cy="2452712"/>
          </a:xfrm>
          <a:prstGeom prst="rect">
            <a:avLst/>
          </a:prstGeom>
          <a:noFill/>
        </p:spPr>
      </p:pic>
      <p:pic>
        <p:nvPicPr>
          <p:cNvPr id="11" name="delicio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733800" y="3733800"/>
            <a:ext cx="1961198" cy="2209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Без вода не може</a:t>
            </a:r>
            <a:endParaRPr lang="bg-BG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i="1" dirty="0" smtClean="0"/>
              <a:t>За да функционира тялото ни правилно, освен храна са ти нужни и течности. Около све трети от тялото ти се състои от вода!</a:t>
            </a:r>
            <a:endParaRPr lang="bg-BG" i="1" dirty="0"/>
          </a:p>
        </p:txBody>
      </p:sp>
      <p:pic>
        <p:nvPicPr>
          <p:cNvPr id="5" name="wa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2590800"/>
            <a:ext cx="2907106" cy="3566565"/>
          </a:xfrm>
          <a:prstGeom prst="rect">
            <a:avLst/>
          </a:prstGeom>
        </p:spPr>
      </p:pic>
      <p:pic>
        <p:nvPicPr>
          <p:cNvPr id="10243" name="Picture 3" descr="C:\Users\Sofia\AppData\Local\Microsoft\Windows\Temporary Internet Files\Content.IE5\VCHIDAWF\watermellon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86400">
            <a:off x="4800600" y="3657600"/>
            <a:ext cx="2564858" cy="222504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886200" y="3352800"/>
            <a:ext cx="1066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2590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В динята се съдържа много  голямо количество вода.</a:t>
            </a:r>
            <a:endParaRPr lang="bg-BG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bg-BG" sz="2800" b="1" i="1" dirty="0" smtClean="0"/>
              <a:t>Балансираното хранене</a:t>
            </a:r>
            <a:endParaRPr lang="en-US" sz="1400" b="1" i="1" dirty="0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bg-BG" dirty="0" smtClean="0"/>
              <a:t>Ние всички трябва да се храним  три пъти на ден, с една-две здравословни междинни закуски , и да приемаш много вода. За да бъде менюто ти балансирано, стреми се да включваш в него храни от петте основни хранителни групи.</a:t>
            </a:r>
            <a:endParaRPr lang="en-US" dirty="0"/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799013"/>
            <a:ext cx="3429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C:\Users\Sofia\AppData\Local\Microsoft\Windows\Temporary Internet Files\Content.IE5\73WM1AYN\happy%20children%20clip%20art_medium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124200"/>
            <a:ext cx="5301983" cy="19716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2.22222E-6 L 3.33333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Кръстословица</a:t>
            </a:r>
            <a:endParaRPr lang="bg-BG" dirty="0"/>
          </a:p>
        </p:txBody>
      </p:sp>
      <p:pic>
        <p:nvPicPr>
          <p:cNvPr id="12290" name="Picture 2" descr="D:\kartinki na sofi  !\Apple-5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133600"/>
            <a:ext cx="3810000" cy="3690084"/>
          </a:xfrm>
          <a:prstGeom prst="rect">
            <a:avLst/>
          </a:prstGeom>
          <a:noFill/>
        </p:spPr>
      </p:pic>
      <p:pic>
        <p:nvPicPr>
          <p:cNvPr id="5" name="Picture 9" descr="C:\Users\Sofia\Desktop\People-clip-art-free-vector-clipartbold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886200"/>
            <a:ext cx="1778000" cy="1928906"/>
          </a:xfrm>
          <a:prstGeom prst="rect">
            <a:avLst/>
          </a:prstGeom>
          <a:noFill/>
        </p:spPr>
      </p:pic>
      <p:pic>
        <p:nvPicPr>
          <p:cNvPr id="6" name="Picture 9" descr="C:\Users\Sofia\Desktop\People-clip-art-free-vector-clipartbold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67400" y="3657600"/>
            <a:ext cx="2058954" cy="22337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52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bg1"/>
                </a:solidFill>
                <a:hlinkClick r:id="rId2" action="ppaction://hlinkfile"/>
              </a:rPr>
              <a:t>Натисни</a:t>
            </a:r>
            <a:r>
              <a:rPr lang="bg-BG" b="1" i="1" dirty="0" smtClean="0">
                <a:solidFill>
                  <a:schemeClr val="bg1"/>
                </a:solidFill>
              </a:rPr>
              <a:t> </a:t>
            </a:r>
            <a:r>
              <a:rPr lang="bg-BG" b="1" i="1" dirty="0" smtClean="0">
                <a:solidFill>
                  <a:schemeClr val="bg1"/>
                </a:solidFill>
                <a:hlinkClick r:id="rId2" action="ppaction://hlinkfile"/>
              </a:rPr>
              <a:t>ме!</a:t>
            </a:r>
            <a:endParaRPr lang="bg-BG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Храна за чудо и приказ</a:t>
            </a:r>
            <a:endParaRPr lang="bg-BG" b="1" i="1" dirty="0"/>
          </a:p>
        </p:txBody>
      </p:sp>
      <p:pic>
        <p:nvPicPr>
          <p:cNvPr id="90114" name="Picture 2" descr="C:\Users\Sofia\Desktop\how-to-get-kids-to-eat-vegetables__.png"/>
          <p:cNvPicPr>
            <a:picLocks noChangeAspect="1" noChangeArrowheads="1"/>
          </p:cNvPicPr>
          <p:nvPr/>
        </p:nvPicPr>
        <p:blipFill>
          <a:blip r:embed="rId2" cstate="print"/>
          <a:srcRect l="10636" t="6627" r="-3356" b="2105"/>
          <a:stretch>
            <a:fillRect/>
          </a:stretch>
        </p:blipFill>
        <p:spPr bwMode="auto">
          <a:xfrm rot="665612">
            <a:off x="1038129" y="3524291"/>
            <a:ext cx="3602451" cy="2428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>
            <a:off x="1600200" y="1676400"/>
            <a:ext cx="3074781" cy="2236396"/>
          </a:xfrm>
          <a:prstGeom prst="cloudCallout">
            <a:avLst/>
          </a:prstGeom>
          <a:solidFill>
            <a:srgbClr val="FFC000"/>
          </a:solidFill>
          <a:ln>
            <a:solidFill>
              <a:srgbClr val="FB8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23797">
            <a:off x="2020098" y="1955841"/>
            <a:ext cx="229210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Благодарение на здравословната храна тялото ни функционира правилно.</a:t>
            </a:r>
            <a:endParaRPr lang="bg-BG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828801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Защо ядем?  </a:t>
            </a:r>
          </a:p>
          <a:p>
            <a:r>
              <a:rPr lang="bg-BG" b="1" dirty="0"/>
              <a:t> </a:t>
            </a:r>
            <a:r>
              <a:rPr lang="bg-BG" b="1" dirty="0" smtClean="0"/>
              <a:t>  </a:t>
            </a:r>
            <a:r>
              <a:rPr lang="bg-BG" dirty="0" smtClean="0"/>
              <a:t>Храната ни снабдява с необходимата  енергия за най-различни занимания.Тялото ни се нуждае от енергия дори за да спи!</a:t>
            </a:r>
            <a:endParaRPr lang="bg-BG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505201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Какво представляват калориите?</a:t>
            </a:r>
          </a:p>
          <a:p>
            <a:r>
              <a:rPr lang="bg-BG" dirty="0" smtClean="0"/>
              <a:t>Някои видове храна ни осигуряват много енергия.Енергията се измерва с единици,наречени калории.Високоенергийните храни сдържат много калории.</a:t>
            </a:r>
            <a:endParaRPr lang="bg-BG" dirty="0"/>
          </a:p>
        </p:txBody>
      </p:sp>
      <p:pic>
        <p:nvPicPr>
          <p:cNvPr id="1028" name="Picture 4" descr="C:\Users\Sofia\AppData\Local\Microsoft\Windows\Temporary Internet Files\Content.IE5\VCHIDAWF\palomaironique-easter-carrot-powerup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61764">
            <a:off x="1605189" y="5689689"/>
            <a:ext cx="1087123" cy="1087123"/>
          </a:xfrm>
          <a:prstGeom prst="rect">
            <a:avLst/>
          </a:prstGeom>
          <a:noFill/>
        </p:spPr>
      </p:pic>
      <p:pic>
        <p:nvPicPr>
          <p:cNvPr id="1030" name="Picture 6" descr="C:\Users\Sofia\AppData\Local\Microsoft\Windows\Temporary Internet Files\Content.IE5\NP38KXNE\1024px-Red_apple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1" y="4419600"/>
            <a:ext cx="1435735" cy="1559169"/>
          </a:xfrm>
          <a:prstGeom prst="rect">
            <a:avLst/>
          </a:prstGeom>
          <a:noFill/>
        </p:spPr>
      </p:pic>
      <p:pic>
        <p:nvPicPr>
          <p:cNvPr id="1029" name="Picture 5" descr="C:\Users\Sofia\AppData\Local\Microsoft\Windows\Temporary Internet Files\Content.IE5\BVVY6END\141624976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95576"/>
            <a:ext cx="1447800" cy="1462424"/>
          </a:xfrm>
          <a:prstGeom prst="rect">
            <a:avLst/>
          </a:prstGeom>
          <a:noFill/>
        </p:spPr>
      </p:pic>
      <p:pic>
        <p:nvPicPr>
          <p:cNvPr id="1031" name="Picture 7" descr="C:\Users\Sofia\AppData\Local\Microsoft\Windows\Temporary Internet Files\Content.IE5\73WM1AYN\green_cabbage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791200"/>
            <a:ext cx="1156423" cy="1066800"/>
          </a:xfrm>
          <a:prstGeom prst="rect">
            <a:avLst/>
          </a:prstGeom>
          <a:noFill/>
        </p:spPr>
      </p:pic>
      <p:pic>
        <p:nvPicPr>
          <p:cNvPr id="1042" name="Picture 18" descr="C:\Users\Sofia\AppData\Local\Microsoft\Windows\Temporary Internet Files\Content.IE5\73WM1AYN\1141px-Chilli_pepper_2.svg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292562">
            <a:off x="321599" y="5507869"/>
            <a:ext cx="953534" cy="1367232"/>
          </a:xfrm>
          <a:prstGeom prst="rect">
            <a:avLst/>
          </a:prstGeom>
          <a:noFill/>
        </p:spPr>
      </p:pic>
      <p:pic>
        <p:nvPicPr>
          <p:cNvPr id="1033" name="Picture 9" descr="C:\Users\Sofia\AppData\Local\Microsoft\Windows\Temporary Internet Files\Content.IE5\BVVY6END\120px-Chilli_pepper_1.svg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743955">
            <a:off x="-130081" y="5974460"/>
            <a:ext cx="12573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C:\Users\Sofia\AppData\Local\Microsoft\Windows\Temporary Internet Files\Content.IE5\NP38KXNE\Gerald-G-Simple-Fruit-FF-Menu-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705600" y="1066800"/>
            <a:ext cx="1446181" cy="1600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Храна за чудо и приказ</a:t>
            </a:r>
            <a:endParaRPr lang="bg-BG" b="1" i="1" dirty="0"/>
          </a:p>
        </p:txBody>
      </p:sp>
      <p:pic>
        <p:nvPicPr>
          <p:cNvPr id="2056" name="Picture 8" descr="C:\Users\Sofia\AppData\Local\Microsoft\Windows\Temporary Internet Files\Content.IE5\NP38KXNE\blank-book-illustra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76600"/>
            <a:ext cx="3962400" cy="275717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4953000" y="3505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   И още         нещо</a:t>
            </a:r>
            <a:endParaRPr lang="bg-BG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38862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i="1" dirty="0" smtClean="0"/>
              <a:t>Пресните         храни са полезни за     нас, защото      съдържат        по-големи количества      от     </a:t>
            </a:r>
            <a:r>
              <a:rPr lang="bg-BG" sz="1600" b="1" i="1" dirty="0" smtClean="0"/>
              <a:t>витамините   </a:t>
            </a:r>
            <a:r>
              <a:rPr lang="bg-BG" sz="1600" i="1" dirty="0" smtClean="0"/>
              <a:t>и</a:t>
            </a:r>
            <a:r>
              <a:rPr lang="bg-BG" sz="1600" b="1" i="1" dirty="0" smtClean="0"/>
              <a:t>  минералите  </a:t>
            </a:r>
            <a:r>
              <a:rPr lang="bg-BG" sz="1600" i="1" dirty="0" smtClean="0"/>
              <a:t>,които са ни необходими.</a:t>
            </a:r>
            <a:endParaRPr lang="bg-BG" sz="1600" i="1" dirty="0"/>
          </a:p>
        </p:txBody>
      </p:sp>
      <p:pic>
        <p:nvPicPr>
          <p:cNvPr id="2057" name="Picture 9" descr="C:\Users\Sofia\Desktop\People-clip-art-free-vector-clipartbold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243294"/>
            <a:ext cx="1778000" cy="192890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66800" y="16764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Как се  чувстваме,когато сме болни?</a:t>
            </a:r>
            <a:endParaRPr lang="bg-BG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25908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Ако искаме винаги да сме добре,трябва да ядем здравословна храна.Ако ядм прекалено много вредна храна, може да се почувстваме зле.</a:t>
            </a:r>
            <a:endParaRPr lang="bg-BG" dirty="0"/>
          </a:p>
        </p:txBody>
      </p:sp>
      <p:pic>
        <p:nvPicPr>
          <p:cNvPr id="2058" name="Picture 10" descr="C:\Users\Sofia\AppData\Local\Microsoft\Windows\Temporary Internet Files\Content.IE5\BVVY6END\Hot_Dog2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95800"/>
            <a:ext cx="2076450" cy="2089933"/>
          </a:xfrm>
          <a:prstGeom prst="rect">
            <a:avLst/>
          </a:prstGeom>
          <a:noFill/>
        </p:spPr>
      </p:pic>
      <p:pic>
        <p:nvPicPr>
          <p:cNvPr id="2063" name="Picture 15" descr="C:\Users\Sofia\AppData\Local\Microsoft\Windows\Temporary Internet Files\Content.IE5\VCHIDAWF\kiwi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74692" flipV="1">
            <a:off x="5770313" y="1894696"/>
            <a:ext cx="1709246" cy="1454283"/>
          </a:xfrm>
          <a:prstGeom prst="rect">
            <a:avLst/>
          </a:prstGeom>
          <a:noFill/>
        </p:spPr>
      </p:pic>
      <p:pic>
        <p:nvPicPr>
          <p:cNvPr id="2064" name="Picture 16" descr="C:\Users\Sofia\AppData\Local\Microsoft\Windows\Temporary Internet Files\Content.IE5\BVVY6END\600px-Fruit-cherries.svg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676400"/>
            <a:ext cx="1828800" cy="1828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0" y="533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bg-BG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5334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bg-BG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Яж своите ,,пет на ден”</a:t>
            </a:r>
            <a:endParaRPr lang="bg-BG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905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bg2">
                    <a:lumMod val="50000"/>
                  </a:schemeClr>
                </a:solidFill>
              </a:rPr>
              <a:t>Трябва да изяждаме по                    порции плодове и </a:t>
            </a:r>
          </a:p>
          <a:p>
            <a:r>
              <a:rPr lang="bg-BG" b="1" i="1" dirty="0" smtClean="0">
                <a:solidFill>
                  <a:schemeClr val="bg2">
                    <a:lumMod val="50000"/>
                  </a:schemeClr>
                </a:solidFill>
              </a:rPr>
              <a:t>Заленчуци на ден.                          Порцията се състои от цял плод,чиния със зеленчуци или чаша плодов сок.  </a:t>
            </a:r>
            <a:endParaRPr lang="bg-BG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Sofia\AppData\Local\Microsoft\Windows\Temporary Internet Files\Content.IE5\VCHIDAWF\kablam-Number-Animals-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0"/>
            <a:ext cx="838199" cy="10476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30480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Какво представляват витамините и минералите?</a:t>
            </a:r>
          </a:p>
          <a:p>
            <a:r>
              <a:rPr lang="bg-BG" dirty="0" smtClean="0">
                <a:solidFill>
                  <a:schemeClr val="bg2">
                    <a:lumMod val="50000"/>
                  </a:schemeClr>
                </a:solidFill>
              </a:rPr>
              <a:t>Витамиините и минералите са хранителни вещества,които се съдържат в плодовете и зеленчуците.те ни помагат да се чувстваме бодри и силни през целия ден.</a:t>
            </a:r>
            <a:endParaRPr lang="bg-B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ofia\AppData\Local\Microsoft\Windows\Temporary Internet Files\Content.IE5\73WM1AYN\johnny-automatic-veggies[1]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124200" y="3799840"/>
            <a:ext cx="5334000" cy="305816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Sofia\Desktop\People-clip-art-free-vector-clipartbol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038600"/>
            <a:ext cx="1613677" cy="17506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Яж своите ,,пет на ден”</a:t>
            </a:r>
            <a:endParaRPr lang="bg-BG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752601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Какво представляват фибрите?</a:t>
            </a:r>
          </a:p>
          <a:p>
            <a:r>
              <a:rPr lang="bg-BG" dirty="0" smtClean="0"/>
              <a:t>Някои храни се смилат по-трудно.Това означава,че на тялото ни му нужно повече време , за да ги усвои.</a:t>
            </a:r>
            <a:r>
              <a:rPr lang="bg-BG" b="1" dirty="0" smtClean="0"/>
              <a:t>Фибрите</a:t>
            </a:r>
            <a:r>
              <a:rPr lang="bg-BG" dirty="0" smtClean="0"/>
              <a:t> са хранителни вещества,които подпомагат </a:t>
            </a:r>
            <a:r>
              <a:rPr lang="bg-BG" b="1" i="1" dirty="0" smtClean="0"/>
              <a:t>храносмилането.</a:t>
            </a:r>
            <a:endParaRPr lang="bg-BG" dirty="0"/>
          </a:p>
        </p:txBody>
      </p:sp>
      <p:pic>
        <p:nvPicPr>
          <p:cNvPr id="4098" name="Picture 2" descr="C:\Users\Sofia\Desktop\vitamini-i-minerali-vazh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3091206" cy="1972683"/>
          </a:xfrm>
          <a:prstGeom prst="rect">
            <a:avLst/>
          </a:prstGeom>
          <a:noFill/>
        </p:spPr>
      </p:pic>
      <p:pic>
        <p:nvPicPr>
          <p:cNvPr id="4099" name="Picture 3" descr="C:\Users\Sofia\AppData\Local\Microsoft\Windows\Temporary Internet Files\Content.IE5\NP38KXNE\blank-book-illustratio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76600"/>
            <a:ext cx="3886200" cy="2895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3581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  </a:t>
            </a:r>
            <a:r>
              <a:rPr lang="bg-BG" b="1" i="1" dirty="0" smtClean="0"/>
              <a:t>И още       нещо</a:t>
            </a:r>
            <a:endParaRPr lang="bg-BG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810001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 smtClean="0"/>
              <a:t>Ако не        обичаш да ядеш          плодове и зеленчуци ,стреми се да пиеш     плодов сок.Чаша   прясно изцеден      сок се равнява на цял плод.</a:t>
            </a:r>
            <a:endParaRPr lang="bg-BG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41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bg-BG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bg-BG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" name="Picture 108" descr="foodpyramid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4605339" cy="3627438"/>
          </a:xfrm>
          <a:prstGeom prst="rect">
            <a:avLst/>
          </a:prstGeom>
          <a:noFill/>
        </p:spPr>
      </p:pic>
      <p:sp>
        <p:nvSpPr>
          <p:cNvPr id="2143" name="Rectangle 95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3733800" cy="1143000"/>
          </a:xfrm>
        </p:spPr>
        <p:txBody>
          <a:bodyPr/>
          <a:lstStyle/>
          <a:p>
            <a:pPr algn="l"/>
            <a:r>
              <a:rPr lang="bg-BG" sz="4000" b="1" i="1" dirty="0" smtClean="0"/>
              <a:t>Хранителна пирамида</a:t>
            </a:r>
            <a:endParaRPr lang="en-US" sz="4000" b="1" i="1" dirty="0"/>
          </a:p>
        </p:txBody>
      </p:sp>
      <p:sp>
        <p:nvSpPr>
          <p:cNvPr id="2148" name="Text Box 100"/>
          <p:cNvSpPr txBox="1">
            <a:spLocks noChangeArrowheads="1"/>
          </p:cNvSpPr>
          <p:nvPr/>
        </p:nvSpPr>
        <p:spPr bwMode="auto">
          <a:xfrm>
            <a:off x="838200" y="5257800"/>
            <a:ext cx="1447800" cy="609600"/>
          </a:xfrm>
          <a:prstGeom prst="rect">
            <a:avLst/>
          </a:prstGeom>
          <a:solidFill>
            <a:srgbClr val="EB973C"/>
          </a:solidFill>
          <a:ln w="9525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bg-BG" sz="1600" b="1" dirty="0" smtClean="0">
                <a:solidFill>
                  <a:schemeClr val="bg1"/>
                </a:solidFill>
                <a:latin typeface="Trebuchet MS" pitchFamily="34" charset="0"/>
              </a:rPr>
              <a:t>Въглехидрати</a:t>
            </a:r>
            <a:endParaRPr lang="en-US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49" name="Text Box 101"/>
          <p:cNvSpPr txBox="1">
            <a:spLocks noChangeArrowheads="1"/>
          </p:cNvSpPr>
          <p:nvPr/>
        </p:nvSpPr>
        <p:spPr bwMode="auto">
          <a:xfrm>
            <a:off x="2286000" y="5257800"/>
            <a:ext cx="1600200" cy="609600"/>
          </a:xfrm>
          <a:prstGeom prst="rect">
            <a:avLst/>
          </a:prstGeom>
          <a:solidFill>
            <a:srgbClr val="33A657"/>
          </a:solidFill>
          <a:ln w="9525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bg-BG" sz="1600" b="1" dirty="0" smtClean="0">
                <a:solidFill>
                  <a:schemeClr val="bg1"/>
                </a:solidFill>
                <a:latin typeface="Trebuchet MS" pitchFamily="34" charset="0"/>
              </a:rPr>
              <a:t>Зеленчуци</a:t>
            </a:r>
            <a:endParaRPr lang="en-US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3733800" y="5257800"/>
            <a:ext cx="1524000" cy="609600"/>
          </a:xfrm>
          <a:prstGeom prst="rect">
            <a:avLst/>
          </a:prstGeom>
          <a:solidFill>
            <a:srgbClr val="B72730"/>
          </a:solidFill>
          <a:ln w="9525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bg-BG" sz="2000" b="1" dirty="0" smtClean="0">
                <a:solidFill>
                  <a:schemeClr val="bg1"/>
                </a:solidFill>
                <a:latin typeface="Trebuchet MS" pitchFamily="34" charset="0"/>
              </a:rPr>
              <a:t>Плодове</a:t>
            </a:r>
            <a:endParaRPr lang="en-US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5105400" y="5257800"/>
            <a:ext cx="1219200" cy="609600"/>
          </a:xfrm>
          <a:prstGeom prst="rect">
            <a:avLst/>
          </a:prstGeom>
          <a:solidFill>
            <a:srgbClr val="F9D729"/>
          </a:solidFill>
          <a:ln w="9525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bg-BG" sz="2000" b="1" dirty="0" smtClean="0">
                <a:solidFill>
                  <a:schemeClr val="bg1"/>
                </a:solidFill>
                <a:latin typeface="Trebuchet MS" pitchFamily="34" charset="0"/>
              </a:rPr>
              <a:t>Мазнини</a:t>
            </a:r>
            <a:endParaRPr lang="en-US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52" name="Text Box 104"/>
          <p:cNvSpPr txBox="1">
            <a:spLocks noChangeArrowheads="1"/>
          </p:cNvSpPr>
          <p:nvPr/>
        </p:nvSpPr>
        <p:spPr bwMode="auto">
          <a:xfrm>
            <a:off x="6324600" y="5257800"/>
            <a:ext cx="914400" cy="609600"/>
          </a:xfrm>
          <a:prstGeom prst="rect">
            <a:avLst/>
          </a:prstGeom>
          <a:solidFill>
            <a:srgbClr val="60C3E5"/>
          </a:solidFill>
          <a:ln w="9525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bg-BG" sz="2000" b="1" dirty="0" smtClean="0">
                <a:solidFill>
                  <a:schemeClr val="bg1"/>
                </a:solidFill>
                <a:latin typeface="Trebuchet MS" pitchFamily="34" charset="0"/>
              </a:rPr>
              <a:t>Мляко</a:t>
            </a:r>
            <a:endParaRPr lang="en-US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53" name="Text Box 105"/>
          <p:cNvSpPr txBox="1">
            <a:spLocks noChangeArrowheads="1"/>
          </p:cNvSpPr>
          <p:nvPr/>
        </p:nvSpPr>
        <p:spPr bwMode="auto">
          <a:xfrm>
            <a:off x="7239000" y="5257800"/>
            <a:ext cx="990600" cy="609600"/>
          </a:xfrm>
          <a:prstGeom prst="rect">
            <a:avLst/>
          </a:prstGeom>
          <a:solidFill>
            <a:srgbClr val="79689E"/>
          </a:solidFill>
          <a:ln w="9525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bg-BG" sz="2000" b="1" dirty="0" smtClean="0">
                <a:solidFill>
                  <a:schemeClr val="bg1"/>
                </a:solidFill>
                <a:latin typeface="Trebuchet MS" pitchFamily="34" charset="0"/>
              </a:rPr>
              <a:t>Месо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6019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g-BG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foodpyramid_b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/>
              <a:t>Сила за живот </a:t>
            </a:r>
            <a:endParaRPr lang="en-US" sz="2400" dirty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bg-BG" sz="2000" dirty="0" smtClean="0"/>
              <a:t>За да си винаги във форма и в добро здраве , се нуждаеш от енергия. Някои високоенергийнин храни ще ти помогнат да отанеш по-дълго активен.</a:t>
            </a:r>
          </a:p>
          <a:p>
            <a:pPr algn="ctr">
              <a:buNone/>
            </a:pPr>
            <a:r>
              <a:rPr lang="bg-BG" sz="2000" b="1" dirty="0" smtClean="0"/>
              <a:t>Какво преставляват въглехидратите?</a:t>
            </a:r>
          </a:p>
          <a:p>
            <a:pPr algn="ctr">
              <a:buNone/>
            </a:pPr>
            <a:r>
              <a:rPr lang="bg-BG" sz="2000" b="1" dirty="0" smtClean="0"/>
              <a:t>Въглехидратите </a:t>
            </a:r>
            <a:r>
              <a:rPr lang="bg-BG" sz="2000" dirty="0" smtClean="0"/>
              <a:t> са вещества в храните , които даряват много енергия. Такива хранин са изключително засищашти.</a:t>
            </a:r>
            <a:endParaRPr lang="en-US" sz="2000" b="1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895600" y="4800600"/>
            <a:ext cx="3733800" cy="1066800"/>
          </a:xfrm>
          <a:prstGeom prst="rect">
            <a:avLst/>
          </a:prstGeom>
          <a:solidFill>
            <a:srgbClr val="F9D72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TextBox 15"/>
          <p:cNvSpPr txBox="1"/>
          <p:nvPr/>
        </p:nvSpPr>
        <p:spPr>
          <a:xfrm>
            <a:off x="3429000" y="5029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i="1" dirty="0" smtClean="0"/>
              <a:t>Интересно</a:t>
            </a:r>
            <a:endParaRPr lang="bg-BG" sz="32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Интересно</a:t>
            </a:r>
            <a:endParaRPr lang="bg-BG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bg-BG" b="1" i="1" dirty="0" smtClean="0"/>
              <a:t>Пълнозърнестите храни-</a:t>
            </a:r>
          </a:p>
          <a:p>
            <a:pPr algn="ctr">
              <a:buNone/>
            </a:pPr>
            <a:r>
              <a:rPr lang="bg-BG" dirty="0" smtClean="0"/>
              <a:t>Като пшеница, ечемик и овес са естествени и не са обработени. Те са отличен източник на фибри, витамини и белтъчени.</a:t>
            </a:r>
          </a:p>
          <a:p>
            <a:pPr algn="ctr">
              <a:buNone/>
            </a:pPr>
            <a:endParaRPr lang="bg-BG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438400" y="2971800"/>
            <a:ext cx="1296194" cy="1218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Sofia\AppData\Local\Microsoft\Windows\Temporary Internet Files\Content.IE5\VCHIDAWF\Bro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4727272"/>
            <a:ext cx="2819400" cy="1428496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19928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495800"/>
            <a:ext cx="1840871" cy="165376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3886994" y="3656806"/>
            <a:ext cx="1447006" cy="76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753100" y="3009900"/>
            <a:ext cx="1218406" cy="11422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8" name="Picture 4" descr="C:\Users\Sofia\AppData\Local\Microsoft\Windows\Temporary Internet Files\Content.IE5\BVVY6END\640px-Jean_victor_balin_bread.sv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71025">
            <a:off x="3517349" y="4727006"/>
            <a:ext cx="2652956" cy="121455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371600" y="4038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Пълнозърнест хляб</a:t>
            </a:r>
            <a:endParaRPr lang="bg-BG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4419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Бял хляб</a:t>
            </a:r>
            <a:endParaRPr lang="bg-BG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4038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Препечен хляб</a:t>
            </a:r>
            <a:endParaRPr lang="bg-BG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1018804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946</Words>
  <Application>Microsoft PowerPoint</Application>
  <PresentationFormat>On-screen Show (4:3)</PresentationFormat>
  <Paragraphs>123</Paragraphs>
  <Slides>25</Slides>
  <Notes>1</Notes>
  <HiddenSlides>3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tf01018804</vt:lpstr>
      <vt:lpstr>Здравословното хранене </vt:lpstr>
      <vt:lpstr>Съдържание</vt:lpstr>
      <vt:lpstr>Храна за чудо и приказ</vt:lpstr>
      <vt:lpstr>Храна за чудо и приказ</vt:lpstr>
      <vt:lpstr>Яж своите ,,пет на ден”</vt:lpstr>
      <vt:lpstr>Яж своите ,,пет на ден”</vt:lpstr>
      <vt:lpstr>Хранителна пирамида</vt:lpstr>
      <vt:lpstr>Сила за живот </vt:lpstr>
      <vt:lpstr>Интересно</vt:lpstr>
      <vt:lpstr>Сила за живот</vt:lpstr>
      <vt:lpstr>Мляко и млечни продукти</vt:lpstr>
      <vt:lpstr>Интересно</vt:lpstr>
      <vt:lpstr>Мляко и млечни продукти</vt:lpstr>
      <vt:lpstr>Мляко и млечните продукти</vt:lpstr>
      <vt:lpstr>Месо </vt:lpstr>
      <vt:lpstr>Meсо</vt:lpstr>
      <vt:lpstr>Риба</vt:lpstr>
      <vt:lpstr>Зеленчуци</vt:lpstr>
      <vt:lpstr>Плодове</vt:lpstr>
      <vt:lpstr>Мазните храни</vt:lpstr>
      <vt:lpstr>Интересно</vt:lpstr>
      <vt:lpstr>Лакомствата</vt:lpstr>
      <vt:lpstr>Без вода не може</vt:lpstr>
      <vt:lpstr>Балансираното хранене</vt:lpstr>
      <vt:lpstr>Кръстословица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Здравословното хранене</dc:title>
  <dc:creator>Sofia</dc:creator>
  <cp:lastModifiedBy>Sofia</cp:lastModifiedBy>
  <cp:revision>91</cp:revision>
  <dcterms:created xsi:type="dcterms:W3CDTF">2018-01-06T15:54:30Z</dcterms:created>
  <dcterms:modified xsi:type="dcterms:W3CDTF">2018-02-17T16:05:08Z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