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76" r:id="rId4"/>
    <p:sldId id="264" r:id="rId5"/>
    <p:sldId id="265" r:id="rId6"/>
    <p:sldId id="266" r:id="rId7"/>
    <p:sldId id="267" r:id="rId8"/>
    <p:sldId id="268" r:id="rId9"/>
    <p:sldId id="271" r:id="rId10"/>
    <p:sldId id="270" r:id="rId11"/>
    <p:sldId id="275" r:id="rId12"/>
    <p:sldId id="272" r:id="rId13"/>
    <p:sldId id="273" r:id="rId14"/>
    <p:sldId id="274" r:id="rId15"/>
    <p:sldId id="278" r:id="rId1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 триъгъл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bg-BG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ъгълен триъгъл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 триъгъл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11" name="Право съединение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аво съединение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съдържани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авоъгълен триъгъл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аво съединение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аво съединение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6443464-0FDE-41B5-8FE9-50389E807085}" type="datetimeFigureOut">
              <a:rPr lang="bg-BG" smtClean="0"/>
              <a:pPr/>
              <a:t>26.4.2018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E317786-56FD-4ED7-A87D-5EAD6AC86DC7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 idx="4294967295"/>
          </p:nvPr>
        </p:nvSpPr>
        <p:spPr>
          <a:xfrm>
            <a:off x="0" y="1125538"/>
            <a:ext cx="8820150" cy="4248150"/>
          </a:xfrm>
        </p:spPr>
        <p:txBody>
          <a:bodyPr>
            <a:normAutofit fontScale="90000"/>
          </a:bodyPr>
          <a:lstStyle/>
          <a:p>
            <a:r>
              <a:rPr lang="bg-BG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По жицата</a:t>
            </a:r>
            <a:r>
              <a:rPr lang="bg-BG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g-BG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6000" dirty="0" smtClean="0">
                <a:latin typeface="Times New Roman" pitchFamily="18" charset="0"/>
                <a:cs typeface="Times New Roman" pitchFamily="18" charset="0"/>
              </a:rPr>
              <a:t>                 Йордан Йовков</a:t>
            </a:r>
            <a:br>
              <a:rPr lang="bg-BG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/>
          <a:lstStyle/>
          <a:p>
            <a:r>
              <a:rPr lang="bg-BG" dirty="0" smtClean="0"/>
              <a:t>Други важни символи в разказа:</a:t>
            </a:r>
            <a:endParaRPr lang="bg-BG" dirty="0"/>
          </a:p>
        </p:txBody>
      </p:sp>
      <p:pic>
        <p:nvPicPr>
          <p:cNvPr id="5" name="Picture 3" descr="C:\Documents and Settings\PC\My Documents\My Pictures\очи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060848"/>
            <a:ext cx="3240360" cy="1584176"/>
          </a:xfrm>
          <a:prstGeom prst="rect">
            <a:avLst/>
          </a:prstGeom>
          <a:noFill/>
        </p:spPr>
      </p:pic>
      <p:sp>
        <p:nvSpPr>
          <p:cNvPr id="7" name="Текстово поле 6"/>
          <p:cNvSpPr txBox="1"/>
          <p:nvPr/>
        </p:nvSpPr>
        <p:spPr>
          <a:xfrm>
            <a:off x="251520" y="4077072"/>
            <a:ext cx="360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200" dirty="0" smtClean="0"/>
              <a:t>Свързват се </a:t>
            </a:r>
          </a:p>
          <a:p>
            <a:pPr algn="ctr"/>
            <a:r>
              <a:rPr lang="bg-BG" sz="3200" dirty="0" smtClean="0"/>
              <a:t>с виждането, </a:t>
            </a:r>
          </a:p>
          <a:p>
            <a:pPr algn="ctr"/>
            <a:r>
              <a:rPr lang="bg-BG" sz="3200" dirty="0" smtClean="0"/>
              <a:t>   с познанието, </a:t>
            </a:r>
          </a:p>
          <a:p>
            <a:pPr algn="ctr"/>
            <a:r>
              <a:rPr lang="bg-BG" sz="3200" dirty="0" smtClean="0"/>
              <a:t>с душата на човека.</a:t>
            </a:r>
            <a:endParaRPr lang="bg-BG" sz="3200" dirty="0"/>
          </a:p>
        </p:txBody>
      </p:sp>
      <p:pic>
        <p:nvPicPr>
          <p:cNvPr id="8" name="Picture 5" descr="C:\Documents and Settings\PC\My Documents\My Pictures\жица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060849"/>
            <a:ext cx="3816424" cy="1656184"/>
          </a:xfrm>
          <a:prstGeom prst="rect">
            <a:avLst/>
          </a:prstGeom>
          <a:noFill/>
        </p:spPr>
      </p:pic>
      <p:sp>
        <p:nvSpPr>
          <p:cNvPr id="10" name="Текстово поле 9"/>
          <p:cNvSpPr txBox="1"/>
          <p:nvPr/>
        </p:nvSpPr>
        <p:spPr>
          <a:xfrm>
            <a:off x="899592" y="1340768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b="1" dirty="0" smtClean="0">
                <a:solidFill>
                  <a:srgbClr val="FF0000"/>
                </a:solidFill>
              </a:rPr>
              <a:t>Очите </a:t>
            </a:r>
            <a:endParaRPr lang="bg-BG" sz="3600" dirty="0"/>
          </a:p>
        </p:txBody>
      </p:sp>
      <p:sp>
        <p:nvSpPr>
          <p:cNvPr id="11" name="Текстово поле 10"/>
          <p:cNvSpPr txBox="1"/>
          <p:nvPr/>
        </p:nvSpPr>
        <p:spPr>
          <a:xfrm>
            <a:off x="4860032" y="1340768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b="1" dirty="0" smtClean="0">
                <a:solidFill>
                  <a:srgbClr val="FF0000"/>
                </a:solidFill>
              </a:rPr>
              <a:t>Жица</a:t>
            </a:r>
            <a:r>
              <a:rPr lang="bg-BG" sz="3600" dirty="0" smtClean="0"/>
              <a:t> – тел, нишка</a:t>
            </a:r>
            <a:endParaRPr lang="bg-BG" sz="3600" dirty="0"/>
          </a:p>
        </p:txBody>
      </p:sp>
      <p:sp>
        <p:nvSpPr>
          <p:cNvPr id="12" name="Текстово поле 11"/>
          <p:cNvSpPr txBox="1"/>
          <p:nvPr/>
        </p:nvSpPr>
        <p:spPr>
          <a:xfrm>
            <a:off x="4211960" y="3933056"/>
            <a:ext cx="51125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 Очертава безкрайността, стои между небето и земята.    Образ на пътя, нишката на живота, животът като пътуване, като страдание, надежда и търсене на спасение.</a:t>
            </a:r>
            <a:endParaRPr lang="bg-BG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575109"/>
            <a:ext cx="784887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4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Телеграфната жица </a:t>
            </a:r>
            <a:r>
              <a:rPr kumimoji="0" lang="bg-BG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 символ на </a:t>
            </a:r>
            <a:r>
              <a:rPr kumimoji="0" lang="bg-BG" sz="4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духовната връзка между хората, на осъществената комуникация между тях</a:t>
            </a:r>
            <a:r>
              <a:rPr kumimoji="0" lang="bg-BG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в разказа и на </a:t>
            </a:r>
            <a:r>
              <a:rPr kumimoji="0" lang="bg-BG" sz="4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безрадостната човешка съдба.</a:t>
            </a:r>
            <a:endParaRPr kumimoji="0" lang="bg-BG" sz="4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pPr algn="ctr"/>
            <a:r>
              <a:rPr lang="bg-BG" dirty="0" smtClean="0"/>
              <a:t>Други важни символи в разказа: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0" y="1196753"/>
            <a:ext cx="4495800" cy="216023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bg-BG" b="1" dirty="0" smtClean="0">
                <a:solidFill>
                  <a:srgbClr val="FF0000"/>
                </a:solidFill>
              </a:rPr>
              <a:t>		Белият цвят </a:t>
            </a:r>
            <a:r>
              <a:rPr lang="bg-BG" dirty="0" smtClean="0"/>
              <a:t>– символизира чистота, съвършенство, надежда, милосърдие, любов, доброта, божественост. 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283968" y="1268761"/>
            <a:ext cx="4860032" cy="115212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bg-BG" b="1" dirty="0" smtClean="0">
                <a:solidFill>
                  <a:srgbClr val="FF0000"/>
                </a:solidFill>
              </a:rPr>
              <a:t>      Нощта </a:t>
            </a:r>
            <a:r>
              <a:rPr lang="bg-BG" dirty="0" smtClean="0"/>
              <a:t>– символ на злото, времето на демоничните сили.</a:t>
            </a:r>
          </a:p>
        </p:txBody>
      </p:sp>
      <p:sp>
        <p:nvSpPr>
          <p:cNvPr id="5" name="Текстово поле 4"/>
          <p:cNvSpPr txBox="1"/>
          <p:nvPr/>
        </p:nvSpPr>
        <p:spPr>
          <a:xfrm>
            <a:off x="467544" y="3356992"/>
            <a:ext cx="417646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600" b="1" dirty="0" smtClean="0">
                <a:solidFill>
                  <a:srgbClr val="FF0000"/>
                </a:solidFill>
              </a:rPr>
              <a:t>      </a:t>
            </a:r>
            <a:r>
              <a:rPr lang="bg-BG" sz="2400" b="1" dirty="0" smtClean="0">
                <a:solidFill>
                  <a:srgbClr val="FF0000"/>
                </a:solidFill>
              </a:rPr>
              <a:t>Черният цвят </a:t>
            </a:r>
            <a:r>
              <a:rPr lang="bg-BG" sz="2400" dirty="0" smtClean="0"/>
              <a:t>– символизира мъката, страданието, злото. Лястовиците в разказа са “все черни”, майката е с “черен </a:t>
            </a:r>
            <a:r>
              <a:rPr lang="bg-BG" sz="2400" dirty="0" err="1" smtClean="0"/>
              <a:t>чумбер</a:t>
            </a:r>
            <a:r>
              <a:rPr lang="bg-BG" sz="2400" dirty="0" smtClean="0"/>
              <a:t>”, Нонка лежи на “черни възглавници”.</a:t>
            </a:r>
            <a:endParaRPr lang="bg-BG" sz="2400" dirty="0"/>
          </a:p>
        </p:txBody>
      </p:sp>
      <p:sp>
        <p:nvSpPr>
          <p:cNvPr id="6" name="Текстово поле 5"/>
          <p:cNvSpPr txBox="1"/>
          <p:nvPr/>
        </p:nvSpPr>
        <p:spPr>
          <a:xfrm>
            <a:off x="4788024" y="2204864"/>
            <a:ext cx="4355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>
                <a:solidFill>
                  <a:srgbClr val="FF0000"/>
                </a:solidFill>
              </a:rPr>
              <a:t>Лятото </a:t>
            </a:r>
            <a:r>
              <a:rPr lang="bg-BG" sz="2400" dirty="0" smtClean="0"/>
              <a:t>– действието се развива в късното лято, когато природата е достигнала зрелостта си.</a:t>
            </a: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4860032" y="3789040"/>
            <a:ext cx="42839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 smtClean="0">
                <a:solidFill>
                  <a:srgbClr val="FF0000"/>
                </a:solidFill>
              </a:rPr>
              <a:t>Есента</a:t>
            </a:r>
            <a:r>
              <a:rPr lang="bg-BG" sz="2400" dirty="0" smtClean="0"/>
              <a:t> – настъпва след отлитането на птиците на юг, а с тях ще отлети и последната надежда на болната Нонка. Сезонът на тъгата, хармонира с основното тъжно чувство в разказа. </a:t>
            </a:r>
            <a:endParaRPr lang="bg-BG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/>
              <a:t>   Символика на християнските празници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bg-BG" dirty="0" smtClean="0"/>
              <a:t>Нонка е родена на </a:t>
            </a:r>
            <a:r>
              <a:rPr lang="bg-BG" b="1" dirty="0" smtClean="0">
                <a:solidFill>
                  <a:srgbClr val="FF0000"/>
                </a:solidFill>
              </a:rPr>
              <a:t>Богородица </a:t>
            </a:r>
            <a:r>
              <a:rPr lang="bg-BG" dirty="0" smtClean="0"/>
              <a:t>– денят, в който се почита не рождението, а смъртта на Божията майка, което подсказва за нещастие.</a:t>
            </a:r>
            <a:endParaRPr lang="bg-BG" dirty="0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355976" y="1722437"/>
            <a:ext cx="4608512" cy="4525963"/>
          </a:xfrm>
        </p:spPr>
        <p:txBody>
          <a:bodyPr/>
          <a:lstStyle/>
          <a:p>
            <a:r>
              <a:rPr lang="bg-BG" dirty="0" smtClean="0"/>
              <a:t>Празникът </a:t>
            </a:r>
            <a:r>
              <a:rPr lang="bg-BG" b="1" dirty="0" smtClean="0">
                <a:solidFill>
                  <a:srgbClr val="FF0000"/>
                </a:solidFill>
              </a:rPr>
              <a:t>Преображение </a:t>
            </a:r>
            <a:r>
              <a:rPr lang="bg-BG" b="1" dirty="0" err="1" smtClean="0">
                <a:solidFill>
                  <a:srgbClr val="FF0000"/>
                </a:solidFill>
              </a:rPr>
              <a:t>господне</a:t>
            </a:r>
            <a:r>
              <a:rPr lang="bg-BG" b="1" dirty="0" smtClean="0">
                <a:solidFill>
                  <a:srgbClr val="FF0000"/>
                </a:solidFill>
              </a:rPr>
              <a:t> </a:t>
            </a:r>
            <a:r>
              <a:rPr lang="bg-BG" dirty="0" smtClean="0"/>
              <a:t>пък е свързан с вярата, че на този ден се отваря Божията врата на небето и се изпълняват желанията на праведните.  Отново има знак за път към отвъдния свят.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лавие 4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/>
              <a:t>“По жицата” – един мълчалив диалог на вярата</a:t>
            </a:r>
            <a:endParaRPr lang="bg-BG" dirty="0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idx="1"/>
          </p:nvPr>
        </p:nvSpPr>
        <p:spPr>
          <a:xfrm>
            <a:off x="-252536" y="1484784"/>
            <a:ext cx="9001000" cy="497002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bg-BG" b="1" dirty="0" smtClean="0">
                <a:solidFill>
                  <a:srgbClr val="FF0000"/>
                </a:solidFill>
              </a:rPr>
              <a:t>Какво ме развълнува най-силно в разказа?</a:t>
            </a:r>
          </a:p>
          <a:p>
            <a:pPr algn="just">
              <a:buNone/>
            </a:pPr>
            <a:r>
              <a:rPr lang="bg-BG" dirty="0" smtClean="0"/>
              <a:t>			1.  Нещастието на </a:t>
            </a:r>
            <a:r>
              <a:rPr lang="bg-BG" dirty="0" err="1" smtClean="0"/>
              <a:t>Гунчовото</a:t>
            </a:r>
            <a:r>
              <a:rPr lang="bg-BG" dirty="0" smtClean="0"/>
              <a:t> семейство.</a:t>
            </a:r>
          </a:p>
          <a:p>
            <a:pPr algn="just">
              <a:buNone/>
            </a:pPr>
            <a:r>
              <a:rPr lang="bg-BG" dirty="0" smtClean="0"/>
              <a:t>			2.  Съдбата на Нонка.</a:t>
            </a:r>
          </a:p>
          <a:p>
            <a:pPr algn="just">
              <a:buNone/>
            </a:pPr>
            <a:r>
              <a:rPr lang="bg-BG" dirty="0" smtClean="0"/>
              <a:t>			3. Отзивчивостта на </a:t>
            </a:r>
            <a:r>
              <a:rPr lang="bg-BG" dirty="0" err="1" smtClean="0"/>
              <a:t>Моканина</a:t>
            </a:r>
            <a:r>
              <a:rPr lang="bg-BG" dirty="0" smtClean="0"/>
              <a:t>, неговото благородство и човещина.</a:t>
            </a:r>
          </a:p>
          <a:p>
            <a:pPr algn="just">
              <a:buNone/>
            </a:pPr>
            <a:r>
              <a:rPr lang="bg-BG" dirty="0" smtClean="0"/>
              <a:t>			4. Всеотдайната бащина обич на </a:t>
            </a:r>
            <a:r>
              <a:rPr lang="bg-BG" dirty="0" err="1" smtClean="0"/>
              <a:t>Гунчо</a:t>
            </a:r>
            <a:r>
              <a:rPr lang="bg-BG" dirty="0" smtClean="0"/>
              <a:t>, която го кара да поеме по прашния добруджански път и да търси бялата лястовица.</a:t>
            </a:r>
          </a:p>
          <a:p>
            <a:pPr algn="just">
              <a:buNone/>
            </a:pPr>
            <a:r>
              <a:rPr lang="bg-BG" dirty="0" smtClean="0"/>
              <a:t>			5.   Майсторството на писателя </a:t>
            </a:r>
            <a:r>
              <a:rPr lang="bg-BG" dirty="0" smtClean="0"/>
              <a:t>Йовков</a:t>
            </a:r>
          </a:p>
          <a:p>
            <a:pPr algn="just">
              <a:buNone/>
            </a:pPr>
            <a:r>
              <a:rPr lang="bg-BG" dirty="0" smtClean="0">
                <a:solidFill>
                  <a:srgbClr val="C00000"/>
                </a:solidFill>
              </a:rPr>
              <a:t>          </a:t>
            </a:r>
            <a:r>
              <a:rPr lang="bg-BG" b="1" dirty="0" smtClean="0">
                <a:solidFill>
                  <a:srgbClr val="C00000"/>
                </a:solidFill>
              </a:rPr>
              <a:t>Изберете своя отговор и обяснете защо</a:t>
            </a:r>
            <a:r>
              <a:rPr lang="bg-BG" dirty="0" smtClean="0">
                <a:solidFill>
                  <a:srgbClr val="C00000"/>
                </a:solidFill>
              </a:rPr>
              <a:t>.</a:t>
            </a:r>
            <a:endParaRPr lang="bg-BG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Домашна работа за 04.05.2018 г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bg-BG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Добрата дума </a:t>
            </a:r>
          </a:p>
          <a:p>
            <a:pPr algn="ctr">
              <a:buNone/>
            </a:pPr>
            <a:r>
              <a:rPr lang="bg-BG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есе</a:t>
            </a:r>
            <a:endParaRPr lang="bg-BG" sz="8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784976" cy="1399032"/>
          </a:xfrm>
        </p:spPr>
        <p:txBody>
          <a:bodyPr>
            <a:noAutofit/>
          </a:bodyPr>
          <a:lstStyle/>
          <a:p>
            <a:r>
              <a:rPr lang="bg-BG" sz="3200" dirty="0" smtClean="0"/>
              <a:t>В сборник от Йовкови разкази на английски език разказът “По жицата” е преведен с друго заглавие – “Бялата лястовица”.</a:t>
            </a:r>
            <a:endParaRPr lang="bg-BG" sz="3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        Кое от двете заглавия изразява по-вярно, идейната насоченост на разказа:</a:t>
            </a:r>
          </a:p>
          <a:p>
            <a:pPr>
              <a:buNone/>
            </a:pPr>
            <a:r>
              <a:rPr lang="bg-BG" dirty="0" smtClean="0"/>
              <a:t>		а) “Бялата лястовица”, тъй като птицата символизира мечтата, щастието, надеждата за изцеление;</a:t>
            </a:r>
          </a:p>
          <a:p>
            <a:pPr>
              <a:buNone/>
            </a:pPr>
            <a:r>
              <a:rPr lang="bg-BG" dirty="0" smtClean="0"/>
              <a:t>		б) “По жицата”, тъй като съдържа идеята за движението към мечтата и щастието и същевременно идеята за тяхната недостижимост.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95536" y="-25816"/>
            <a:ext cx="842493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71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g-BG" sz="3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g-BG" sz="3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71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bg-BG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bg-BG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основата на разказа “По жицата” стои действително преживяване и би могъл да носи заглавието “Бялата лястовица” – по-поетично, по-“рекламно” заглавие. Авторът е предпочел “По жицата” – припомнете си думите на </a:t>
            </a:r>
            <a:r>
              <a:rPr kumimoji="0" lang="bg-BG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Моканина</a:t>
            </a:r>
            <a:r>
              <a:rPr kumimoji="0" lang="bg-BG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“Все по теля, все по теля”. Това заглавие изразява много по-силно </a:t>
            </a:r>
            <a:r>
              <a:rPr kumimoji="0" lang="bg-BG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“идеята за движението към мечтата”, внушава мисълта за безкрайния и мъчителен път към нейната недостижимост.</a:t>
            </a:r>
            <a:endParaRPr kumimoji="0" lang="bg-BG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pPr algn="ctr"/>
            <a:r>
              <a:rPr lang="bg-BG" dirty="0" smtClean="0"/>
              <a:t>Библейските символи в разказа</a:t>
            </a:r>
            <a:endParaRPr lang="bg-BG" dirty="0"/>
          </a:p>
        </p:txBody>
      </p:sp>
      <p:pic>
        <p:nvPicPr>
          <p:cNvPr id="6" name="Picture 7" descr="бяла лястовиц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96752"/>
            <a:ext cx="3024336" cy="32403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66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Текстово поле 10"/>
          <p:cNvSpPr txBox="1"/>
          <p:nvPr/>
        </p:nvSpPr>
        <p:spPr>
          <a:xfrm>
            <a:off x="0" y="4653136"/>
            <a:ext cx="4283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        Символизира доброто, надеждата, щастието,късмета, добрата вест.  Свързва се с утрото, пролетта, новия живот. Напомня Светия Дух.</a:t>
            </a:r>
            <a:endParaRPr lang="bg-BG" sz="2400" dirty="0"/>
          </a:p>
        </p:txBody>
      </p:sp>
      <p:pic>
        <p:nvPicPr>
          <p:cNvPr id="1027" name="Picture 3" descr="C:\Documents and Settings\PC\My Documents\My Pictures\images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196752"/>
            <a:ext cx="3024336" cy="3312368"/>
          </a:xfrm>
          <a:prstGeom prst="rect">
            <a:avLst/>
          </a:prstGeom>
          <a:noFill/>
        </p:spPr>
      </p:pic>
      <p:sp>
        <p:nvSpPr>
          <p:cNvPr id="13" name="Текстово поле 12"/>
          <p:cNvSpPr txBox="1"/>
          <p:nvPr/>
        </p:nvSpPr>
        <p:spPr>
          <a:xfrm>
            <a:off x="4644008" y="4653136"/>
            <a:ext cx="424847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 </a:t>
            </a:r>
            <a:r>
              <a:rPr lang="bg-BG" sz="2000" b="1" dirty="0" smtClean="0"/>
              <a:t>Като народен символ е пазител на нивата, лозето, къщата, но и знак на болестта, на коварното неочаквано злото за човека. В християнството е символ на дявола, мрака, на долния свят.</a:t>
            </a:r>
            <a:endParaRPr lang="bg-BG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лавие 4"/>
          <p:cNvSpPr>
            <a:spLocks noGrp="1"/>
          </p:cNvSpPr>
          <p:nvPr>
            <p:ph type="title" idx="4294967295"/>
          </p:nvPr>
        </p:nvSpPr>
        <p:spPr>
          <a:xfrm>
            <a:off x="0" y="268288"/>
            <a:ext cx="822960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/>
            </a:r>
            <a:br>
              <a:rPr lang="bg-BG" b="1" dirty="0" smtClean="0"/>
            </a:br>
            <a:endParaRPr lang="bg-BG" dirty="0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idx="4294967295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bg-BG" b="1" dirty="0" smtClean="0"/>
              <a:t>	      </a:t>
            </a:r>
            <a:r>
              <a:rPr lang="bg-BG" sz="3600" b="1" dirty="0" smtClean="0"/>
              <a:t>Змията е изпитание, което събужда в семейството на </a:t>
            </a:r>
            <a:r>
              <a:rPr lang="bg-BG" sz="3600" b="1" dirty="0" err="1" smtClean="0"/>
              <a:t>Гунчо</a:t>
            </a:r>
            <a:r>
              <a:rPr lang="bg-BG" sz="3600" b="1" dirty="0" smtClean="0"/>
              <a:t> желание за среща с Бога (бялата лястовица). Болестта е начин за духовно спасение на героите. До началото на “таз бела” </a:t>
            </a:r>
            <a:r>
              <a:rPr lang="bg-BG" sz="3600" b="1" dirty="0" err="1" smtClean="0"/>
              <a:t>Гунчо</a:t>
            </a:r>
            <a:r>
              <a:rPr lang="bg-BG" sz="3600" b="1" dirty="0" smtClean="0"/>
              <a:t> е обхождал пространството по </a:t>
            </a:r>
            <a:r>
              <a:rPr lang="bg-BG" sz="3600" b="1" i="1" dirty="0" smtClean="0">
                <a:solidFill>
                  <a:srgbClr val="FF0000"/>
                </a:solidFill>
              </a:rPr>
              <a:t>хоризонтал </a:t>
            </a:r>
            <a:r>
              <a:rPr lang="bg-BG" sz="3600" b="1" dirty="0" smtClean="0"/>
              <a:t>– слизал е от планината към морето, и обратно.  Сега, повтаряйки хоризонталния маршрут (“</a:t>
            </a:r>
            <a:r>
              <a:rPr lang="bg-BG" sz="3600" b="1" dirty="0" err="1" smtClean="0"/>
              <a:t>дохадял</a:t>
            </a:r>
            <a:r>
              <a:rPr lang="bg-BG" sz="3600" b="1" dirty="0" smtClean="0"/>
              <a:t> съм </a:t>
            </a:r>
            <a:r>
              <a:rPr lang="bg-BG" sz="3600" b="1" dirty="0" err="1" smtClean="0"/>
              <a:t>тъдява</a:t>
            </a:r>
            <a:r>
              <a:rPr lang="bg-BG" sz="3600" b="1" dirty="0" smtClean="0"/>
              <a:t>”), той трябва </a:t>
            </a:r>
            <a:r>
              <a:rPr lang="bg-BG" sz="3600" b="1" dirty="0" err="1" smtClean="0"/>
              <a:t>даизвърши</a:t>
            </a:r>
            <a:r>
              <a:rPr lang="bg-BG" sz="3600" b="1" dirty="0" smtClean="0"/>
              <a:t> движението по </a:t>
            </a:r>
            <a:r>
              <a:rPr lang="bg-BG" sz="3600" b="1" i="1" dirty="0" err="1" smtClean="0">
                <a:solidFill>
                  <a:srgbClr val="FF0000"/>
                </a:solidFill>
              </a:rPr>
              <a:t>вертикал</a:t>
            </a:r>
            <a:r>
              <a:rPr lang="bg-BG" sz="3600" b="1" i="1" dirty="0" smtClean="0">
                <a:solidFill>
                  <a:srgbClr val="FF0000"/>
                </a:solidFill>
              </a:rPr>
              <a:t> </a:t>
            </a:r>
            <a:r>
              <a:rPr lang="bg-BG" sz="3600" b="1" dirty="0" smtClean="0"/>
              <a:t>– да вдигне глава над смазващите беди, да вдигне глава към небето, към телеграфните жици и да “види” лястовицата, да повярва в Бог.</a:t>
            </a:r>
            <a:endParaRPr lang="bg-BG" sz="3600" dirty="0" smtClean="0"/>
          </a:p>
          <a:p>
            <a:pPr>
              <a:buNone/>
            </a:pPr>
            <a:r>
              <a:rPr lang="bg-BG" sz="4000" dirty="0" smtClean="0"/>
              <a:t> </a:t>
            </a:r>
          </a:p>
          <a:p>
            <a:endParaRPr lang="bg-B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3528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>Важни за разказа са и символите:</a:t>
            </a:r>
            <a:endParaRPr lang="bg-BG" dirty="0"/>
          </a:p>
        </p:txBody>
      </p:sp>
      <p:pic>
        <p:nvPicPr>
          <p:cNvPr id="1026" name="Picture 2" descr="C:\Documents and Settings\PC\My Documents\My Pictures\хума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00808"/>
            <a:ext cx="2376264" cy="1728192"/>
          </a:xfrm>
          <a:prstGeom prst="rect">
            <a:avLst/>
          </a:prstGeom>
          <a:noFill/>
        </p:spPr>
      </p:pic>
      <p:pic>
        <p:nvPicPr>
          <p:cNvPr id="1027" name="Picture 3" descr="C:\Documents and Settings\PC\My Documents\My Pictures\риба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1700808"/>
            <a:ext cx="2232248" cy="1656184"/>
          </a:xfrm>
          <a:prstGeom prst="rect">
            <a:avLst/>
          </a:prstGeom>
          <a:noFill/>
        </p:spPr>
      </p:pic>
      <p:pic>
        <p:nvPicPr>
          <p:cNvPr id="1028" name="Picture 4" descr="C:\Documents and Settings\PC\My Documents\My Pictures\грозде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1772816"/>
            <a:ext cx="2232248" cy="1512168"/>
          </a:xfrm>
          <a:prstGeom prst="rect">
            <a:avLst/>
          </a:prstGeom>
          <a:noFill/>
        </p:spPr>
      </p:pic>
      <p:sp>
        <p:nvSpPr>
          <p:cNvPr id="9" name="Текстово поле 8"/>
          <p:cNvSpPr txBox="1"/>
          <p:nvPr/>
        </p:nvSpPr>
        <p:spPr>
          <a:xfrm>
            <a:off x="179512" y="3573016"/>
            <a:ext cx="496855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        Хумата, която продава </a:t>
            </a:r>
            <a:r>
              <a:rPr lang="bg-BG" sz="2800" dirty="0" err="1" smtClean="0"/>
              <a:t>Гунчо</a:t>
            </a:r>
            <a:r>
              <a:rPr lang="bg-BG" sz="2800" dirty="0" smtClean="0"/>
              <a:t>, символизира </a:t>
            </a:r>
            <a:r>
              <a:rPr lang="bg-BG" sz="2800" dirty="0" err="1" smtClean="0"/>
              <a:t>пръстта</a:t>
            </a:r>
            <a:r>
              <a:rPr lang="bg-BG" sz="2800" dirty="0" smtClean="0"/>
              <a:t>, земята.  Тя е знак за човека и човешката съдба, защото човекът е направен от пръст – оттам </a:t>
            </a:r>
            <a:r>
              <a:rPr lang="bg-BG" sz="2800" b="1" i="1" dirty="0" err="1" smtClean="0"/>
              <a:t>хомо</a:t>
            </a:r>
            <a:r>
              <a:rPr lang="bg-BG" sz="2800" b="1" i="1" dirty="0" smtClean="0"/>
              <a:t> (</a:t>
            </a:r>
            <a:r>
              <a:rPr lang="bg-BG" sz="2800" dirty="0" smtClean="0"/>
              <a:t>човек) и </a:t>
            </a:r>
            <a:r>
              <a:rPr lang="bg-BG" sz="2800" b="1" i="1" dirty="0" err="1" smtClean="0"/>
              <a:t>хумус</a:t>
            </a:r>
            <a:r>
              <a:rPr lang="bg-BG" sz="2800" b="1" i="1" dirty="0" smtClean="0"/>
              <a:t> </a:t>
            </a:r>
            <a:r>
              <a:rPr lang="bg-BG" sz="2800" dirty="0" smtClean="0"/>
              <a:t>(пръст, глина, хума).</a:t>
            </a:r>
            <a:endParaRPr lang="bg-BG" sz="2800" dirty="0"/>
          </a:p>
        </p:txBody>
      </p:sp>
      <p:sp>
        <p:nvSpPr>
          <p:cNvPr id="10" name="Текстово поле 9"/>
          <p:cNvSpPr txBox="1"/>
          <p:nvPr/>
        </p:nvSpPr>
        <p:spPr>
          <a:xfrm>
            <a:off x="5220072" y="3717032"/>
            <a:ext cx="35283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err="1" smtClean="0"/>
              <a:t>Гунчо</a:t>
            </a:r>
            <a:r>
              <a:rPr lang="bg-BG" sz="2800" dirty="0" smtClean="0"/>
              <a:t> заменя хумата за риба и грозде – символи на Иисус Христос.</a:t>
            </a:r>
            <a:endParaRPr lang="bg-BG" sz="2800" dirty="0"/>
          </a:p>
        </p:txBody>
      </p:sp>
      <p:sp>
        <p:nvSpPr>
          <p:cNvPr id="11" name="Текстово поле 10"/>
          <p:cNvSpPr txBox="1"/>
          <p:nvPr/>
        </p:nvSpPr>
        <p:spPr>
          <a:xfrm>
            <a:off x="755576" y="1124744"/>
            <a:ext cx="167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b="1" dirty="0" smtClean="0">
                <a:solidFill>
                  <a:srgbClr val="FF0000"/>
                </a:solidFill>
              </a:rPr>
              <a:t>Хума </a:t>
            </a:r>
            <a:endParaRPr lang="bg-BG" sz="2800" b="1" dirty="0">
              <a:solidFill>
                <a:srgbClr val="FF0000"/>
              </a:solidFill>
            </a:endParaRPr>
          </a:p>
        </p:txBody>
      </p:sp>
      <p:sp>
        <p:nvSpPr>
          <p:cNvPr id="12" name="Текстово поле 11"/>
          <p:cNvSpPr txBox="1"/>
          <p:nvPr/>
        </p:nvSpPr>
        <p:spPr>
          <a:xfrm>
            <a:off x="4139952" y="1196752"/>
            <a:ext cx="1308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b="1" dirty="0" smtClean="0">
                <a:solidFill>
                  <a:srgbClr val="FF0000"/>
                </a:solidFill>
              </a:rPr>
              <a:t>Риба </a:t>
            </a:r>
            <a:endParaRPr lang="bg-BG" sz="2800" b="1" dirty="0">
              <a:solidFill>
                <a:srgbClr val="FF0000"/>
              </a:solidFill>
            </a:endParaRPr>
          </a:p>
        </p:txBody>
      </p:sp>
      <p:sp>
        <p:nvSpPr>
          <p:cNvPr id="13" name="Текстово поле 12"/>
          <p:cNvSpPr txBox="1"/>
          <p:nvPr/>
        </p:nvSpPr>
        <p:spPr>
          <a:xfrm>
            <a:off x="6732240" y="1196752"/>
            <a:ext cx="1791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b="1" dirty="0" smtClean="0">
                <a:solidFill>
                  <a:srgbClr val="FF0000"/>
                </a:solidFill>
              </a:rPr>
              <a:t>Грозде </a:t>
            </a:r>
            <a:endParaRPr lang="bg-BG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4294967295"/>
          </p:nvPr>
        </p:nvSpPr>
        <p:spPr>
          <a:xfrm>
            <a:off x="0" y="548680"/>
            <a:ext cx="9144000" cy="590609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bg-BG" sz="4400" i="1" dirty="0" smtClean="0"/>
              <a:t>           Спасението не може да се постигне само чрез </a:t>
            </a:r>
            <a:r>
              <a:rPr lang="bg-BG" sz="4400" b="1" i="1" dirty="0" smtClean="0"/>
              <a:t>Надежда</a:t>
            </a:r>
            <a:r>
              <a:rPr lang="bg-BG" sz="4400" i="1" dirty="0" smtClean="0"/>
              <a:t>, нужна е и </a:t>
            </a:r>
            <a:r>
              <a:rPr lang="bg-BG" sz="4400" b="1" i="1" dirty="0" smtClean="0"/>
              <a:t>Вяра</a:t>
            </a:r>
            <a:r>
              <a:rPr lang="bg-BG" sz="4400" i="1" dirty="0" smtClean="0"/>
              <a:t> в чудото на Бога, нужна е </a:t>
            </a:r>
            <a:r>
              <a:rPr lang="bg-BG" sz="4400" b="1" i="1" dirty="0" smtClean="0"/>
              <a:t>Любов</a:t>
            </a:r>
            <a:r>
              <a:rPr lang="bg-BG" sz="4400" i="1" dirty="0" smtClean="0"/>
              <a:t>, нужни са нови измерения на пътуването – към спасението. И </a:t>
            </a:r>
            <a:r>
              <a:rPr lang="bg-BG" sz="4400" i="1" dirty="0" err="1" smtClean="0"/>
              <a:t>Гунчо</a:t>
            </a:r>
            <a:r>
              <a:rPr lang="bg-BG" sz="4400" i="1" dirty="0" smtClean="0"/>
              <a:t> се запътва към това ново и непознато място – </a:t>
            </a:r>
            <a:r>
              <a:rPr lang="bg-BG" sz="4400" i="1" dirty="0" err="1" smtClean="0"/>
              <a:t>Манджилари</a:t>
            </a:r>
            <a:r>
              <a:rPr lang="bg-BG" sz="4400" i="1" dirty="0" smtClean="0"/>
              <a:t>, към бялата лястовица.</a:t>
            </a:r>
            <a:r>
              <a:rPr lang="bg-BG" sz="3200" b="1" i="1" dirty="0" smtClean="0"/>
              <a:t> </a:t>
            </a:r>
          </a:p>
          <a:p>
            <a:pPr>
              <a:buNone/>
            </a:pPr>
            <a:r>
              <a:rPr lang="bg-BG" sz="3200" b="1" i="1" dirty="0" smtClean="0"/>
              <a:t>		     </a:t>
            </a:r>
            <a:r>
              <a:rPr lang="bg-BG" sz="4300" b="1" i="1" dirty="0" smtClean="0"/>
              <a:t>Надежда</a:t>
            </a:r>
            <a:r>
              <a:rPr lang="bg-BG" sz="4300" i="1" dirty="0" smtClean="0"/>
              <a:t>  е името на селото, откъдето са тръгнали.</a:t>
            </a:r>
            <a:r>
              <a:rPr lang="bg-BG" sz="4000" i="1" dirty="0" smtClean="0"/>
              <a:t> </a:t>
            </a:r>
            <a:r>
              <a:rPr lang="bg-BG" sz="4300" i="1" dirty="0" err="1" smtClean="0"/>
              <a:t>Манджилари</a:t>
            </a:r>
            <a:r>
              <a:rPr lang="bg-BG" sz="4300" i="1" dirty="0" smtClean="0"/>
              <a:t>    означава знахар, пророк.</a:t>
            </a:r>
            <a:endParaRPr lang="bg-BG" sz="4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0" y="267494"/>
            <a:ext cx="8964488" cy="1505322"/>
          </a:xfrm>
        </p:spPr>
        <p:txBody>
          <a:bodyPr>
            <a:noAutofit/>
          </a:bodyPr>
          <a:lstStyle/>
          <a:p>
            <a:r>
              <a:rPr lang="bg-BG" sz="3600" dirty="0" smtClean="0"/>
              <a:t>     Важна в разказа е и срещата на </a:t>
            </a:r>
            <a:r>
              <a:rPr lang="bg-BG" sz="3600" dirty="0" err="1" smtClean="0"/>
              <a:t>Гунчо</a:t>
            </a:r>
            <a:r>
              <a:rPr lang="bg-BG" sz="3600" dirty="0" smtClean="0"/>
              <a:t> и семейството му с </a:t>
            </a:r>
            <a:r>
              <a:rPr lang="bg-BG" sz="3600" dirty="0" err="1" smtClean="0"/>
              <a:t>Моканина</a:t>
            </a:r>
            <a:r>
              <a:rPr lang="bg-BG" sz="3600" dirty="0" smtClean="0"/>
              <a:t> – с пастира, с утешителя, даващ вяра.</a:t>
            </a:r>
            <a:endParaRPr lang="bg-BG" sz="3600" dirty="0"/>
          </a:p>
        </p:txBody>
      </p:sp>
      <p:pic>
        <p:nvPicPr>
          <p:cNvPr id="2050" name="Picture 2" descr="C:\Documents and Settings\PC\My Documents\My Pictures\пастир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268760"/>
            <a:ext cx="2664296" cy="3888432"/>
          </a:xfrm>
          <a:prstGeom prst="rect">
            <a:avLst/>
          </a:prstGeom>
          <a:noFill/>
        </p:spPr>
      </p:pic>
      <p:sp>
        <p:nvSpPr>
          <p:cNvPr id="6" name="Текстово поле 5"/>
          <p:cNvSpPr txBox="1"/>
          <p:nvPr/>
        </p:nvSpPr>
        <p:spPr>
          <a:xfrm>
            <a:off x="5724128" y="5157192"/>
            <a:ext cx="3419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/>
              <a:t>  </a:t>
            </a:r>
            <a:r>
              <a:rPr lang="bg-BG" sz="2000" b="1" dirty="0" smtClean="0"/>
              <a:t>В християнската култура Христос е изобразяван като “Добрият пастир” – </a:t>
            </a:r>
            <a:r>
              <a:rPr lang="bg-BG" sz="2000" b="1" dirty="0" err="1" smtClean="0"/>
              <a:t>пастир</a:t>
            </a:r>
            <a:r>
              <a:rPr lang="bg-BG" sz="2000" b="1" dirty="0" smtClean="0"/>
              <a:t> на душите на хората.</a:t>
            </a:r>
            <a:endParaRPr lang="bg-BG" sz="2000" b="1" dirty="0"/>
          </a:p>
        </p:txBody>
      </p:sp>
      <p:sp>
        <p:nvSpPr>
          <p:cNvPr id="7" name="Текстово поле 6"/>
          <p:cNvSpPr txBox="1"/>
          <p:nvPr/>
        </p:nvSpPr>
        <p:spPr>
          <a:xfrm>
            <a:off x="323528" y="1988840"/>
            <a:ext cx="54726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     В българската народна традиция съществува представата, че </a:t>
            </a:r>
            <a:r>
              <a:rPr lang="bg-BG" sz="2400" b="1" dirty="0" smtClean="0">
                <a:solidFill>
                  <a:srgbClr val="FF0000"/>
                </a:solidFill>
              </a:rPr>
              <a:t>пастирът</a:t>
            </a:r>
            <a:r>
              <a:rPr lang="bg-BG" sz="2400" dirty="0" smtClean="0"/>
              <a:t> е мъдър човек, живеещ в мир и хармония  с природата.  Символ на човечност и състрадание, защитник, спасител.</a:t>
            </a:r>
          </a:p>
          <a:p>
            <a:r>
              <a:rPr lang="bg-BG" sz="2400" dirty="0" smtClean="0"/>
              <a:t>                   </a:t>
            </a:r>
          </a:p>
          <a:p>
            <a:endParaRPr lang="bg-BG" sz="2400" dirty="0" smtClean="0"/>
          </a:p>
        </p:txBody>
      </p:sp>
      <p:pic>
        <p:nvPicPr>
          <p:cNvPr id="2051" name="Picture 3" descr="C:\Documents and Settings\PC\My Documents\My Pictures\гега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437112"/>
            <a:ext cx="1368152" cy="1944216"/>
          </a:xfrm>
          <a:prstGeom prst="rect">
            <a:avLst/>
          </a:prstGeom>
          <a:noFill/>
        </p:spPr>
      </p:pic>
      <p:sp>
        <p:nvSpPr>
          <p:cNvPr id="9" name="Текстово поле 8"/>
          <p:cNvSpPr txBox="1"/>
          <p:nvPr/>
        </p:nvSpPr>
        <p:spPr>
          <a:xfrm>
            <a:off x="1907704" y="4437112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Често на дръжките на пастирските геги има изобразени  змия, змей, птица.</a:t>
            </a:r>
            <a:endParaRPr lang="bg-BG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r>
              <a:rPr lang="bg-BG" dirty="0" smtClean="0"/>
              <a:t>Други важни символи в разказа:</a:t>
            </a:r>
            <a:endParaRPr lang="bg-BG" dirty="0"/>
          </a:p>
        </p:txBody>
      </p:sp>
      <p:pic>
        <p:nvPicPr>
          <p:cNvPr id="5" name="Picture 6" descr="C:\Documents and Settings\PC\My Documents\My Pictures\Иван Ангелов Жътварки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44824"/>
            <a:ext cx="4038600" cy="2160240"/>
          </a:xfrm>
          <a:prstGeom prst="rect">
            <a:avLst/>
          </a:prstGeom>
          <a:noFill/>
        </p:spPr>
      </p:pic>
      <p:pic>
        <p:nvPicPr>
          <p:cNvPr id="6" name="Picture 4" descr="C:\Documents and Settings\PC\My Documents\My Pictures\кръстец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700808"/>
            <a:ext cx="3960440" cy="2088232"/>
          </a:xfrm>
          <a:prstGeom prst="rect">
            <a:avLst/>
          </a:prstGeom>
          <a:noFill/>
        </p:spPr>
      </p:pic>
      <p:sp>
        <p:nvSpPr>
          <p:cNvPr id="7" name="Текстово поле 6"/>
          <p:cNvSpPr txBox="1"/>
          <p:nvPr/>
        </p:nvSpPr>
        <p:spPr>
          <a:xfrm>
            <a:off x="251520" y="4005064"/>
            <a:ext cx="424847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     </a:t>
            </a:r>
            <a:r>
              <a:rPr lang="bg-BG" sz="2400" dirty="0" smtClean="0"/>
              <a:t>Отрязаните житни класове символизират прекъснатия живот. Пшеницата умира, за да се превърне в жито.     Бедата сполетява Нонка по жътва – скрито внушение за смърт.</a:t>
            </a:r>
          </a:p>
          <a:p>
            <a:endParaRPr lang="bg-BG" dirty="0"/>
          </a:p>
        </p:txBody>
      </p:sp>
      <p:sp>
        <p:nvSpPr>
          <p:cNvPr id="8" name="Текстово поле 7"/>
          <p:cNvSpPr txBox="1"/>
          <p:nvPr/>
        </p:nvSpPr>
        <p:spPr>
          <a:xfrm>
            <a:off x="1115616" y="1196753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b="1" dirty="0" smtClean="0">
                <a:solidFill>
                  <a:srgbClr val="FF0000"/>
                </a:solidFill>
              </a:rPr>
              <a:t>Жътвата </a:t>
            </a:r>
            <a:endParaRPr lang="bg-BG" sz="3600" b="1" dirty="0">
              <a:solidFill>
                <a:srgbClr val="FF0000"/>
              </a:solidFill>
            </a:endParaRPr>
          </a:p>
        </p:txBody>
      </p:sp>
      <p:sp>
        <p:nvSpPr>
          <p:cNvPr id="9" name="Текстово поле 8"/>
          <p:cNvSpPr txBox="1"/>
          <p:nvPr/>
        </p:nvSpPr>
        <p:spPr>
          <a:xfrm>
            <a:off x="5796136" y="1052737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b="1" dirty="0" smtClean="0">
                <a:solidFill>
                  <a:srgbClr val="FF0000"/>
                </a:solidFill>
              </a:rPr>
              <a:t>Кръстец</a:t>
            </a:r>
            <a:endParaRPr lang="bg-BG" sz="3600" b="1" dirty="0">
              <a:solidFill>
                <a:srgbClr val="FF0000"/>
              </a:solidFill>
            </a:endParaRPr>
          </a:p>
        </p:txBody>
      </p:sp>
      <p:sp>
        <p:nvSpPr>
          <p:cNvPr id="10" name="Текстово поле 9"/>
          <p:cNvSpPr txBox="1"/>
          <p:nvPr/>
        </p:nvSpPr>
        <p:spPr>
          <a:xfrm>
            <a:off x="4355976" y="4005064"/>
            <a:ext cx="49685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dirty="0" smtClean="0"/>
              <a:t>   </a:t>
            </a:r>
            <a:r>
              <a:rPr lang="bg-BG" sz="2400" dirty="0" smtClean="0"/>
              <a:t>Житните ръкойки се събират на сноп, а стоповете се подреждат на кръст – свързва се с Христовата смърт на кръста. Не случайно Нонка ляга на завет  под  един кръстец– кръстният знак подсказва за </a:t>
            </a:r>
            <a:r>
              <a:rPr lang="bg-BG" sz="2400" dirty="0" err="1" smtClean="0"/>
              <a:t>предрешеност</a:t>
            </a:r>
            <a:r>
              <a:rPr lang="bg-BG" sz="2400" dirty="0" smtClean="0"/>
              <a:t> на съдбата й.</a:t>
            </a:r>
            <a:endParaRPr lang="bg-BG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Живост">
  <a:themeElements>
    <a:clrScheme name="Пътуване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Пътуване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Живост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477</TotalTime>
  <Words>741</Words>
  <Application>Microsoft Office PowerPoint</Application>
  <PresentationFormat>Презентация на цял екран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15</vt:i4>
      </vt:variant>
    </vt:vector>
  </HeadingPairs>
  <TitlesOfParts>
    <vt:vector size="16" baseType="lpstr">
      <vt:lpstr>Живост</vt:lpstr>
      <vt:lpstr>      По жицата                   Йордан Йовков  </vt:lpstr>
      <vt:lpstr>В сборник от Йовкови разкази на английски език разказът “По жицата” е преведен с друго заглавие – “Бялата лястовица”.</vt:lpstr>
      <vt:lpstr>Слайд 3</vt:lpstr>
      <vt:lpstr>Библейските символи в разказа</vt:lpstr>
      <vt:lpstr> </vt:lpstr>
      <vt:lpstr>Важни за разказа са и символите:</vt:lpstr>
      <vt:lpstr>Слайд 7</vt:lpstr>
      <vt:lpstr>     Важна в разказа е и срещата на Гунчо и семейството му с Моканина – с пастира, с утешителя, даващ вяра.</vt:lpstr>
      <vt:lpstr>Други важни символи в разказа:</vt:lpstr>
      <vt:lpstr>Други важни символи в разказа:</vt:lpstr>
      <vt:lpstr>Слайд 11</vt:lpstr>
      <vt:lpstr>Други важни символи в разказа:</vt:lpstr>
      <vt:lpstr>   Символика на християнските празници</vt:lpstr>
      <vt:lpstr>“По жицата” – един мълчалив диалог на вярата</vt:lpstr>
      <vt:lpstr>Домашна работа за 04.05.2018 г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По жицата                   Йордан Йовков  </dc:title>
  <dc:creator>PC</dc:creator>
  <cp:lastModifiedBy>USER</cp:lastModifiedBy>
  <cp:revision>52</cp:revision>
  <dcterms:created xsi:type="dcterms:W3CDTF">2016-04-18T16:47:12Z</dcterms:created>
  <dcterms:modified xsi:type="dcterms:W3CDTF">2018-04-26T16:08:45Z</dcterms:modified>
</cp:coreProperties>
</file>