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3E3D9-F94C-459D-9716-D95053674E02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5B20D-0FDE-46C0-8BD5-499646A8A3B6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B20D-0FDE-46C0-8BD5-499646A8A3B6}" type="slidenum">
              <a:rPr lang="bg-BG" smtClean="0"/>
              <a:pPr/>
              <a:t>5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 триъгъл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ен триъгъл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 триъгъл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11" name="Право съединение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аво съединение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ен триъгъл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аво съединение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аво съединение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6443464-0FDE-41B5-8FE9-50389E807085}" type="datetimeFigureOut">
              <a:rPr lang="bg-BG" smtClean="0"/>
              <a:pPr/>
              <a:t>19.4.2016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 idx="4294967295"/>
          </p:nvPr>
        </p:nvSpPr>
        <p:spPr>
          <a:xfrm>
            <a:off x="0" y="1125538"/>
            <a:ext cx="8820150" cy="4248150"/>
          </a:xfrm>
        </p:spPr>
        <p:txBody>
          <a:bodyPr>
            <a:normAutofit fontScale="90000"/>
          </a:bodyPr>
          <a:lstStyle/>
          <a:p>
            <a:r>
              <a:rPr lang="bg-BG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По жицата</a:t>
            </a:r>
            <a:r>
              <a:rPr lang="bg-BG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6000" dirty="0" smtClean="0">
                <a:latin typeface="Times New Roman" pitchFamily="18" charset="0"/>
                <a:cs typeface="Times New Roman" pitchFamily="18" charset="0"/>
              </a:rPr>
              <a:t>                 Йордан Йовков</a:t>
            </a:r>
            <a:br>
              <a:rPr lang="bg-BG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4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/>
            </a:r>
            <a:br>
              <a:rPr lang="bg-BG" b="1" dirty="0" smtClean="0"/>
            </a:br>
            <a:r>
              <a:rPr lang="bg-BG" b="1" dirty="0" smtClean="0"/>
              <a:t>3. Сюжет и композиция: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2565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g-BG" b="1" dirty="0" smtClean="0"/>
              <a:t>	      </a:t>
            </a:r>
            <a:r>
              <a:rPr lang="bg-BG" sz="4000" dirty="0" smtClean="0"/>
              <a:t>а) срещата на </a:t>
            </a:r>
            <a:r>
              <a:rPr lang="bg-BG" sz="4000" dirty="0" err="1" smtClean="0"/>
              <a:t>Моканина</a:t>
            </a:r>
            <a:r>
              <a:rPr lang="bg-BG" sz="4000" dirty="0" smtClean="0"/>
              <a:t> с </a:t>
            </a:r>
            <a:r>
              <a:rPr lang="bg-BG" sz="4000" dirty="0" err="1" smtClean="0"/>
              <a:t>Гунчо</a:t>
            </a:r>
            <a:r>
              <a:rPr lang="bg-BG" sz="4000" dirty="0" smtClean="0"/>
              <a:t> - </a:t>
            </a:r>
            <a:r>
              <a:rPr lang="bg-BG" sz="4000" b="1" dirty="0" smtClean="0"/>
              <a:t>експозиция;</a:t>
            </a:r>
            <a:endParaRPr lang="bg-BG" sz="4000" dirty="0" smtClean="0"/>
          </a:p>
          <a:p>
            <a:pPr>
              <a:buNone/>
            </a:pPr>
            <a:r>
              <a:rPr lang="bg-BG" sz="4000" dirty="0" smtClean="0"/>
              <a:t>		б) изповедта на бащата и разказът за болестта на Нонка - </a:t>
            </a:r>
            <a:r>
              <a:rPr lang="bg-BG" sz="4000" b="1" dirty="0" smtClean="0"/>
              <a:t>завръзка;</a:t>
            </a:r>
            <a:endParaRPr lang="bg-BG" sz="4000" dirty="0" smtClean="0"/>
          </a:p>
          <a:p>
            <a:pPr>
              <a:buNone/>
            </a:pPr>
            <a:r>
              <a:rPr lang="bg-BG" sz="4000" dirty="0" smtClean="0"/>
              <a:t>		в) разговорът за бялата лястовичка – </a:t>
            </a:r>
            <a:r>
              <a:rPr lang="bg-BG" sz="4000" b="1" dirty="0" smtClean="0"/>
              <a:t>развитие на действието</a:t>
            </a:r>
            <a:r>
              <a:rPr lang="bg-BG" sz="4000" dirty="0" smtClean="0"/>
              <a:t>;</a:t>
            </a:r>
          </a:p>
          <a:p>
            <a:pPr>
              <a:buNone/>
            </a:pPr>
            <a:r>
              <a:rPr lang="bg-BG" sz="4000" dirty="0" smtClean="0"/>
              <a:t>		г) благородната лъжа на </a:t>
            </a:r>
            <a:r>
              <a:rPr lang="bg-BG" sz="4000" dirty="0" err="1" smtClean="0"/>
              <a:t>Моканина</a:t>
            </a:r>
            <a:r>
              <a:rPr lang="bg-BG" sz="4000" dirty="0" smtClean="0"/>
              <a:t> - </a:t>
            </a:r>
            <a:r>
              <a:rPr lang="bg-BG" sz="4000" b="1" dirty="0" smtClean="0"/>
              <a:t>кулминация</a:t>
            </a:r>
            <a:r>
              <a:rPr lang="bg-BG" sz="4000" dirty="0" smtClean="0"/>
              <a:t>;</a:t>
            </a:r>
          </a:p>
          <a:p>
            <a:pPr>
              <a:buNone/>
            </a:pPr>
            <a:r>
              <a:rPr lang="bg-BG" sz="4000" dirty="0" smtClean="0"/>
              <a:t>		д) размислите на овчаря след раздялата - </a:t>
            </a:r>
            <a:r>
              <a:rPr lang="bg-BG" sz="4000" b="1" dirty="0" smtClean="0"/>
              <a:t>епилог</a:t>
            </a:r>
            <a:r>
              <a:rPr lang="bg-BG" sz="4000" dirty="0" smtClean="0"/>
              <a:t>.</a:t>
            </a:r>
          </a:p>
          <a:p>
            <a:pPr>
              <a:buNone/>
            </a:pPr>
            <a:r>
              <a:rPr lang="bg-BG" sz="4000" dirty="0" smtClean="0"/>
              <a:t> 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algn="ctr"/>
            <a:r>
              <a:rPr lang="bg-BG" b="1" dirty="0" smtClean="0"/>
              <a:t>4. Фабула –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1520" y="1882808"/>
            <a:ext cx="8892480" cy="4572000"/>
          </a:xfrm>
        </p:spPr>
        <p:txBody>
          <a:bodyPr/>
          <a:lstStyle/>
          <a:p>
            <a:r>
              <a:rPr lang="bg-BG" sz="5400" dirty="0" smtClean="0"/>
              <a:t>Не съвпада със сюжета, по-голямата част от събитията предшестват сюжетното действие.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0" y="764704"/>
            <a:ext cx="8748464" cy="56900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g-BG" sz="4400" i="1" dirty="0" smtClean="0"/>
              <a:t>          Литературоведката Искра Панова пише: „ Когато четеш Елин- Пелинов или Вазов разказ, иде ти да кажеш: „Виж какво става, какво се случва с хората”; при Йовковия - „Виж какви били хората...”</a:t>
            </a:r>
          </a:p>
          <a:p>
            <a:pPr>
              <a:buNone/>
            </a:pPr>
            <a:r>
              <a:rPr lang="bg-BG" sz="4400" b="1" dirty="0" smtClean="0"/>
              <a:t>          </a:t>
            </a:r>
            <a:r>
              <a:rPr lang="bg-BG" sz="4400" b="1" dirty="0" smtClean="0">
                <a:solidFill>
                  <a:srgbClr val="FF0000"/>
                </a:solidFill>
              </a:rPr>
              <a:t>Потвърждава ли вашите впечатления това изказване? </a:t>
            </a:r>
            <a:endParaRPr lang="bg-BG" sz="4400" dirty="0" smtClean="0">
              <a:solidFill>
                <a:srgbClr val="FF0000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оъгълник 1"/>
          <p:cNvSpPr/>
          <p:nvPr/>
        </p:nvSpPr>
        <p:spPr>
          <a:xfrm>
            <a:off x="395536" y="764704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onotype Corsiva" pitchFamily="66" charset="0"/>
              </a:rPr>
              <a:t>“Бялата лястовица - тя стана символ на цялото творчество на Йовков....Никой не я е виждал. Но героите вярват, че тя съществува, защото без тази вяра животът им би бил пустота” </a:t>
            </a:r>
          </a:p>
          <a:p>
            <a:r>
              <a:rPr lang="bg-BG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</a:t>
            </a:r>
            <a:r>
              <a:rPr 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</a:t>
            </a:r>
            <a:r>
              <a:rPr lang="bg-BG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        </a:t>
            </a:r>
            <a:r>
              <a:rPr lang="bg-BG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Симеон </a:t>
            </a:r>
            <a:r>
              <a:rPr lang="bg-BG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Султанов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1.Творческа история </a:t>
            </a:r>
            <a:r>
              <a:rPr lang="bg-BG" dirty="0" smtClean="0"/>
              <a:t>–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39552" y="1882808"/>
            <a:ext cx="8064896" cy="4572000"/>
          </a:xfrm>
        </p:spPr>
        <p:txBody>
          <a:bodyPr/>
          <a:lstStyle/>
          <a:p>
            <a:pPr algn="ctr"/>
            <a:r>
              <a:rPr lang="bg-BG" sz="4400" dirty="0" smtClean="0"/>
              <a:t>публикуван е през 1927 г. във в.”Зора”, а през 1928 г. е включен в </a:t>
            </a:r>
            <a:r>
              <a:rPr lang="bg-BG" sz="4400" dirty="0" err="1" smtClean="0"/>
              <a:t>сб</a:t>
            </a:r>
            <a:r>
              <a:rPr lang="bg-BG" sz="4400" dirty="0" smtClean="0"/>
              <a:t>.”Вечери в </a:t>
            </a:r>
            <a:r>
              <a:rPr lang="bg-BG" sz="4400" dirty="0" err="1" smtClean="0"/>
              <a:t>Антимовския</a:t>
            </a:r>
            <a:r>
              <a:rPr lang="bg-BG" sz="4400" dirty="0" smtClean="0"/>
              <a:t> хан”. В основата му е вярата в целебната сила на бялата лястовичка.</a:t>
            </a:r>
          </a:p>
          <a:p>
            <a:pPr algn="ctr"/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Място на действието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412776"/>
            <a:ext cx="8892480" cy="5042032"/>
          </a:xfrm>
        </p:spPr>
        <p:txBody>
          <a:bodyPr>
            <a:normAutofit/>
          </a:bodyPr>
          <a:lstStyle/>
          <a:p>
            <a:r>
              <a:rPr lang="bg-BG" sz="4400" dirty="0" smtClean="0"/>
              <a:t> Действието се развива само на поляната, където </a:t>
            </a:r>
            <a:r>
              <a:rPr lang="bg-BG" sz="4400" dirty="0" err="1" smtClean="0"/>
              <a:t>Моканина</a:t>
            </a:r>
            <a:r>
              <a:rPr lang="bg-BG" sz="4400" dirty="0" smtClean="0"/>
              <a:t> е запладнил стадото си, край пътя за с.</a:t>
            </a:r>
            <a:r>
              <a:rPr lang="bg-BG" sz="4400" dirty="0" err="1" smtClean="0"/>
              <a:t>Манджилари</a:t>
            </a:r>
            <a:r>
              <a:rPr lang="bg-BG" sz="4400" dirty="0" smtClean="0"/>
              <a:t>. Името на селото означава знахар, пророк.</a:t>
            </a:r>
          </a:p>
          <a:p>
            <a:pPr>
              <a:buNone/>
            </a:pPr>
            <a:endParaRPr lang="bg-BG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Време на действието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826008"/>
          </a:xfrm>
        </p:spPr>
        <p:txBody>
          <a:bodyPr/>
          <a:lstStyle/>
          <a:p>
            <a:r>
              <a:rPr lang="bg-BG" sz="4000" dirty="0" smtClean="0"/>
              <a:t>Не е конкретизирано, никъде не се споменава в коя част от деня е срещата между </a:t>
            </a:r>
            <a:r>
              <a:rPr lang="bg-BG" sz="4000" dirty="0" err="1" smtClean="0"/>
              <a:t>Гунчо</a:t>
            </a:r>
            <a:r>
              <a:rPr lang="bg-BG" sz="4000" dirty="0" smtClean="0"/>
              <a:t> и </a:t>
            </a:r>
            <a:r>
              <a:rPr lang="bg-BG" sz="4000" dirty="0" err="1" smtClean="0"/>
              <a:t>Моканина</a:t>
            </a:r>
            <a:r>
              <a:rPr lang="bg-BG" sz="4000" dirty="0" smtClean="0"/>
              <a:t>. Само по страничния детайл –овцете са „запладнени на поляната” – се досещаме, че става дума за </a:t>
            </a:r>
            <a:r>
              <a:rPr lang="bg-BG" sz="4000" dirty="0" err="1" smtClean="0"/>
              <a:t>пладне</a:t>
            </a:r>
            <a:r>
              <a:rPr lang="bg-BG" sz="4000" dirty="0" smtClean="0"/>
              <a:t>.</a:t>
            </a:r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/>
          <a:lstStyle/>
          <a:p>
            <a:pPr algn="ctr"/>
            <a:r>
              <a:rPr lang="bg-BG" dirty="0" smtClean="0"/>
              <a:t>Време на действието – края на  л</a:t>
            </a:r>
            <a:r>
              <a:rPr lang="bg-BG" b="1" i="1" dirty="0" smtClean="0"/>
              <a:t>ятото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23528" y="1772816"/>
            <a:ext cx="8424936" cy="46819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g-BG" b="1" i="1" dirty="0" smtClean="0"/>
              <a:t>Докажете с примери от текста!</a:t>
            </a:r>
          </a:p>
          <a:p>
            <a:r>
              <a:rPr lang="bg-BG" sz="4700" b="1" i="1" dirty="0" smtClean="0"/>
              <a:t> </a:t>
            </a:r>
            <a:r>
              <a:rPr lang="bg-BG" sz="4700" dirty="0" smtClean="0"/>
              <a:t>„сред жегата пищеше жътвар”</a:t>
            </a:r>
          </a:p>
          <a:p>
            <a:r>
              <a:rPr lang="bg-BG" sz="4700" dirty="0" smtClean="0"/>
              <a:t>  наближаваше „Преображение </a:t>
            </a:r>
            <a:r>
              <a:rPr lang="bg-BG" sz="4700" dirty="0" err="1" smtClean="0"/>
              <a:t>господне</a:t>
            </a:r>
            <a:r>
              <a:rPr lang="bg-BG" sz="4700" dirty="0" smtClean="0"/>
              <a:t>” - ( 19 август стар стил) </a:t>
            </a:r>
          </a:p>
          <a:p>
            <a:pPr lvl="0"/>
            <a:r>
              <a:rPr lang="bg-BG" sz="4700" dirty="0" smtClean="0"/>
              <a:t>„Сега на Богородица ще стори двайсет” ( Богородица – 28 август стар стил)</a:t>
            </a:r>
          </a:p>
          <a:p>
            <a:pPr lvl="0"/>
            <a:r>
              <a:rPr lang="bg-BG" sz="4700" dirty="0" smtClean="0"/>
              <a:t>„ че беше горещо, </a:t>
            </a:r>
            <a:r>
              <a:rPr lang="bg-BG" sz="4700" dirty="0" err="1" smtClean="0"/>
              <a:t>горещо</a:t>
            </a:r>
            <a:r>
              <a:rPr lang="bg-BG" sz="4700" dirty="0" smtClean="0"/>
              <a:t> беше...”</a:t>
            </a:r>
          </a:p>
          <a:p>
            <a:endParaRPr lang="bg-BG" sz="4000" dirty="0" smtClean="0"/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r>
              <a:rPr lang="bg-BG" b="1" dirty="0" smtClean="0"/>
              <a:t>2. Жанр – </a:t>
            </a:r>
            <a:r>
              <a:rPr lang="bg-BG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битов разказ</a:t>
            </a:r>
            <a:endParaRPr lang="bg-BG" sz="4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2580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g-BG" b="1" dirty="0" smtClean="0"/>
              <a:t>Докажете! </a:t>
            </a:r>
          </a:p>
          <a:p>
            <a:r>
              <a:rPr lang="bg-BG" dirty="0" smtClean="0"/>
              <a:t>Разказ за събития от ежедневието на селянина.</a:t>
            </a:r>
          </a:p>
          <a:p>
            <a:r>
              <a:rPr lang="bg-BG" dirty="0" smtClean="0"/>
              <a:t>Една случка.</a:t>
            </a:r>
          </a:p>
          <a:p>
            <a:r>
              <a:rPr lang="bg-BG" dirty="0" smtClean="0"/>
              <a:t>Действието се развива на едно място – поляната.</a:t>
            </a:r>
          </a:p>
          <a:p>
            <a:r>
              <a:rPr lang="bg-BG" dirty="0" smtClean="0"/>
              <a:t>Действието се развива бързо – няколко минути</a:t>
            </a:r>
          </a:p>
          <a:p>
            <a:r>
              <a:rPr lang="bg-BG" dirty="0" smtClean="0"/>
              <a:t>Малко на брой участници – </a:t>
            </a:r>
            <a:r>
              <a:rPr lang="bg-BG" dirty="0" err="1" smtClean="0"/>
              <a:t>Моканина</a:t>
            </a:r>
            <a:r>
              <a:rPr lang="bg-BG" dirty="0" smtClean="0"/>
              <a:t>, </a:t>
            </a:r>
            <a:r>
              <a:rPr lang="bg-BG" dirty="0" err="1" smtClean="0"/>
              <a:t>Гунчо</a:t>
            </a:r>
            <a:r>
              <a:rPr lang="bg-BG" dirty="0" smtClean="0"/>
              <a:t>, болната Нонка и нейната майка.</a:t>
            </a:r>
          </a:p>
          <a:p>
            <a:r>
              <a:rPr lang="bg-BG" dirty="0" smtClean="0"/>
              <a:t>Героите не търпят развитие – случката не ги променя, а прави видими най-важните черти от характера на героите.</a:t>
            </a:r>
          </a:p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0" y="620688"/>
            <a:ext cx="8820472" cy="583408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bg-BG" sz="4400" dirty="0" smtClean="0"/>
              <a:t>“Истинският разказ не е там, където авторът стои през всичкото време  пред очите на читателя и му показва ту едно, ту друго, а там, където авторът вдига завесата и оставя читателя сам да следи живота, който става пред очите му.” </a:t>
            </a:r>
          </a:p>
          <a:p>
            <a:pPr>
              <a:buNone/>
            </a:pPr>
            <a:r>
              <a:rPr lang="bg-BG" sz="4400" b="1" dirty="0" smtClean="0"/>
              <a:t>                                 </a:t>
            </a:r>
            <a:r>
              <a:rPr lang="bg-BG" sz="4400" dirty="0" smtClean="0"/>
              <a:t>Йордан Йовков</a:t>
            </a:r>
            <a:endParaRPr lang="en-US" sz="4400" dirty="0" smtClean="0"/>
          </a:p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effectLst/>
              </a:rPr>
              <a:t>Пред проф.Симеон Казанджиев Йовков споделя:</a:t>
            </a:r>
            <a:endParaRPr lang="bg-BG" dirty="0">
              <a:effectLst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8260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4400" dirty="0" smtClean="0"/>
              <a:t>     “ Много пъти съм се канил да се опитам да дам един такъв разказ, в който – като се почне от първия, та се свърши с последния ред – всичко да става, а аз да отсъствам  напълно.”</a:t>
            </a:r>
          </a:p>
          <a:p>
            <a:pPr algn="ctr">
              <a:buNone/>
            </a:pPr>
            <a:r>
              <a:rPr lang="bg-BG" sz="3200" b="1" dirty="0" smtClean="0">
                <a:solidFill>
                  <a:srgbClr val="FF0000"/>
                </a:solidFill>
              </a:rPr>
              <a:t>Успял ли е писателят в това свое намерение?</a:t>
            </a:r>
            <a:endParaRPr lang="bg-BG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По-важните символи в разказа</a:t>
            </a:r>
            <a:endParaRPr lang="bg-BG" dirty="0"/>
          </a:p>
        </p:txBody>
      </p:sp>
      <p:pic>
        <p:nvPicPr>
          <p:cNvPr id="6" name="Picture 7" descr="бяла лястовиц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3024336" cy="3096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66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Текстово поле 10"/>
          <p:cNvSpPr txBox="1"/>
          <p:nvPr/>
        </p:nvSpPr>
        <p:spPr>
          <a:xfrm>
            <a:off x="323528" y="5013176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Символизира доброто, надеждата, щастието.</a:t>
            </a:r>
            <a:endParaRPr lang="bg-BG" sz="2400" dirty="0"/>
          </a:p>
        </p:txBody>
      </p:sp>
      <p:pic>
        <p:nvPicPr>
          <p:cNvPr id="1027" name="Picture 3" descr="C:\Documents and Settings\PC\My Documents\My Pictures\images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484784"/>
            <a:ext cx="3024336" cy="3168352"/>
          </a:xfrm>
          <a:prstGeom prst="rect">
            <a:avLst/>
          </a:prstGeom>
          <a:noFill/>
        </p:spPr>
      </p:pic>
      <p:sp>
        <p:nvSpPr>
          <p:cNvPr id="13" name="Текстово поле 12"/>
          <p:cNvSpPr txBox="1"/>
          <p:nvPr/>
        </p:nvSpPr>
        <p:spPr>
          <a:xfrm>
            <a:off x="4283968" y="4941168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 Като народен символ е пазител на нивата, на къщата, но и знак на болестта, на злото, на демоничното, на долния свят.</a:t>
            </a:r>
            <a:endParaRPr lang="bg-BG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Живост">
  <a:themeElements>
    <a:clrScheme name="Пътуване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Пътуване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Живост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499</Words>
  <Application>Microsoft Office PowerPoint</Application>
  <PresentationFormat>Презентация на цял екран (4:3)</PresentationFormat>
  <Paragraphs>45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13</vt:i4>
      </vt:variant>
    </vt:vector>
  </HeadingPairs>
  <TitlesOfParts>
    <vt:vector size="14" baseType="lpstr">
      <vt:lpstr>Живост</vt:lpstr>
      <vt:lpstr>      По жицата                   Йордан Йовков  </vt:lpstr>
      <vt:lpstr>1.Творческа история – </vt:lpstr>
      <vt:lpstr>Място на действието</vt:lpstr>
      <vt:lpstr>Време на действието</vt:lpstr>
      <vt:lpstr>Време на действието – края на  лятото</vt:lpstr>
      <vt:lpstr>2. Жанр – битов разказ</vt:lpstr>
      <vt:lpstr>Слайд 7</vt:lpstr>
      <vt:lpstr>Пред проф.Симеон Казанджиев Йовков споделя:</vt:lpstr>
      <vt:lpstr>По-важните символи в разказа</vt:lpstr>
      <vt:lpstr> 3. Сюжет и композиция: </vt:lpstr>
      <vt:lpstr>4. Фабула –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По жицата                   Йордан Йовков  </dc:title>
  <dc:creator>PC</dc:creator>
  <cp:lastModifiedBy>Прогимназия</cp:lastModifiedBy>
  <cp:revision>25</cp:revision>
  <dcterms:created xsi:type="dcterms:W3CDTF">2016-04-18T16:47:12Z</dcterms:created>
  <dcterms:modified xsi:type="dcterms:W3CDTF">2016-04-19T13:09:07Z</dcterms:modified>
</cp:coreProperties>
</file>