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8380C6-6003-4E2B-B99B-B7597893C9D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229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229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229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1230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230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</p:grp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230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230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230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1231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231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231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231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231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231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</p:grpSp>
      <p:sp>
        <p:nvSpPr>
          <p:cNvPr id="1231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231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4457E-1104-4010-95C9-31EF0C3E0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EF0A2-0740-47F3-A543-63A053432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лави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E94C44-D086-43EA-8D1E-9459A85B0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C59F2-750B-46B9-A50D-5E8658933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0ECB-6C4D-4F04-B7C2-266F29B39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747E1-B459-4F3B-9D08-641E204F82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3972A-94ED-485A-9AEA-29282672D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70B79-FD40-40A3-9C20-748CA83D6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1F0BA-98EE-4FE2-B26E-C04F8610A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C6AAB-EEB2-4713-84C9-CFBAD31E6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7A04F-3158-4DC3-AEE0-283B3BE22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CCECFF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4ABDB9A-FEF4-4364-963B-70EFFFA6FB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2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2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2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2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2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2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2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2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2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112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2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28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28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28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  <p:sp>
            <p:nvSpPr>
              <p:cNvPr id="1128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129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129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129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29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29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29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29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29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29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29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30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</p:grpSp>
      </p:grpSp>
      <p:grpSp>
        <p:nvGrpSpPr>
          <p:cNvPr id="1130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30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0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30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130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30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1130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30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30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31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31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31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31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31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1131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</p:grpSp>
        <p:sp>
          <p:nvSpPr>
            <p:cNvPr id="1131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bg-B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r>
              <a:rPr lang="bg-BG"/>
              <a:t>По жицата</a:t>
            </a:r>
            <a:endParaRPr lang="en-US"/>
          </a:p>
        </p:txBody>
      </p:sp>
      <p:sp>
        <p:nvSpPr>
          <p:cNvPr id="2054" name="AutoShape 6" descr="&amp;Rcy;&amp;iecy;&amp;zcy;&amp;ucy;&amp;lcy;&amp;tcy;&amp;acy;&amp;tcy; &amp;scy; &amp;icy;&amp;zcy;&amp;ocy;&amp;bcy;&amp;rcy;&amp;acy;&amp;zhcy;&amp;iecy;&amp;ncy;&amp;icy;&amp;iecy; &amp;zcy;&amp;acy; &amp;pcy;&amp;ocy; &amp;zhcy;&amp;icy;&amp;tscy;&amp;acy;&amp;tcy;&amp;a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bg-BG"/>
          </a:p>
        </p:txBody>
      </p:sp>
      <p:sp>
        <p:nvSpPr>
          <p:cNvPr id="2056" name="AutoShape 8" descr="&amp;Rcy;&amp;iecy;&amp;zcy;&amp;ucy;&amp;lcy;&amp;tcy;&amp;acy;&amp;tcy; &amp;scy; &amp;icy;&amp;zcy;&amp;ocy;&amp;bcy;&amp;rcy;&amp;acy;&amp;zhcy;&amp;iecy;&amp;ncy;&amp;icy;&amp;iecy; &amp;zcy;&amp;acy; &amp;pcy;&amp;ocy; &amp;zhcy;&amp;icy;&amp;tscy;&amp;acy;&amp;tcy;&amp;a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bg-BG"/>
          </a:p>
        </p:txBody>
      </p:sp>
      <p:pic>
        <p:nvPicPr>
          <p:cNvPr id="2058" name="Picture 10" descr="Colombo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8039100" cy="2333625"/>
          </a:xfrm>
          <a:prstGeom prst="rect">
            <a:avLst/>
          </a:prstGeom>
          <a:noFill/>
        </p:spPr>
      </p:pic>
      <p:pic>
        <p:nvPicPr>
          <p:cNvPr id="2060" name="Picture 12" descr="Iordan-Iov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573463"/>
            <a:ext cx="2428875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en-US" sz="2000" dirty="0"/>
              <a:t>II.</a:t>
            </a:r>
            <a:r>
              <a:rPr lang="bg-BG" sz="2000" dirty="0"/>
              <a:t>Второстепенни герои:</a:t>
            </a:r>
            <a:br>
              <a:rPr lang="bg-BG" sz="2000" dirty="0"/>
            </a:br>
            <a:r>
              <a:rPr lang="bg-BG" sz="2000" dirty="0"/>
              <a:t>1.майката </a:t>
            </a:r>
            <a:endParaRPr lang="en-US" sz="2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696200" cy="28082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bg-BG" sz="1800" dirty="0"/>
              <a:t>      За нея авторът използва  </a:t>
            </a:r>
            <a:r>
              <a:rPr lang="bg-BG" sz="1800" u="sng" dirty="0"/>
              <a:t>портретна характеристика</a:t>
            </a:r>
            <a:r>
              <a:rPr lang="bg-BG" sz="1800" dirty="0"/>
              <a:t>. Тя не говори, стои превита </a:t>
            </a:r>
            <a:r>
              <a:rPr lang="bg-BG" sz="1800" dirty="0" err="1"/>
              <a:t>надве</a:t>
            </a:r>
            <a:r>
              <a:rPr lang="bg-BG" sz="1800" dirty="0"/>
              <a:t>, тя е “жълта и сломена”, отчаянието я е парализирало. Белязана е от цвета на есента, сякаш сама си отива от живота, заедно със своята рожба и </a:t>
            </a:r>
            <a:r>
              <a:rPr lang="bg-BG" sz="1800" u="sng" dirty="0" err="1"/>
              <a:t>худ.детайл</a:t>
            </a:r>
            <a:r>
              <a:rPr lang="bg-BG" sz="1800" u="sng" dirty="0"/>
              <a:t>: </a:t>
            </a:r>
            <a:r>
              <a:rPr lang="bg-BG" sz="1800" dirty="0"/>
              <a:t>отпуснатите краища на ръченика.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1800" dirty="0"/>
              <a:t>                                    2.Нонка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1800" dirty="0"/>
              <a:t>      Най-запомнящата се характеристика на момичето е направена чрез </a:t>
            </a:r>
            <a:r>
              <a:rPr lang="bg-BG" sz="1800" u="sng" dirty="0"/>
              <a:t>художествен детайл </a:t>
            </a:r>
            <a:r>
              <a:rPr lang="bg-BG" sz="1800" dirty="0"/>
              <a:t>ясните и </a:t>
            </a:r>
            <a:r>
              <a:rPr lang="bg-BG" sz="1800" dirty="0" err="1"/>
              <a:t>очи.Подпряна</a:t>
            </a:r>
            <a:r>
              <a:rPr lang="bg-BG" sz="1800" dirty="0"/>
              <a:t> на възглавници, тя физически е сломена от </a:t>
            </a:r>
            <a:r>
              <a:rPr lang="bg-BG" sz="1800" dirty="0" err="1"/>
              <a:t>болестта.Само</a:t>
            </a:r>
            <a:r>
              <a:rPr lang="bg-BG" sz="1800" dirty="0"/>
              <a:t> в погледа и има живот, и този детайл </a:t>
            </a:r>
            <a:r>
              <a:rPr lang="bg-BG" sz="1800" dirty="0" err="1"/>
              <a:t>говори,че</a:t>
            </a:r>
            <a:r>
              <a:rPr lang="bg-BG" sz="1800" dirty="0"/>
              <a:t> духът и не е </a:t>
            </a:r>
            <a:r>
              <a:rPr lang="bg-BG" sz="1800" dirty="0" err="1"/>
              <a:t>прекършен.Тези</a:t>
            </a:r>
            <a:r>
              <a:rPr lang="bg-BG" sz="1800" dirty="0"/>
              <a:t> очакващи очи са причината </a:t>
            </a:r>
            <a:r>
              <a:rPr lang="bg-BG" sz="1800" dirty="0" err="1"/>
              <a:t>Моканина</a:t>
            </a:r>
            <a:r>
              <a:rPr lang="bg-BG" sz="1800" dirty="0"/>
              <a:t> да преодолее всичките си съмнения и да предложи единствената </a:t>
            </a:r>
            <a:r>
              <a:rPr lang="bg-BG" sz="1800" dirty="0" err="1"/>
              <a:t>помощ,на</a:t>
            </a:r>
            <a:r>
              <a:rPr lang="bg-BG" sz="1800" dirty="0"/>
              <a:t> която е способен - да дари надежда.</a:t>
            </a:r>
            <a:endParaRPr lang="en-US" sz="1800" dirty="0"/>
          </a:p>
        </p:txBody>
      </p:sp>
      <p:pic>
        <p:nvPicPr>
          <p:cNvPr id="18437" name="Picture 5" descr="4b44758a68f5803e3dd450e4a1fbc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644900"/>
            <a:ext cx="7056437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2410201438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6619875" cy="4962525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43075" y="5470525"/>
            <a:ext cx="6072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/>
              <a:t>Експонат от музея в Генерал Тошево. Композицията </a:t>
            </a:r>
          </a:p>
          <a:p>
            <a:r>
              <a:rPr lang="bg-BG"/>
              <a:t>е вдъхновена от разказа “По жицата”.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bg-BG" sz="4000"/>
              <a:t>История на творбата</a:t>
            </a:r>
            <a:endParaRPr lang="en-US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4619625" cy="5545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bg-BG" sz="1800"/>
              <a:t>Разказът “По жицата” е публикуван за пръв път в периодичния печат.В края на 1927 г. той се появява на литературната страница на вестник “Зора”,а на следващата година авторът го включва в сборника си “Вечери в Антимовския хан”.</a:t>
            </a:r>
          </a:p>
          <a:p>
            <a:pPr>
              <a:lnSpc>
                <a:spcPct val="80000"/>
              </a:lnSpc>
            </a:pPr>
            <a:r>
              <a:rPr lang="bg-BG" sz="1800"/>
              <a:t>За повода на написването му споделя самият Йовков-случайно прочел във вестниците за случка от Казанлъшкия край,където се появила бяла лястовичка.Вестта за нея бързо се разнесла наоколо и хората тръгнали да я търсят,защото вярвали,че всеки болен,който я види ще оздравее.Това произвело силно впечатление на писателя и той си помислил,че от него може да се създаде хубав разказ.</a:t>
            </a:r>
          </a:p>
          <a:p>
            <a:pPr>
              <a:lnSpc>
                <a:spcPct val="80000"/>
              </a:lnSpc>
            </a:pPr>
            <a:r>
              <a:rPr lang="bg-BG" sz="1800"/>
              <a:t>Отразеното във вестниците чудо за бялата птица писателят превръща в разказ за надеждата,която последна остава да крепи човека, когато всички други очаквания са рухнали.</a:t>
            </a:r>
            <a:endParaRPr lang="en-US" sz="1800"/>
          </a:p>
        </p:txBody>
      </p:sp>
      <p:pic>
        <p:nvPicPr>
          <p:cNvPr id="5127" name="Picture 7" descr="%D0%A2%D0%A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25538"/>
            <a:ext cx="3724275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bg-BG"/>
              <a:t>Сюжет и фабула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696200" cy="3095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bg-BG" sz="1800"/>
              <a:t>В произведението е налице несъвпадение между сюжет и фабула.По-голяма част от описаните събития се отнасят към минал момент,който предшества сюжетното действие.</a:t>
            </a:r>
          </a:p>
          <a:p>
            <a:pPr>
              <a:lnSpc>
                <a:spcPct val="80000"/>
              </a:lnSpc>
            </a:pPr>
            <a:r>
              <a:rPr lang="bg-BG" sz="1800"/>
              <a:t>Действието се развива в полето.Овчарят Петър Моканина съзира непознат човек,който иска да му покажат пътя към едно село.Човекът разказва за бедняшкия си живот и нещастието си.Дъщеря му е болна и никой не може да я излекува.От ден на ден положението и става все по-тежко.Тогава те научават за бялата лястовица в село Манджилари и тръгват да я търсят.Моканина разговаря с момичето,но няма сили да каже истината,защото разбира,че така ще убие и последната му надежда.Затова на няколко пъти изрича лъжа-той сам бил видял лястовичката,ще я видят и те, и момичето ще оздравее.</a:t>
            </a:r>
            <a:endParaRPr lang="en-US" sz="1800"/>
          </a:p>
        </p:txBody>
      </p:sp>
      <p:pic>
        <p:nvPicPr>
          <p:cNvPr id="6149" name="Picture 5" descr="0_1144605807_Po_jicata_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933825"/>
            <a:ext cx="6667500" cy="245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/>
          <a:lstStyle/>
          <a:p>
            <a:r>
              <a:rPr lang="bg-BG" sz="4000"/>
              <a:t>Жанрът </a:t>
            </a:r>
            <a:endParaRPr lang="en-US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981075"/>
            <a:ext cx="5184775" cy="51450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bg-BG" sz="2400"/>
          </a:p>
          <a:p>
            <a:pPr>
              <a:lnSpc>
                <a:spcPct val="80000"/>
              </a:lnSpc>
            </a:pPr>
            <a:r>
              <a:rPr lang="bg-BG" sz="2400"/>
              <a:t>Отделна случка,в която действието се развива бързо,а участниците са малко на брой.</a:t>
            </a:r>
          </a:p>
          <a:p>
            <a:pPr>
              <a:lnSpc>
                <a:spcPct val="80000"/>
              </a:lnSpc>
            </a:pPr>
            <a:r>
              <a:rPr lang="bg-BG" sz="2400"/>
              <a:t>Действието обхваща твърде кратък времеви момент-колкото трае разговорът между двамата герои.</a:t>
            </a:r>
          </a:p>
          <a:p>
            <a:pPr>
              <a:lnSpc>
                <a:spcPct val="80000"/>
              </a:lnSpc>
            </a:pPr>
            <a:r>
              <a:rPr lang="bg-BG" sz="2400"/>
              <a:t>Участниците са двамата главни герои - Гунчо и Моканина, както и второстепенните персонажи на майката и болното момиче</a:t>
            </a:r>
          </a:p>
          <a:p>
            <a:pPr>
              <a:lnSpc>
                <a:spcPct val="80000"/>
              </a:lnSpc>
            </a:pPr>
            <a:r>
              <a:rPr lang="bg-BG" sz="2400"/>
              <a:t>Налице са традиционните жанрови белези на краткия прозаичен жанр </a:t>
            </a:r>
            <a:r>
              <a:rPr lang="bg-BG" sz="2400">
                <a:solidFill>
                  <a:schemeClr val="tx2"/>
                </a:solidFill>
              </a:rPr>
              <a:t>разказ.</a:t>
            </a:r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7173" name="Picture 5" descr="photo_verybig_1175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3168650" cy="309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bg-BG" dirty="0" err="1"/>
              <a:t>А.Композицията</a:t>
            </a:r>
            <a:r>
              <a:rPr lang="bg-BG" dirty="0"/>
              <a:t> 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5194300" cy="547211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bg-BG" sz="2800"/>
              <a:t>            </a:t>
            </a:r>
            <a:r>
              <a:rPr lang="bg-BG" sz="1600"/>
              <a:t>В постройката на произведението могат да се обособят </a:t>
            </a:r>
            <a:r>
              <a:rPr lang="bg-BG" sz="1600" b="1"/>
              <a:t>пет композиционни звена: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bg-BG" sz="1600" i="1"/>
              <a:t>Срещата на овчаря с непознатият </a:t>
            </a:r>
            <a:r>
              <a:rPr lang="bg-BG" sz="1600" b="1" i="1"/>
              <a:t>мъж-експозиция;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bg-BG" sz="1600" i="1"/>
              <a:t>Изповедта на бащата за мъките на семейството и нещастието на Нонка-</a:t>
            </a:r>
            <a:r>
              <a:rPr lang="bg-BG" sz="1600" b="1" i="1"/>
              <a:t>завръзка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bg-BG" sz="1600" i="1"/>
              <a:t>Неочакваната новина за бялата лястовица, донесена от кумицата- </a:t>
            </a:r>
            <a:r>
              <a:rPr lang="bg-BG" sz="1600" b="1" i="1"/>
              <a:t>развитие на действието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bg-BG" sz="1600" i="1"/>
              <a:t>Разговорът на Моканина с болното момиче-</a:t>
            </a:r>
            <a:r>
              <a:rPr lang="bg-BG" sz="1600" b="1" i="1"/>
              <a:t>кулминация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bg-BG" sz="1600" i="1"/>
              <a:t>Размислите на овчаря след раздялата-</a:t>
            </a:r>
            <a:r>
              <a:rPr lang="bg-BG" sz="1600" b="1" i="1"/>
              <a:t>епилог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bg-BG" sz="1600"/>
              <a:t>            </a:t>
            </a:r>
            <a:r>
              <a:rPr lang="bg-BG" sz="1600" b="1"/>
              <a:t>Вмъкване на разказ в разказа</a:t>
            </a:r>
            <a:r>
              <a:rPr lang="bg-BG" sz="1600"/>
              <a:t> -основната повествователна рамка е случката в настоящето-разговорът между двамата мъже.В хода на тяхното общуване се вместват още два по-кратки разказа,отнасящи се към вече минали събития.</a:t>
            </a:r>
            <a:endParaRPr lang="en-US" sz="1600"/>
          </a:p>
        </p:txBody>
      </p:sp>
      <p:pic>
        <p:nvPicPr>
          <p:cNvPr id="8197" name="Picture 5" descr="pano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781300"/>
            <a:ext cx="3384550" cy="3033713"/>
          </a:xfrm>
          <a:prstGeom prst="rect">
            <a:avLst/>
          </a:prstGeom>
          <a:noFill/>
        </p:spPr>
      </p:pic>
      <p:pic>
        <p:nvPicPr>
          <p:cNvPr id="8199" name="Picture 7" descr="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549275"/>
            <a:ext cx="13335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/>
          <a:lstStyle/>
          <a:p>
            <a:r>
              <a:rPr lang="bg-BG" sz="4000" dirty="0"/>
              <a:t>Темите –</a:t>
            </a:r>
            <a:r>
              <a:rPr lang="bg-BG" sz="2800" dirty="0"/>
              <a:t>КАК СЕ ИЗРАЗЯВАТ </a:t>
            </a:r>
            <a:endParaRPr lang="en-US" sz="2800" dirty="0"/>
          </a:p>
        </p:txBody>
      </p:sp>
      <p:graphicFrame>
        <p:nvGraphicFramePr>
          <p:cNvPr id="9271" name="Group 5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323331"/>
              </p:ext>
            </p:extLst>
          </p:nvPr>
        </p:nvGraphicFramePr>
        <p:xfrm>
          <a:off x="539552" y="620688"/>
          <a:ext cx="7776666" cy="5766816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Човешкото страдание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Състраданието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Надеждата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Немотията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е </a:t>
                      </a:r>
                      <a:r>
                        <a:rPr kumimoji="0" lang="bg-BG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предо-пределила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нещастие-то в семейството. За нея научаваме от описанието на външния вид, поведението и живота на 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Гунчо и неговото семейство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Човешкото нещастие в разказа има и други измерения-чисто лични. 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Злата болест 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е поразила най-скъпото, което Гунчо и жена му имат-единственото им дете.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 началото пристигналият е възприет като </a:t>
                      </a:r>
                      <a:r>
                        <a:rPr kumimoji="0" lang="bg-BG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обик-новен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непознат чужденец, но  това се </a:t>
                      </a:r>
                      <a:r>
                        <a:rPr kumimoji="0" lang="bg-BG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променя.В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края на бащината изповед същият непознат човек е наречен 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“братко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”, а по-късно двукратното </a:t>
                      </a:r>
                      <a:r>
                        <a:rPr kumimoji="0" lang="bg-BG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обръщение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към чуждото дете е „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чедо“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Вопълът към небето е израз на гняв, който човек може да изпита само ако е лично наранен.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Проявява се в отношението на </a:t>
                      </a:r>
                      <a:r>
                        <a:rPr kumimoji="0" lang="bg-BG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Моканина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 осветляването на тази тема в творбата, 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ключова роля играе символният образ на бялата лястовица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Мълвата за лястовичката, която избавя болни, е 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последното упование на умиращото момиче и измъчените родители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6870700" cy="574675"/>
          </a:xfrm>
        </p:spPr>
        <p:txBody>
          <a:bodyPr/>
          <a:lstStyle/>
          <a:p>
            <a:r>
              <a:rPr lang="bg-BG" sz="5400" dirty="0"/>
              <a:t>  </a:t>
            </a:r>
            <a:r>
              <a:rPr lang="bg-BG" sz="3600" dirty="0" err="1"/>
              <a:t>Б</a:t>
            </a:r>
            <a:r>
              <a:rPr lang="bg-BG" sz="5400" dirty="0" err="1"/>
              <a:t>.</a:t>
            </a:r>
            <a:r>
              <a:rPr lang="bg-BG" sz="3600" dirty="0" err="1"/>
              <a:t>Героите</a:t>
            </a:r>
            <a:r>
              <a:rPr lang="bg-BG" sz="3600" dirty="0"/>
              <a:t>:</a:t>
            </a:r>
            <a:r>
              <a:rPr lang="bg-BG" sz="4000" dirty="0"/>
              <a:t> 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981075"/>
            <a:ext cx="5105400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       I.</a:t>
            </a:r>
            <a:r>
              <a:rPr lang="bg-BG" sz="1800" dirty="0"/>
              <a:t>Главни герои: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1800" dirty="0"/>
              <a:t>                                        1.Гунчо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1600" dirty="0"/>
              <a:t>       Гунчо е централен образ в </a:t>
            </a:r>
            <a:r>
              <a:rPr lang="bg-BG" sz="1600" dirty="0" err="1"/>
              <a:t>творбата.При</a:t>
            </a:r>
            <a:r>
              <a:rPr lang="bg-BG" sz="1600" dirty="0"/>
              <a:t> изграждане на образа му авторът използва различни </a:t>
            </a:r>
            <a:r>
              <a:rPr lang="bg-BG" sz="1600" b="1" u="sng" dirty="0" err="1"/>
              <a:t>похвати</a:t>
            </a:r>
            <a:r>
              <a:rPr lang="bg-BG" sz="1600" dirty="0" err="1"/>
              <a:t>.Особено</a:t>
            </a:r>
            <a:r>
              <a:rPr lang="bg-BG" sz="1600" dirty="0"/>
              <a:t> важна роля играе </a:t>
            </a:r>
            <a:r>
              <a:rPr lang="bg-BG" sz="1600" dirty="0" err="1"/>
              <a:t>А.</a:t>
            </a:r>
            <a:r>
              <a:rPr lang="bg-BG" sz="1600" b="1" dirty="0" err="1"/>
              <a:t>портретната</a:t>
            </a:r>
            <a:r>
              <a:rPr lang="bg-BG" sz="1600" b="1" dirty="0"/>
              <a:t> му характеристика</a:t>
            </a:r>
            <a:r>
              <a:rPr lang="bg-BG" sz="1600" dirty="0"/>
              <a:t>. Външният му вид е въведен през очите на </a:t>
            </a:r>
            <a:r>
              <a:rPr lang="bg-BG" sz="1600" dirty="0" err="1"/>
              <a:t>Моканина</a:t>
            </a:r>
            <a:r>
              <a:rPr lang="bg-BG" sz="1600" dirty="0"/>
              <a:t>. </a:t>
            </a:r>
            <a:r>
              <a:rPr lang="bg-BG" sz="1600" dirty="0" err="1"/>
              <a:t>Б.</a:t>
            </a:r>
            <a:r>
              <a:rPr lang="bg-BG" sz="1600" b="1" dirty="0" err="1"/>
              <a:t>Художествените</a:t>
            </a:r>
            <a:r>
              <a:rPr lang="bg-BG" sz="1600" b="1" dirty="0"/>
              <a:t> детайли </a:t>
            </a:r>
            <a:r>
              <a:rPr lang="bg-BG" sz="1600" dirty="0"/>
              <a:t>издават социалното му </a:t>
            </a:r>
            <a:r>
              <a:rPr lang="bg-BG" sz="1600" dirty="0" err="1"/>
              <a:t>положение.</a:t>
            </a:r>
            <a:r>
              <a:rPr lang="bg-BG" sz="1600" u="sng" dirty="0" err="1"/>
              <a:t>Кръпките</a:t>
            </a:r>
            <a:r>
              <a:rPr lang="bg-BG" sz="1600" u="sng" dirty="0"/>
              <a:t> </a:t>
            </a:r>
            <a:r>
              <a:rPr lang="bg-BG" sz="1600" dirty="0"/>
              <a:t>по дрехите и </a:t>
            </a:r>
            <a:r>
              <a:rPr lang="bg-BG" sz="1600" u="sng" dirty="0"/>
              <a:t>босите крака </a:t>
            </a:r>
            <a:r>
              <a:rPr lang="bg-BG" sz="1600" dirty="0"/>
              <a:t>показват </a:t>
            </a:r>
            <a:r>
              <a:rPr lang="bg-BG" sz="1600" dirty="0" err="1"/>
              <a:t>немотията.</a:t>
            </a:r>
            <a:r>
              <a:rPr lang="bg-BG" sz="1600" u="sng" dirty="0" err="1"/>
              <a:t>Ръцете</a:t>
            </a:r>
            <a:r>
              <a:rPr lang="bg-BG" sz="1600" u="sng" dirty="0"/>
              <a:t> са </a:t>
            </a:r>
            <a:r>
              <a:rPr lang="bg-BG" sz="1600" u="sng" dirty="0" err="1"/>
              <a:t>груби,мазолести</a:t>
            </a:r>
            <a:r>
              <a:rPr lang="bg-BG" sz="1600" dirty="0" err="1"/>
              <a:t>-знак,че</a:t>
            </a:r>
            <a:r>
              <a:rPr lang="bg-BG" sz="1600" dirty="0"/>
              <a:t> човекът е свикнал с тежкия </a:t>
            </a:r>
            <a:r>
              <a:rPr lang="bg-BG" sz="1600" dirty="0" err="1"/>
              <a:t>труд.Важен</a:t>
            </a:r>
            <a:r>
              <a:rPr lang="bg-BG" sz="1600" dirty="0"/>
              <a:t> детайл в портретната характеристика е описанието на</a:t>
            </a:r>
            <a:r>
              <a:rPr lang="bg-BG" sz="1600" u="sng" dirty="0"/>
              <a:t> </a:t>
            </a:r>
            <a:r>
              <a:rPr lang="bg-BG" sz="1600" u="sng" dirty="0" err="1"/>
              <a:t>очите</a:t>
            </a:r>
            <a:r>
              <a:rPr lang="bg-BG" sz="1600" dirty="0" err="1"/>
              <a:t>.Те</a:t>
            </a:r>
            <a:r>
              <a:rPr lang="bg-BG" sz="1600" dirty="0"/>
              <a:t> не възприемат </a:t>
            </a:r>
            <a:r>
              <a:rPr lang="bg-BG" sz="1600" dirty="0" err="1"/>
              <a:t>пейзажа,защото</a:t>
            </a:r>
            <a:r>
              <a:rPr lang="bg-BG" sz="1600" dirty="0"/>
              <a:t> в тях “има </a:t>
            </a:r>
            <a:r>
              <a:rPr lang="bg-BG" sz="1600" dirty="0" err="1"/>
              <a:t>грижа”.</a:t>
            </a:r>
            <a:r>
              <a:rPr lang="bg-BG" sz="1600" u="sng" dirty="0" err="1"/>
              <a:t>Треперещите</a:t>
            </a:r>
            <a:r>
              <a:rPr lang="bg-BG" sz="1600" u="sng" dirty="0"/>
              <a:t> </a:t>
            </a:r>
            <a:r>
              <a:rPr lang="bg-BG" sz="1600" u="sng" dirty="0" err="1"/>
              <a:t>ръце</a:t>
            </a:r>
            <a:r>
              <a:rPr lang="bg-BG" sz="1600" dirty="0" err="1"/>
              <a:t>,нервното</a:t>
            </a:r>
            <a:r>
              <a:rPr lang="bg-BG" sz="1600" dirty="0"/>
              <a:t> </a:t>
            </a:r>
            <a:r>
              <a:rPr lang="bg-BG" sz="1600" u="sng" dirty="0"/>
              <a:t>подръпване по наболата </a:t>
            </a:r>
            <a:r>
              <a:rPr lang="bg-BG" sz="1600" u="sng" dirty="0" err="1"/>
              <a:t>брада</a:t>
            </a:r>
            <a:r>
              <a:rPr lang="bg-BG" sz="1600" dirty="0" err="1"/>
              <a:t>,</a:t>
            </a:r>
            <a:r>
              <a:rPr lang="bg-BG" sz="1600" u="sng" dirty="0" err="1"/>
              <a:t>неравният</a:t>
            </a:r>
            <a:r>
              <a:rPr lang="bg-BG" sz="1600" u="sng" dirty="0"/>
              <a:t> глас </a:t>
            </a:r>
            <a:r>
              <a:rPr lang="bg-BG" sz="1600" dirty="0"/>
              <a:t>издават тревогата на </a:t>
            </a:r>
            <a:r>
              <a:rPr lang="bg-BG" sz="1600" dirty="0" err="1"/>
              <a:t>човек,който</a:t>
            </a:r>
            <a:r>
              <a:rPr lang="bg-BG" sz="1600" dirty="0"/>
              <a:t> е безпомощен пред съдбата си.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1600" b="1" dirty="0"/>
              <a:t>      В. Речевата характеристика </a:t>
            </a:r>
            <a:r>
              <a:rPr lang="bg-BG" sz="1600" dirty="0"/>
              <a:t>потвърждава </a:t>
            </a:r>
            <a:r>
              <a:rPr lang="bg-BG" sz="1600" dirty="0" err="1"/>
              <a:t>това.При</a:t>
            </a:r>
            <a:r>
              <a:rPr lang="bg-BG" sz="1600" dirty="0"/>
              <a:t> поздрава Гунчо </a:t>
            </a:r>
            <a:r>
              <a:rPr lang="bg-BG" sz="1600" u="sng" dirty="0"/>
              <a:t>мънка</a:t>
            </a:r>
            <a:r>
              <a:rPr lang="bg-BG" sz="1600" dirty="0"/>
              <a:t> като уплашен и несигурен </a:t>
            </a:r>
            <a:r>
              <a:rPr lang="bg-BG" sz="1600" dirty="0" err="1"/>
              <a:t>човек.Често</a:t>
            </a:r>
            <a:r>
              <a:rPr lang="bg-BG" sz="1600" dirty="0"/>
              <a:t> спира да </a:t>
            </a:r>
            <a:r>
              <a:rPr lang="bg-BG" sz="1600" dirty="0" err="1"/>
              <a:t>говори,умълчава</a:t>
            </a:r>
            <a:r>
              <a:rPr lang="bg-BG" sz="1600" dirty="0"/>
              <a:t> </a:t>
            </a:r>
            <a:r>
              <a:rPr lang="bg-BG" sz="1600" dirty="0" err="1"/>
              <a:t>се.</a:t>
            </a:r>
            <a:r>
              <a:rPr lang="bg-BG" sz="1600" u="sng" dirty="0" err="1"/>
              <a:t>Паузите</a:t>
            </a:r>
            <a:r>
              <a:rPr lang="bg-BG" sz="1600" u="sng" dirty="0"/>
              <a:t> и недовършените изречения </a:t>
            </a:r>
            <a:r>
              <a:rPr lang="bg-BG" sz="1600" dirty="0"/>
              <a:t>показват колко е трудно на бащата да говори за мъката си.</a:t>
            </a:r>
            <a:r>
              <a:rPr lang="en-US" sz="1600" dirty="0"/>
              <a:t> </a:t>
            </a:r>
            <a:r>
              <a:rPr lang="bg-BG" sz="1600" dirty="0"/>
              <a:t>Думите не стигат за да бъде разказана съдбата на орисания вечно да страда човек.</a:t>
            </a:r>
            <a:endParaRPr lang="en-US" sz="1600" dirty="0"/>
          </a:p>
        </p:txBody>
      </p:sp>
      <p:pic>
        <p:nvPicPr>
          <p:cNvPr id="16389" name="Picture 5" descr="albena2_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3384550" cy="273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396875"/>
          </a:xfrm>
        </p:spPr>
        <p:txBody>
          <a:bodyPr/>
          <a:lstStyle/>
          <a:p>
            <a:r>
              <a:rPr lang="bg-BG" sz="2000"/>
              <a:t>2.Моканина</a:t>
            </a:r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6613"/>
            <a:ext cx="3814763" cy="561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bg-BG" sz="1600" dirty="0"/>
              <a:t>      </a:t>
            </a:r>
            <a:r>
              <a:rPr lang="en-US" sz="1600" dirty="0"/>
              <a:t>   </a:t>
            </a:r>
            <a:r>
              <a:rPr lang="bg-BG" sz="1600" dirty="0"/>
              <a:t>Образът на Петър </a:t>
            </a:r>
            <a:r>
              <a:rPr lang="bg-BG" sz="1600" dirty="0" err="1"/>
              <a:t>Моканина</a:t>
            </a:r>
            <a:r>
              <a:rPr lang="bg-BG" sz="1600" dirty="0"/>
              <a:t> не е така подробно разгърнат. Текстът не дава никаква информация за неговия предишен живот до случайната </a:t>
            </a:r>
            <a:r>
              <a:rPr lang="bg-BG" sz="1600" dirty="0" err="1"/>
              <a:t>среща.Йовков</a:t>
            </a:r>
            <a:r>
              <a:rPr lang="bg-BG" sz="1600" dirty="0"/>
              <a:t> предоставя възможността читателят сам да прецени героя според отношението му към случката.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1600" dirty="0"/>
              <a:t>      </a:t>
            </a:r>
            <a:r>
              <a:rPr lang="en-US" sz="1600" dirty="0"/>
              <a:t>   </a:t>
            </a:r>
            <a:r>
              <a:rPr lang="bg-BG" sz="1600" dirty="0"/>
              <a:t>Допълнителна информация се съдържа в А. </a:t>
            </a:r>
            <a:r>
              <a:rPr lang="bg-BG" sz="1600" b="1" u="sng" dirty="0"/>
              <a:t>речевата характеристика</a:t>
            </a:r>
            <a:r>
              <a:rPr lang="bg-BG" sz="1600" u="sng" dirty="0"/>
              <a:t> </a:t>
            </a:r>
            <a:r>
              <a:rPr lang="bg-BG" sz="1600" dirty="0"/>
              <a:t>на </a:t>
            </a:r>
            <a:r>
              <a:rPr lang="bg-BG" sz="1600" dirty="0" err="1"/>
              <a:t>героя.</a:t>
            </a:r>
            <a:r>
              <a:rPr lang="bg-BG" sz="1600" b="1" dirty="0" err="1"/>
              <a:t>В</a:t>
            </a:r>
            <a:r>
              <a:rPr lang="bg-BG" sz="1600" b="1" dirty="0"/>
              <a:t> началото той е мълчалив </a:t>
            </a:r>
            <a:r>
              <a:rPr lang="bg-BG" sz="1600" dirty="0"/>
              <a:t>слушател на </a:t>
            </a:r>
            <a:r>
              <a:rPr lang="bg-BG" sz="1600" dirty="0" err="1"/>
              <a:t>Гунчовия</a:t>
            </a:r>
            <a:r>
              <a:rPr lang="bg-BG" sz="1600" dirty="0"/>
              <a:t> разказ. </a:t>
            </a:r>
            <a:r>
              <a:rPr lang="bg-BG" sz="1600" b="1" dirty="0"/>
              <a:t>По-късно обаче става активен участник в </a:t>
            </a:r>
            <a:r>
              <a:rPr lang="bg-BG" sz="1600" b="1" dirty="0" err="1"/>
              <a:t>диалога</a:t>
            </a:r>
            <a:r>
              <a:rPr lang="bg-BG" sz="1600" dirty="0" err="1"/>
              <a:t>.В</a:t>
            </a:r>
            <a:r>
              <a:rPr lang="bg-BG" sz="1600" dirty="0"/>
              <a:t> разговора с момичето неговите думи са </a:t>
            </a:r>
            <a:r>
              <a:rPr lang="bg-BG" sz="1600" dirty="0" err="1"/>
              <a:t>спасителни,защото</a:t>
            </a:r>
            <a:r>
              <a:rPr lang="bg-BG" sz="1600" dirty="0"/>
              <a:t> подхранват чезнещата </a:t>
            </a:r>
            <a:r>
              <a:rPr lang="bg-BG" sz="1600" dirty="0" err="1"/>
              <a:t>надежда.</a:t>
            </a:r>
            <a:r>
              <a:rPr lang="bg-BG" sz="1600" b="1" dirty="0" err="1"/>
              <a:t>Тази</a:t>
            </a:r>
            <a:r>
              <a:rPr lang="bg-BG" sz="1600" b="1" dirty="0"/>
              <a:t> промяна е свързана с </a:t>
            </a:r>
            <a:r>
              <a:rPr lang="bg-BG" sz="1600" b="1" dirty="0" err="1"/>
              <a:t>Б.</a:t>
            </a:r>
            <a:r>
              <a:rPr lang="bg-BG" sz="1600" b="1" u="sng" dirty="0" err="1"/>
              <a:t>психологическото</a:t>
            </a:r>
            <a:r>
              <a:rPr lang="bg-BG" sz="1600" b="1" u="sng" dirty="0"/>
              <a:t> състояние </a:t>
            </a:r>
            <a:r>
              <a:rPr lang="bg-BG" sz="1600" b="1" dirty="0"/>
              <a:t>на </a:t>
            </a:r>
            <a:r>
              <a:rPr lang="bg-BG" sz="1600" b="1" dirty="0" err="1"/>
              <a:t>героя</a:t>
            </a:r>
            <a:r>
              <a:rPr lang="bg-BG" sz="1600" dirty="0" err="1"/>
              <a:t>.Той</a:t>
            </a:r>
            <a:r>
              <a:rPr lang="bg-BG" sz="1600" dirty="0"/>
              <a:t> желае да даде опора на измъченото </a:t>
            </a:r>
            <a:r>
              <a:rPr lang="bg-BG" sz="1600" dirty="0" err="1"/>
              <a:t>момиче,но</a:t>
            </a:r>
            <a:r>
              <a:rPr lang="bg-BG" sz="1600" dirty="0"/>
              <a:t> по този начин подкрепя и себе </a:t>
            </a:r>
            <a:r>
              <a:rPr lang="bg-BG" sz="1600" dirty="0" err="1"/>
              <a:t>си.</a:t>
            </a:r>
            <a:r>
              <a:rPr lang="bg-BG" sz="1600" b="1" dirty="0" err="1"/>
              <a:t>Той</a:t>
            </a:r>
            <a:r>
              <a:rPr lang="bg-BG" sz="1600" b="1" dirty="0"/>
              <a:t> </a:t>
            </a:r>
            <a:r>
              <a:rPr lang="bg-BG" sz="1600" b="1" dirty="0" err="1"/>
              <a:t>лъже,но</a:t>
            </a:r>
            <a:r>
              <a:rPr lang="bg-BG" sz="1600" b="1" dirty="0"/>
              <a:t> неговият грях е от </a:t>
            </a:r>
            <a:r>
              <a:rPr lang="bg-BG" sz="1600" b="1" dirty="0" err="1"/>
              <a:t>добрина,в</a:t>
            </a:r>
            <a:r>
              <a:rPr lang="bg-BG" sz="1600" b="1" dirty="0"/>
              <a:t> името на </a:t>
            </a:r>
            <a:r>
              <a:rPr lang="bg-BG" sz="1600" b="1" dirty="0" err="1"/>
              <a:t>надеждата,която</a:t>
            </a:r>
            <a:r>
              <a:rPr lang="bg-BG" sz="1600" b="1" dirty="0"/>
              <a:t> последна крепи това семейство</a:t>
            </a:r>
            <a:r>
              <a:rPr lang="bg-BG" sz="1600" dirty="0"/>
              <a:t>.  </a:t>
            </a:r>
            <a:endParaRPr lang="en-US" sz="1600" dirty="0"/>
          </a:p>
        </p:txBody>
      </p:sp>
      <p:pic>
        <p:nvPicPr>
          <p:cNvPr id="17413" name="Picture 5" descr="yovkov-5-300x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76250"/>
            <a:ext cx="3889375" cy="2520950"/>
          </a:xfrm>
          <a:prstGeom prst="rect">
            <a:avLst/>
          </a:prstGeom>
          <a:noFill/>
        </p:spPr>
      </p:pic>
      <p:pic>
        <p:nvPicPr>
          <p:cNvPr id="17415" name="Picture 7" descr="img_244518_195603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429000"/>
            <a:ext cx="3960812" cy="2708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1" grpId="1" build="p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282</TotalTime>
  <Words>1084</Words>
  <Application>Microsoft Office PowerPoint</Application>
  <PresentationFormat>Презентация на цял екран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2" baseType="lpstr">
      <vt:lpstr>Comic Sans MS</vt:lpstr>
      <vt:lpstr>Crayons</vt:lpstr>
      <vt:lpstr>По жицата</vt:lpstr>
      <vt:lpstr>Презентация на PowerPoint</vt:lpstr>
      <vt:lpstr>История на творбата</vt:lpstr>
      <vt:lpstr>Сюжет и фабула</vt:lpstr>
      <vt:lpstr>Жанрът </vt:lpstr>
      <vt:lpstr>А.Композицията </vt:lpstr>
      <vt:lpstr>Темите –КАК СЕ ИЗРАЗЯВАТ </vt:lpstr>
      <vt:lpstr>  Б.Героите: </vt:lpstr>
      <vt:lpstr>2.Моканина</vt:lpstr>
      <vt:lpstr>II.Второстепенни герои: 1.майката 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жицата</dc:title>
  <dc:creator>1</dc:creator>
  <cp:lastModifiedBy>Ten</cp:lastModifiedBy>
  <cp:revision>10</cp:revision>
  <dcterms:created xsi:type="dcterms:W3CDTF">2010-05-28T10:22:46Z</dcterms:created>
  <dcterms:modified xsi:type="dcterms:W3CDTF">2018-05-03T07:17:03Z</dcterms:modified>
</cp:coreProperties>
</file>