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60" r:id="rId5"/>
    <p:sldId id="262" r:id="rId6"/>
    <p:sldId id="270" r:id="rId7"/>
    <p:sldId id="273" r:id="rId8"/>
    <p:sldId id="274" r:id="rId9"/>
    <p:sldId id="276" r:id="rId10"/>
    <p:sldId id="280" r:id="rId11"/>
    <p:sldId id="285" r:id="rId12"/>
    <p:sldId id="286" r:id="rId13"/>
    <p:sldId id="284" r:id="rId14"/>
    <p:sldId id="279" r:id="rId15"/>
    <p:sldId id="265" r:id="rId16"/>
  </p:sldIdLst>
  <p:sldSz cx="9906000" cy="6858000" type="A4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  <a:srgbClr val="A50021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94660"/>
  </p:normalViewPr>
  <p:slideViewPr>
    <p:cSldViewPr>
      <p:cViewPr>
        <p:scale>
          <a:sx n="64" d="100"/>
          <a:sy n="64" d="100"/>
        </p:scale>
        <p:origin x="-1494" y="-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996A4-F48E-402D-AD93-EBECAF7AE317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72EA-F9E0-4118-BBCC-EFA795477A3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3</a:t>
            </a:fld>
            <a:endParaRPr lang="bg-BG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12</a:t>
            </a:fld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14</a:t>
            </a:fld>
            <a:endParaRPr 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15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4</a:t>
            </a:fld>
            <a:endParaRPr lang="bg-BG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Открай до край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5</a:t>
            </a:fld>
            <a:endParaRPr lang="bg-BG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7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8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10</a:t>
            </a:fld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2EA-F9E0-4118-BBCC-EFA795477A35}" type="slidenum">
              <a:rPr lang="bg-BG" smtClean="0"/>
              <a:pPr/>
              <a:t>11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7EA0-848E-4E27-A507-1DB60110E50D}" type="datetimeFigureOut">
              <a:rPr lang="bg-BG" smtClean="0"/>
              <a:pPr/>
              <a:t>28.3.2018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5513-7ED0-4647-9B21-203E16906FE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7;&#1072;&#1074;&#1086;&#1074;&#1072;\&#1059;&#1088;&#1086;&#1094;&#1080;%20&#1087;&#1086;%20&#1083;&#1080;&#1090;&#1077;&#1088;&#1072;&#1090;&#1091;&#1088;&#1072;\&#1055;&#1086;%20&#1078;&#1098;&#1090;&#1074;&#1072;\&#1055;&#1054;%20&#1046;&#1066;&#1058;&#1042;&#1040;%20&#1055;&#1077;&#1081;&#1079;&#1072;&#1078;&#1098;&#1090;%20&#1074;%20&#1088;&#1072;&#1079;&#1082;&#1072;&#1079;&#1072;\Untitle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огимназия-Омуртаг\Desktop\ПО ЖЪТВА\9f7a2eb19fd661b099d5e6d4c2f27647_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52604" y="1428736"/>
            <a:ext cx="635798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bg-BG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 жътва</a:t>
            </a:r>
            <a:r>
              <a:rPr kumimoji="0" lang="bg-BG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lang="bg-BG" sz="80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bg-BG" sz="8000" b="1" dirty="0" smtClean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6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Елин Пелин</a:t>
            </a:r>
            <a:r>
              <a:rPr kumimoji="0" lang="bg-BG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Untitl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3928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27" grpId="0"/>
      <p:bldP spid="10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рогимназия-Омуртаг\Desktop\;\128104180417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6" name="Picture 2" descr="C:\Users\Прогимназия-Омуртаг\Desktop\ПО ЖЪТВА\c0791864a3407ed43bb3e4e2fcb6b3e1_329163-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5" name="Picture 2" descr="C:\Users\Прогимназия-Омуртаг\Desktop\ПО ЖЪТВА\ji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4" name="Picture 2" descr="C:\Users\Прогимназия-Омуртаг\Desktop\ПО ЖЪТВА\274310420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906000" cy="6875882"/>
          </a:xfrm>
          <a:prstGeom prst="rect">
            <a:avLst/>
          </a:prstGeom>
          <a:noFill/>
        </p:spPr>
      </p:pic>
      <p:pic>
        <p:nvPicPr>
          <p:cNvPr id="19458" name="Picture 2" descr="C:\Users\Прогимназия-Омуртаг\Desktop\ПО ЖЪТВА\wheat-procurem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238092" y="285728"/>
            <a:ext cx="93583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Златни класове </a:t>
            </a:r>
          </a:p>
          <a:p>
            <a:r>
              <a:rPr lang="bg-BG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се ронеха и горяха самотни.</a:t>
            </a:r>
            <a:endParaRPr lang="bg-BG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рогимназия-Омуртаг\Desktop\;\PRSR_selski-rayon_pole_niva_zem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309530" y="3143248"/>
            <a:ext cx="9355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Полето празнуваше тъжен празник.</a:t>
            </a:r>
            <a:endParaRPr lang="bg-BG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рогимназия-Омуртаг\Desktop\;\i_1329338404_2011-07-02-Lavandula-IMG_5396_950.jpg"/>
          <p:cNvPicPr>
            <a:picLocks noChangeAspect="1" noChangeArrowheads="1"/>
          </p:cNvPicPr>
          <p:nvPr/>
        </p:nvPicPr>
        <p:blipFill>
          <a:blip r:embed="rId3" cstate="print"/>
          <a:srcRect b="8768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4310058" y="4786322"/>
            <a:ext cx="4439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Погребваха Пенка.</a:t>
            </a:r>
            <a:endParaRPr lang="bg-BG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рогимназия-Омуртаг\Desktop\;\2643884.jpg"/>
          <p:cNvPicPr>
            <a:picLocks noChangeAspect="1" noChangeArrowheads="1"/>
          </p:cNvPicPr>
          <p:nvPr/>
        </p:nvPicPr>
        <p:blipFill>
          <a:blip r:embed="rId2" cstate="print"/>
          <a:srcRect b="5078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рогимназия-Омуртаг\Desktop\ПО ЖЪТВА\zlatno-j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0" y="0"/>
            <a:ext cx="63817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Разказът “По жътва” започва и завършва с природно описание. Пейзажът играе роля на композиционна рамка. Началната и финалната картина рисуват безкрайните житни ниви, но двете описания съдържат противоположни внушения. </a:t>
            </a:r>
          </a:p>
          <a:p>
            <a:pPr algn="ctr"/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Природата стимулира труда на селяните, но е и демонична сила, опасна и непредвидима за човека. </a:t>
            </a:r>
            <a:endParaRPr lang="bg-BG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xit" presetSubtype="1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рогимназия-Омуртаг\Desktop\ПО ЖЪТВА\1280_1024_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3595678" y="3857628"/>
            <a:ext cx="60960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Презентацията </a:t>
            </a:r>
          </a:p>
          <a:p>
            <a:pPr algn="ctr"/>
            <a:r>
              <a:rPr lang="bg-BG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изработена </a:t>
            </a:r>
          </a:p>
          <a:p>
            <a:pPr algn="ctr"/>
            <a:r>
              <a:rPr lang="bg-BG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Лина Лазарова ученичка от VІІ г клас</a:t>
            </a:r>
            <a:endParaRPr lang="bg-BG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рогимназия-Омуртаг\Desktop\ПО ЖЪТВА\ble-dore-psd-materiau_35-53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714356"/>
            <a:ext cx="990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5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Пейзажът в разказа </a:t>
            </a:r>
            <a:r>
              <a:rPr kumimoji="0" lang="bg-BG" sz="5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bg-BG" sz="5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5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слово, картина и звук</a:t>
            </a:r>
            <a:endParaRPr kumimoji="0" lang="bg-BG" sz="54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рогимназия-Омуртаг\Desktop\ПО ЖЪТВА\ble-dore-psd-materiau_35-53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166654" y="571480"/>
            <a:ext cx="95726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Пейзаж</a:t>
            </a:r>
            <a:r>
              <a:rPr lang="bg-BG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bg-BG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(от френски език,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pays</a:t>
            </a:r>
            <a:r>
              <a:rPr lang="bg-BG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- страна, местност) – природно описание в литературното произведение. Служи като фон и място на основното действие. Използва се за подсилване на душевните състояния на героите.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рогимназия-Омуртаг\Desktop\ПО ЖЪТВА\Dimitar_Gjudjenov_Jutv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79817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595282" y="571480"/>
            <a:ext cx="58478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Усилна жътва…</a:t>
            </a:r>
            <a:endParaRPr lang="bg-BG" sz="6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Прогимназия-Омуртаг\Desktop\ПО ЖЪТВА\пше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75882"/>
          </a:xfrm>
          <a:prstGeom prst="rect">
            <a:avLst/>
          </a:prstGeom>
          <a:noFill/>
        </p:spPr>
      </p:pic>
      <p:pic>
        <p:nvPicPr>
          <p:cNvPr id="8" name="Picture 5" descr="C:\Users\Прогимназия-Омуртаг\Desktop\ПО ЖЪТВА\Пшеница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75882"/>
          </a:xfrm>
          <a:prstGeom prst="rect">
            <a:avLst/>
          </a:prstGeom>
          <a:noFill/>
        </p:spPr>
      </p:pic>
      <p:pic>
        <p:nvPicPr>
          <p:cNvPr id="7" name="Picture 2" descr="C:\Users\Прогимназия-Омуртаг\Desktop\ПО ЖЪТВА\a_1131026032_sf-pole.jpg"/>
          <p:cNvPicPr>
            <a:picLocks noChangeAspect="1" noChangeArrowheads="1"/>
          </p:cNvPicPr>
          <p:nvPr/>
        </p:nvPicPr>
        <p:blipFill>
          <a:blip r:embed="rId5" cstate="print"/>
          <a:srcRect l="3472" t="3834" r="2777" b="542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6" name="Picture 2" descr="C:\Users\Прогимназия-Омуртаг\Desktop\ПО ЖЪТВА\l_1246648032_P11507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4" name="Picture 2" descr="C:\Users\Прогимназия-Омуртаг\Desktop\ПО ЖЪТВА\golden-wheat-field-17287779.jpg"/>
          <p:cNvPicPr>
            <a:picLocks noChangeAspect="1" noChangeArrowheads="1"/>
          </p:cNvPicPr>
          <p:nvPr/>
        </p:nvPicPr>
        <p:blipFill>
          <a:blip r:embed="rId7" cstate="print"/>
          <a:srcRect b="7291"/>
          <a:stretch>
            <a:fillRect/>
          </a:stretch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</p:spPr>
      </p:pic>
      <p:pic>
        <p:nvPicPr>
          <p:cNvPr id="17410" name="Picture 2" descr="C:\Users\Прогимназия-Омуртаг\Desktop\ПО ЖЪТВА\A C T O F I L ® A-pic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238092" y="428604"/>
            <a:ext cx="8929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Открай докрай</a:t>
            </a:r>
            <a:r>
              <a:rPr lang="bg-BG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докъде ти око види, се люлеят златни </a:t>
            </a:r>
            <a:r>
              <a:rPr lang="bg-B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ниви…</a:t>
            </a:r>
            <a:endParaRPr lang="bg-BG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8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8" presetClass="exit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8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18" presetClass="exit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Прогимназия-Омуртаг\Desktop\;\kombayn-podpali-zhito-po-vreme-na-zha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75882"/>
          </a:xfrm>
          <a:prstGeom prst="rect">
            <a:avLst/>
          </a:prstGeom>
          <a:noFill/>
        </p:spPr>
      </p:pic>
      <p:pic>
        <p:nvPicPr>
          <p:cNvPr id="15" name="Picture 4" descr="C:\Users\Прогимназия-Омуртаг\Desktop\ПО ЖЪТВА\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4" name="Picture 3" descr="C:\Users\Прогимназия-Омуртаг\Desktop\ПО ЖЪТВА\field-photo-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2" name="Picture 6" descr="C:\Users\Прогимназия-Омуртаг\Desktop\ПО ЖЪТВА\36_slunc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0" name="Picture 4" descr="C:\Users\Прогимназия-Омуртаг\Desktop\ПО ЖЪТВА\7c826398fa850dab113c43e5e456af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8" name="Picture 2" descr="C:\Users\Прогимназия-Омуртаг\Desktop\ПО ЖЪТВА\Pszen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943052" cy="6858000"/>
          </a:xfrm>
          <a:prstGeom prst="rect">
            <a:avLst/>
          </a:prstGeom>
          <a:noFill/>
        </p:spPr>
      </p:pic>
      <p:pic>
        <p:nvPicPr>
          <p:cNvPr id="6" name="Picture 2" descr="C:\Users\Прогимназия-Омуртаг\Desktop\ПО ЖЪТВА\2856505143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Прогимназия-Омуртаг\Desktop\ПО ЖЪТВА\V-nachaloto-beshe-svetlin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27650" name="Picture 2" descr="C:\Users\Прогимназия-Омуртаг\Desktop\ПО ЖЪТВА\slanchevo-nebe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66654" y="214290"/>
            <a:ext cx="6427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b="1" dirty="0">
                <a:latin typeface="Times New Roman" pitchFamily="18" charset="0"/>
                <a:cs typeface="Times New Roman" pitchFamily="18" charset="0"/>
              </a:rPr>
              <a:t>Свило се е синьо 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небе… </a:t>
            </a:r>
            <a:endParaRPr lang="bg-BG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666720" y="1142984"/>
            <a:ext cx="5410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…сипе </a:t>
            </a:r>
            <a:r>
              <a:rPr lang="bg-BG" sz="4400" b="1" dirty="0">
                <a:latin typeface="Times New Roman" pitchFamily="18" charset="0"/>
                <a:cs typeface="Times New Roman" pitchFamily="18" charset="0"/>
              </a:rPr>
              <a:t>огън и 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жар... </a:t>
            </a:r>
            <a:endParaRPr lang="bg-BG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952472" y="2000240"/>
            <a:ext cx="8953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 dirty="0">
                <a:latin typeface="Times New Roman" pitchFamily="18" charset="0"/>
                <a:cs typeface="Times New Roman" pitchFamily="18" charset="0"/>
              </a:rPr>
              <a:t>Над широкото поле трепери </a:t>
            </a:r>
            <a:endParaRPr lang="bg-BG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адска </a:t>
            </a:r>
            <a:r>
              <a:rPr lang="bg-BG" sz="4400" b="1" dirty="0" err="1" smtClean="0">
                <a:latin typeface="Times New Roman" pitchFamily="18" charset="0"/>
                <a:cs typeface="Times New Roman" pitchFamily="18" charset="0"/>
              </a:rPr>
              <a:t>марана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66654" y="3357562"/>
            <a:ext cx="9739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…полето </a:t>
            </a:r>
            <a:r>
              <a:rPr lang="bg-BG" sz="4400" b="1" dirty="0">
                <a:latin typeface="Times New Roman" pitchFamily="18" charset="0"/>
                <a:cs typeface="Times New Roman" pitchFamily="18" charset="0"/>
              </a:rPr>
              <a:t>а-ха ще пламне в 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пожар…</a:t>
            </a:r>
            <a:endParaRPr lang="bg-BG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5238752" y="4071942"/>
            <a:ext cx="43395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b="1" dirty="0">
                <a:latin typeface="Times New Roman" pitchFamily="18" charset="0"/>
                <a:cs typeface="Times New Roman" pitchFamily="18" charset="0"/>
              </a:rPr>
              <a:t>Тежко и душно. </a:t>
            </a:r>
          </a:p>
        </p:txBody>
      </p:sp>
      <p:sp>
        <p:nvSpPr>
          <p:cNvPr id="13" name="Правоъгълник 12"/>
          <p:cNvSpPr/>
          <p:nvPr/>
        </p:nvSpPr>
        <p:spPr>
          <a:xfrm>
            <a:off x="0" y="4786322"/>
            <a:ext cx="990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 dirty="0">
                <a:latin typeface="Times New Roman" pitchFamily="18" charset="0"/>
                <a:cs typeface="Times New Roman" pitchFamily="18" charset="0"/>
              </a:rPr>
              <a:t>Слънцето се е спряло огнено и 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    		               немилостиво </a:t>
            </a:r>
            <a:r>
              <a:rPr lang="bg-BG" sz="4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небесата…</a:t>
            </a:r>
            <a:endParaRPr lang="bg-BG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0"/>
                            </p:stCondLst>
                            <p:childTnLst>
                              <p:par>
                                <p:cTn id="46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53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000"/>
                            </p:stCondLst>
                            <p:childTnLst>
                              <p:par>
                                <p:cTn id="64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0"/>
                            </p:stCondLst>
                            <p:childTnLst>
                              <p:par>
                                <p:cTn id="75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82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8000"/>
                            </p:stCondLst>
                            <p:childTnLst>
                              <p:par>
                                <p:cTn id="89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 build="allAtOnce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Прогимназия-Омуртаг\Desktop\ПО ЖЪТВА\goldener-weizen-und-blauer-himmel,1366x768,46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62" y="0"/>
            <a:ext cx="9910862" cy="6858000"/>
          </a:xfrm>
          <a:prstGeom prst="rect">
            <a:avLst/>
          </a:prstGeom>
          <a:noFill/>
        </p:spPr>
      </p:pic>
      <p:pic>
        <p:nvPicPr>
          <p:cNvPr id="10" name="Picture 2" descr="C:\Users\Прогимназия-Омуртаг\Desktop\ПО ЖЪТВА\zx620y348_1777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8" name="Picture 2" descr="C:\Users\Прогимназия-Омуртаг\Desktop\ПО ЖЪТВА\image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960785" cy="6858000"/>
          </a:xfrm>
          <a:prstGeom prst="rect">
            <a:avLst/>
          </a:prstGeom>
          <a:noFill/>
        </p:spPr>
      </p:pic>
      <p:pic>
        <p:nvPicPr>
          <p:cNvPr id="7" name="Picture 2" descr="C:\Users\Прогимназия-Омуртаг\Desktop\;\1510611_836175453076678_905773441405853278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906030" cy="6858000"/>
          </a:xfrm>
          <a:prstGeom prst="rect">
            <a:avLst/>
          </a:prstGeom>
          <a:noFill/>
        </p:spPr>
      </p:pic>
      <p:pic>
        <p:nvPicPr>
          <p:cNvPr id="6" name="Picture 2" descr="C:\Users\Прогимназия-Омуртаг\Desktop\ПО ЖЪТВА\Ivan_Angelov_-_Zhetvar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5" name="Picture 2" descr="C:\Users\Прогимназия-Омуртаг\Desktop\;\Сычков_Страда.jpg"/>
          <p:cNvPicPr>
            <a:picLocks noChangeAspect="1" noChangeArrowheads="1"/>
          </p:cNvPicPr>
          <p:nvPr/>
        </p:nvPicPr>
        <p:blipFill>
          <a:blip r:embed="rId8" cstate="print"/>
          <a:srcRect l="947" t="1453" r="1514" b="116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6146" name="Picture 2" descr="C:\Users\Прогимназия-Омуртаг\Desktop\ПО ЖЪТВА\изтеглен фай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406" y="1928802"/>
            <a:ext cx="4159660" cy="4929198"/>
          </a:xfrm>
          <a:prstGeom prst="rect">
            <a:avLst/>
          </a:prstGeom>
          <a:noFill/>
        </p:spPr>
      </p:pic>
      <p:pic>
        <p:nvPicPr>
          <p:cNvPr id="3" name="Picture 2" descr="C:\Users\Прогимназия-Омуртаг\Desktop\;\images.jpeg"/>
          <p:cNvPicPr>
            <a:picLocks noChangeAspect="1" noChangeArrowheads="1"/>
          </p:cNvPicPr>
          <p:nvPr/>
        </p:nvPicPr>
        <p:blipFill>
          <a:blip r:embed="rId10" cstate="print"/>
          <a:srcRect r="19160"/>
          <a:stretch>
            <a:fillRect/>
          </a:stretch>
        </p:blipFill>
        <p:spPr bwMode="auto">
          <a:xfrm>
            <a:off x="4881562" y="1928778"/>
            <a:ext cx="4357718" cy="4929222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0" y="285728"/>
            <a:ext cx="990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…но жарките му лъчи не пъдят от   	 		  полето работливите селяци…</a:t>
            </a:r>
            <a:endParaRPr lang="bg-BG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0" y="285728"/>
            <a:ext cx="9906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Неуморно </a:t>
            </a:r>
            <a:r>
              <a:rPr lang="bg-B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 жънат </a:t>
            </a:r>
          </a:p>
          <a:p>
            <a:r>
              <a:rPr lang="bg-B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	и трупат златни снопи…</a:t>
            </a:r>
            <a:endParaRPr lang="bg-BG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2525710" y="1785926"/>
            <a:ext cx="73802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…под адския слънчев пек…</a:t>
            </a:r>
            <a:endParaRPr lang="bg-BG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91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рогимназия-Омуртаг\Desktop\ПО ЖЪТВА\7493980608_f4f7ccfefd_z.jpg"/>
          <p:cNvPicPr>
            <a:picLocks noChangeAspect="1" noChangeArrowheads="1"/>
          </p:cNvPicPr>
          <p:nvPr/>
        </p:nvPicPr>
        <p:blipFill>
          <a:blip r:embed="rId3" cstate="print"/>
          <a:srcRect t="3125" b="5468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66654" y="357166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4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БОЖЕ!</a:t>
            </a:r>
          </a:p>
          <a:p>
            <a:r>
              <a:rPr lang="bg-BG" sz="4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ПАК ЖЕРТВА!</a:t>
            </a:r>
            <a:endParaRPr lang="bg-BG" sz="4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рогимназия-Омуртаг\Desktop\ПО ЖЪТВА\Wheat_Corn_Barley_.jpg"/>
          <p:cNvPicPr>
            <a:picLocks noChangeAspect="1" noChangeArrowheads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6" name="Picture 2" descr="C:\Users\Прогимназия-Омуртаг\Desktop\ПО ЖЪТВА\hq-wallpapers_ru_nature_28237_1280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915198"/>
          </a:xfrm>
          <a:prstGeom prst="rect">
            <a:avLst/>
          </a:prstGeom>
          <a:noFill/>
        </p:spPr>
      </p:pic>
      <p:pic>
        <p:nvPicPr>
          <p:cNvPr id="4" name="Picture 2" descr="C:\Users\Прогимназия-Омуртаг\Desktop\ПО ЖЪТВА\бескрайнее-поле-пшеницы-1387452900_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1266" name="Picture 2" descr="C:\Users\Прогимназия-Омуртаг\Desktop\ПО ЖЪТВА\yellow-wheat-field-beautiful-hd-wallpap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66654" y="500042"/>
            <a:ext cx="9739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другия ден слънцето все тъй </a:t>
            </a:r>
            <a:r>
              <a:rPr lang="bg-BG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жестоко и силно печеше…</a:t>
            </a:r>
            <a:endParaRPr lang="bg-BG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0" y="571480"/>
            <a:ext cx="990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bg-BG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из нивите се не </a:t>
            </a:r>
            <a:r>
              <a:rPr lang="bg-BG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мяркаха работници</a:t>
            </a:r>
            <a:r>
              <a:rPr lang="bg-BG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bg-BG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246</Words>
  <Application>Microsoft Office PowerPoint</Application>
  <PresentationFormat>Хартия A4 (210x297 мм)</PresentationFormat>
  <Paragraphs>55</Paragraphs>
  <Slides>15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Прогимназия-Омуртаг</dc:creator>
  <cp:lastModifiedBy>USER</cp:lastModifiedBy>
  <cp:revision>46</cp:revision>
  <dcterms:created xsi:type="dcterms:W3CDTF">2014-06-05T09:57:23Z</dcterms:created>
  <dcterms:modified xsi:type="dcterms:W3CDTF">2018-03-28T19:32:53Z</dcterms:modified>
</cp:coreProperties>
</file>