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83414-1394-4471-9C3A-D155E7DEDD57}" type="datetimeFigureOut">
              <a:rPr lang="bg-BG" smtClean="0"/>
              <a:t>12.4.2016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C3AA-71A4-4790-9C79-11B633C76834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728191"/>
          </a:xfrm>
        </p:spPr>
        <p:txBody>
          <a:bodyPr/>
          <a:lstStyle/>
          <a:p>
            <a:r>
              <a:rPr lang="bg-BG" dirty="0" smtClean="0"/>
              <a:t>Да проверим!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755576" y="2924944"/>
            <a:ext cx="7776864" cy="2713856"/>
          </a:xfrm>
        </p:spPr>
        <p:txBody>
          <a:bodyPr>
            <a:noAutofit/>
          </a:bodyPr>
          <a:lstStyle/>
          <a:p>
            <a:r>
              <a:rPr lang="bg-BG" sz="4800" b="1" dirty="0" smtClean="0">
                <a:solidFill>
                  <a:srgbClr val="FF0000"/>
                </a:solidFill>
              </a:rPr>
              <a:t>Пейзажът в разказа </a:t>
            </a:r>
          </a:p>
          <a:p>
            <a:r>
              <a:rPr lang="bg-BG" sz="4800" b="1" dirty="0" smtClean="0">
                <a:solidFill>
                  <a:srgbClr val="FF0000"/>
                </a:solidFill>
              </a:rPr>
              <a:t>“По жътва” от Елин Пелин</a:t>
            </a:r>
            <a:endParaRPr lang="bg-BG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5.Какви художествени средства са използвани в цитата: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3600" i="1" dirty="0" smtClean="0"/>
              <a:t>          Свило се е синьо небе над земята и сипе огън и жар.</a:t>
            </a:r>
          </a:p>
          <a:p>
            <a:pPr>
              <a:buNone/>
            </a:pPr>
            <a:r>
              <a:rPr lang="bg-BG" dirty="0"/>
              <a:t> </a:t>
            </a:r>
            <a:r>
              <a:rPr lang="bg-BG" dirty="0" smtClean="0"/>
              <a:t>       </a:t>
            </a:r>
            <a:r>
              <a:rPr lang="bg-BG" sz="4400" dirty="0" smtClean="0"/>
              <a:t>а) метонимия и олицетворения;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    б) метафори и епитети;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    в) хиперболи и синекдохи;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    г) повторения и сравнения.</a:t>
            </a:r>
            <a:endParaRPr lang="bg-BG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5.Какви художествени средства са използвани в цитата: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sz="3600" i="1" dirty="0" smtClean="0"/>
              <a:t>Свило се е синьо небе над земята и сипе огън и жар.</a:t>
            </a:r>
          </a:p>
          <a:p>
            <a:pPr>
              <a:buNone/>
            </a:pPr>
            <a:r>
              <a:rPr lang="bg-BG" sz="4000" dirty="0" smtClean="0"/>
              <a:t>      а) метонимия и олицетворения;</a:t>
            </a:r>
          </a:p>
          <a:p>
            <a:pPr>
              <a:buNone/>
            </a:pPr>
            <a:r>
              <a:rPr lang="bg-BG" sz="4000" dirty="0" smtClean="0"/>
              <a:t>      </a:t>
            </a:r>
            <a:r>
              <a:rPr lang="bg-BG" sz="4000" dirty="0" smtClean="0">
                <a:solidFill>
                  <a:srgbClr val="FF0000"/>
                </a:solidFill>
              </a:rPr>
              <a:t>б) метафори и епитети;</a:t>
            </a:r>
          </a:p>
          <a:p>
            <a:pPr>
              <a:buNone/>
            </a:pPr>
            <a:r>
              <a:rPr lang="bg-BG" sz="4000" dirty="0" smtClean="0"/>
              <a:t>      в) хиперболи и синекдохи;</a:t>
            </a:r>
          </a:p>
          <a:p>
            <a:pPr>
              <a:buNone/>
            </a:pPr>
            <a:r>
              <a:rPr lang="bg-BG" sz="4000" dirty="0" smtClean="0"/>
              <a:t>      г) повторения и сравнения.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1.Кое твърдение за пейзажа в началото на разказа НЕ е вярно?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      </a:t>
            </a:r>
            <a:r>
              <a:rPr lang="bg-BG" sz="3600" dirty="0" smtClean="0"/>
              <a:t>а) Изпълнява ролята на експозиция.</a:t>
            </a:r>
          </a:p>
          <a:p>
            <a:pPr>
              <a:buNone/>
            </a:pPr>
            <a:r>
              <a:rPr lang="bg-BG" sz="3600" dirty="0"/>
              <a:t> </a:t>
            </a:r>
            <a:r>
              <a:rPr lang="bg-BG" sz="3600" dirty="0" smtClean="0"/>
              <a:t>     б) </a:t>
            </a:r>
            <a:r>
              <a:rPr lang="bg-BG" sz="3600" dirty="0"/>
              <a:t>П</a:t>
            </a:r>
            <a:r>
              <a:rPr lang="bg-BG" sz="3600" dirty="0" smtClean="0"/>
              <a:t>оставя началото  на </a:t>
            </a:r>
            <a:r>
              <a:rPr lang="bg-BG" sz="3600" dirty="0" err="1" smtClean="0"/>
              <a:t>композицион-ната</a:t>
            </a:r>
            <a:r>
              <a:rPr lang="bg-BG" sz="3600" dirty="0" smtClean="0"/>
              <a:t> рамка;</a:t>
            </a:r>
          </a:p>
          <a:p>
            <a:pPr>
              <a:buNone/>
            </a:pPr>
            <a:r>
              <a:rPr lang="bg-BG" sz="3600" dirty="0"/>
              <a:t>	 </a:t>
            </a:r>
            <a:r>
              <a:rPr lang="bg-BG" sz="3600" dirty="0" smtClean="0"/>
              <a:t>  в) В контраст е с настроението на жътварите.</a:t>
            </a:r>
          </a:p>
          <a:p>
            <a:pPr>
              <a:buNone/>
            </a:pPr>
            <a:r>
              <a:rPr lang="bg-BG" sz="3600" dirty="0"/>
              <a:t> </a:t>
            </a:r>
            <a:r>
              <a:rPr lang="bg-BG" sz="3600" dirty="0" smtClean="0"/>
              <a:t>      г) Създава усещане за непоносима жега.</a:t>
            </a:r>
            <a:endParaRPr lang="bg-BG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1.Кое твърдение за пейзажа в началото на разказа НЕ е вярно?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      а) Изпълнява ролята на експозиция.</a:t>
            </a:r>
          </a:p>
          <a:p>
            <a:pPr>
              <a:buNone/>
            </a:pPr>
            <a:r>
              <a:rPr lang="bg-BG" dirty="0" smtClean="0"/>
              <a:t>      б) Поставя началото  на композиционната рамка;</a:t>
            </a:r>
          </a:p>
          <a:p>
            <a:pPr>
              <a:buNone/>
            </a:pPr>
            <a:r>
              <a:rPr lang="bg-BG" dirty="0" smtClean="0"/>
              <a:t>	   </a:t>
            </a:r>
            <a:r>
              <a:rPr lang="bg-BG" dirty="0" smtClean="0">
                <a:solidFill>
                  <a:srgbClr val="FF0000"/>
                </a:solidFill>
              </a:rPr>
              <a:t>в) В контраст е с настроението на жътварите.</a:t>
            </a:r>
          </a:p>
          <a:p>
            <a:pPr>
              <a:buNone/>
            </a:pPr>
            <a:r>
              <a:rPr lang="bg-BG" dirty="0" smtClean="0"/>
              <a:t>       г) Създава усещане за непоносима жега.</a:t>
            </a:r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2.Кое от посочените изразни средства НЕ присъства в цитата?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bg-BG" i="1" dirty="0" smtClean="0"/>
              <a:t>        </a:t>
            </a:r>
            <a:r>
              <a:rPr lang="bg-BG" sz="3600" i="1" dirty="0" smtClean="0"/>
              <a:t>Усилна жътва кипи из равното Софийско поле. От край до край, докъде ти око види, се люлеят  златни ниви и морни работници се мяркат там от ранни зори.</a:t>
            </a:r>
          </a:p>
          <a:p>
            <a:pPr>
              <a:buNone/>
            </a:pPr>
            <a:r>
              <a:rPr lang="bg-BG" sz="3600" dirty="0"/>
              <a:t> </a:t>
            </a:r>
            <a:r>
              <a:rPr lang="bg-BG" sz="3600" dirty="0" smtClean="0"/>
              <a:t>        а) епитет;               в) </a:t>
            </a:r>
            <a:r>
              <a:rPr lang="bg-BG" sz="3600" dirty="0" err="1" smtClean="0"/>
              <a:t>фразеологизъм</a:t>
            </a:r>
            <a:r>
              <a:rPr lang="bg-BG" sz="3600" dirty="0" smtClean="0"/>
              <a:t>;</a:t>
            </a:r>
          </a:p>
          <a:p>
            <a:pPr>
              <a:buNone/>
            </a:pPr>
            <a:r>
              <a:rPr lang="bg-BG" sz="3600" dirty="0"/>
              <a:t> </a:t>
            </a:r>
            <a:r>
              <a:rPr lang="bg-BG" sz="3600" dirty="0" smtClean="0"/>
              <a:t>        б) метафора;         г) метонимия.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2.Кое от посочените изразни средства НЕ присъства в цитата?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bg-BG" sz="3600" i="1" dirty="0" smtClean="0"/>
              <a:t>          Усилна жътва кипи из равното Софийско поле. От край до край, докъде ти око види, се люлеят  златни ниви и морни работници се мяркат там от ранни зори.</a:t>
            </a:r>
          </a:p>
          <a:p>
            <a:pPr>
              <a:buNone/>
            </a:pPr>
            <a:r>
              <a:rPr lang="bg-BG" sz="3600" dirty="0" smtClean="0"/>
              <a:t>         а) епитет;               в) </a:t>
            </a:r>
            <a:r>
              <a:rPr lang="bg-BG" sz="3600" dirty="0" err="1" smtClean="0"/>
              <a:t>фразеологизъм</a:t>
            </a:r>
            <a:r>
              <a:rPr lang="bg-BG" sz="3600" dirty="0" smtClean="0"/>
              <a:t>;</a:t>
            </a:r>
          </a:p>
          <a:p>
            <a:pPr>
              <a:buNone/>
            </a:pPr>
            <a:r>
              <a:rPr lang="bg-BG" sz="3600" dirty="0" smtClean="0"/>
              <a:t>         б) метафора;         </a:t>
            </a:r>
            <a:r>
              <a:rPr lang="bg-BG" sz="3600" dirty="0" smtClean="0">
                <a:solidFill>
                  <a:srgbClr val="FF0000"/>
                </a:solidFill>
              </a:rPr>
              <a:t>г) метонимия</a:t>
            </a:r>
            <a:r>
              <a:rPr lang="bg-BG" sz="3600" dirty="0" smtClean="0"/>
              <a:t>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3. В кой ред са посочени вярно подчертаните тропи в изречението: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pPr>
              <a:buNone/>
            </a:pPr>
            <a:r>
              <a:rPr lang="bg-BG" i="1" dirty="0" smtClean="0"/>
              <a:t>     </a:t>
            </a:r>
            <a:r>
              <a:rPr lang="bg-BG" i="1" u="sng" dirty="0" smtClean="0"/>
              <a:t>Златни класове </a:t>
            </a:r>
            <a:r>
              <a:rPr lang="bg-BG" i="1" dirty="0" smtClean="0"/>
              <a:t>се ронеха и горяха </a:t>
            </a:r>
            <a:r>
              <a:rPr lang="bg-BG" i="1" u="sng" dirty="0" smtClean="0"/>
              <a:t>самотни</a:t>
            </a:r>
            <a:r>
              <a:rPr lang="bg-BG" i="1" dirty="0" smtClean="0"/>
              <a:t>.</a:t>
            </a:r>
          </a:p>
          <a:p>
            <a:pPr>
              <a:buNone/>
            </a:pPr>
            <a:endParaRPr lang="bg-BG" i="1" dirty="0"/>
          </a:p>
          <a:p>
            <a:pPr>
              <a:buNone/>
            </a:pPr>
            <a:r>
              <a:rPr lang="bg-BG" i="1" dirty="0" smtClean="0"/>
              <a:t>      </a:t>
            </a:r>
            <a:r>
              <a:rPr lang="bg-BG" dirty="0" smtClean="0"/>
              <a:t>а) метафора, определение;</a:t>
            </a:r>
          </a:p>
          <a:p>
            <a:pPr>
              <a:buNone/>
            </a:pPr>
            <a:r>
              <a:rPr lang="bg-BG" i="1" dirty="0"/>
              <a:t> </a:t>
            </a:r>
            <a:r>
              <a:rPr lang="bg-BG" i="1" dirty="0" smtClean="0"/>
              <a:t>     </a:t>
            </a:r>
            <a:r>
              <a:rPr lang="bg-BG" dirty="0" smtClean="0"/>
              <a:t>б) сравнение, епитет;</a:t>
            </a:r>
          </a:p>
          <a:p>
            <a:pPr>
              <a:buNone/>
            </a:pPr>
            <a:r>
              <a:rPr lang="bg-BG" dirty="0"/>
              <a:t> </a:t>
            </a:r>
            <a:r>
              <a:rPr lang="bg-BG" dirty="0" smtClean="0"/>
              <a:t>     в) метафора, алегория;</a:t>
            </a:r>
          </a:p>
          <a:p>
            <a:pPr>
              <a:buNone/>
            </a:pPr>
            <a:r>
              <a:rPr lang="bg-BG" dirty="0"/>
              <a:t> </a:t>
            </a:r>
            <a:r>
              <a:rPr lang="bg-BG" dirty="0" smtClean="0"/>
              <a:t>     г) метонимия, епитет.</a:t>
            </a:r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3. В кой ред са посочени вярно подчертаните тропи в изречението: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i="1" u="sng" dirty="0" smtClean="0"/>
              <a:t>Златни класове </a:t>
            </a:r>
            <a:r>
              <a:rPr lang="bg-BG" i="1" dirty="0" smtClean="0"/>
              <a:t>се ронеха и горяха </a:t>
            </a:r>
            <a:r>
              <a:rPr lang="bg-BG" i="1" u="sng" dirty="0" smtClean="0"/>
              <a:t>самотни</a:t>
            </a:r>
            <a:r>
              <a:rPr lang="bg-BG" i="1" dirty="0" smtClean="0"/>
              <a:t>.</a:t>
            </a:r>
          </a:p>
          <a:p>
            <a:pPr>
              <a:buNone/>
            </a:pPr>
            <a:endParaRPr lang="bg-BG" i="1" dirty="0" smtClean="0"/>
          </a:p>
          <a:p>
            <a:pPr>
              <a:buNone/>
            </a:pPr>
            <a:r>
              <a:rPr lang="bg-BG" i="1" dirty="0" smtClean="0"/>
              <a:t>      </a:t>
            </a:r>
            <a:r>
              <a:rPr lang="bg-BG" dirty="0" smtClean="0">
                <a:solidFill>
                  <a:srgbClr val="FF0000"/>
                </a:solidFill>
              </a:rPr>
              <a:t>а) метафора, определение;</a:t>
            </a:r>
          </a:p>
          <a:p>
            <a:pPr>
              <a:buNone/>
            </a:pPr>
            <a:r>
              <a:rPr lang="bg-BG" i="1" dirty="0" smtClean="0"/>
              <a:t>      </a:t>
            </a:r>
            <a:r>
              <a:rPr lang="bg-BG" dirty="0" smtClean="0"/>
              <a:t>б) сравнение, епитет;</a:t>
            </a:r>
          </a:p>
          <a:p>
            <a:pPr>
              <a:buNone/>
            </a:pPr>
            <a:r>
              <a:rPr lang="bg-BG" dirty="0" smtClean="0"/>
              <a:t>      в) метафора, алегория;</a:t>
            </a:r>
          </a:p>
          <a:p>
            <a:pPr>
              <a:buNone/>
            </a:pPr>
            <a:r>
              <a:rPr lang="bg-BG" dirty="0" smtClean="0"/>
              <a:t>      г) метонимия, епитет.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4. Кой цитат характеризира пейзажа? 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   </a:t>
            </a:r>
            <a:r>
              <a:rPr lang="bg-BG" sz="4400" dirty="0" smtClean="0"/>
              <a:t>а) </a:t>
            </a:r>
            <a:r>
              <a:rPr lang="bg-BG" sz="4400" dirty="0" err="1" smtClean="0"/>
              <a:t>напатени</a:t>
            </a:r>
            <a:r>
              <a:rPr lang="bg-BG" sz="4400" dirty="0" smtClean="0"/>
              <a:t> и </a:t>
            </a:r>
            <a:r>
              <a:rPr lang="bg-BG" sz="4400" dirty="0" err="1" smtClean="0"/>
              <a:t>настрадани</a:t>
            </a:r>
            <a:r>
              <a:rPr lang="bg-BG" sz="4400" dirty="0" smtClean="0"/>
              <a:t>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б) молитвени и чисти;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в) екливи и ободрителни;</a:t>
            </a:r>
          </a:p>
          <a:p>
            <a:pPr>
              <a:buNone/>
            </a:pPr>
            <a:r>
              <a:rPr lang="bg-BG" sz="4400" dirty="0"/>
              <a:t> </a:t>
            </a:r>
            <a:r>
              <a:rPr lang="bg-BG" sz="4400" dirty="0" smtClean="0"/>
              <a:t> г) отпуснати и уморени.</a:t>
            </a:r>
            <a:endParaRPr lang="bg-BG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4. Кой цитат характеризира пейзажа?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bg-BG" sz="4400" dirty="0" smtClean="0"/>
              <a:t>  а) </a:t>
            </a:r>
            <a:r>
              <a:rPr lang="bg-BG" sz="4400" dirty="0" err="1" smtClean="0"/>
              <a:t>напатени</a:t>
            </a:r>
            <a:r>
              <a:rPr lang="bg-BG" sz="4400" dirty="0" smtClean="0"/>
              <a:t> и </a:t>
            </a:r>
            <a:r>
              <a:rPr lang="bg-BG" sz="4400" dirty="0" err="1" smtClean="0"/>
              <a:t>настрадани</a:t>
            </a:r>
            <a:r>
              <a:rPr lang="bg-BG" sz="4400" dirty="0" smtClean="0"/>
              <a:t>;</a:t>
            </a:r>
          </a:p>
          <a:p>
            <a:pPr>
              <a:buNone/>
            </a:pPr>
            <a:r>
              <a:rPr lang="bg-BG" sz="4400" dirty="0" smtClean="0"/>
              <a:t>  б) молитвени и чисти;</a:t>
            </a:r>
          </a:p>
          <a:p>
            <a:pPr>
              <a:buNone/>
            </a:pPr>
            <a:r>
              <a:rPr lang="bg-BG" sz="4400" dirty="0" smtClean="0"/>
              <a:t>  в) екливи и ободрителни;</a:t>
            </a:r>
          </a:p>
          <a:p>
            <a:pPr>
              <a:buNone/>
            </a:pPr>
            <a:r>
              <a:rPr lang="bg-BG" sz="4400" dirty="0" smtClean="0"/>
              <a:t>  </a:t>
            </a:r>
            <a:r>
              <a:rPr lang="bg-BG" sz="4400" dirty="0" smtClean="0">
                <a:solidFill>
                  <a:srgbClr val="FF0000"/>
                </a:solidFill>
              </a:rPr>
              <a:t>г) отпуснати и уморени.</a:t>
            </a:r>
          </a:p>
          <a:p>
            <a:pPr>
              <a:buNone/>
            </a:pPr>
            <a:r>
              <a:rPr lang="bg-BG" sz="4400" dirty="0" smtClean="0">
                <a:solidFill>
                  <a:srgbClr val="FF0000"/>
                </a:solidFill>
              </a:rPr>
              <a:t>       </a:t>
            </a:r>
            <a:r>
              <a:rPr lang="bg-BG" sz="4400" dirty="0" smtClean="0">
                <a:solidFill>
                  <a:schemeClr val="tx2"/>
                </a:solidFill>
              </a:rPr>
              <a:t>Отпуснати и уморени се синеят далечни гори и планини…</a:t>
            </a:r>
            <a:endParaRPr lang="bg-BG" sz="44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bg-BG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472</Words>
  <Application>Microsoft Office PowerPoint</Application>
  <PresentationFormat>Презентация на цял екран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2" baseType="lpstr">
      <vt:lpstr>Office тема</vt:lpstr>
      <vt:lpstr>Да проверим!</vt:lpstr>
      <vt:lpstr>1.Кое твърдение за пейзажа в началото на разказа НЕ е вярно?</vt:lpstr>
      <vt:lpstr>1.Кое твърдение за пейзажа в началото на разказа НЕ е вярно?</vt:lpstr>
      <vt:lpstr>2.Кое от посочените изразни средства НЕ присъства в цитата?</vt:lpstr>
      <vt:lpstr>2.Кое от посочените изразни средства НЕ присъства в цитата?</vt:lpstr>
      <vt:lpstr>3. В кой ред са посочени вярно подчертаните тропи в изречението:</vt:lpstr>
      <vt:lpstr>3. В кой ред са посочени вярно подчертаните тропи в изречението:</vt:lpstr>
      <vt:lpstr>4. Кой цитат характеризира пейзажа? </vt:lpstr>
      <vt:lpstr>4. Кой цитат характеризира пейзажа? </vt:lpstr>
      <vt:lpstr>5.Какви художествени средства са използвани в цитата:</vt:lpstr>
      <vt:lpstr>5.Какви художествени средства са използвани в цитата: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 проверим!</dc:title>
  <dc:creator>PC</dc:creator>
  <cp:lastModifiedBy>PC</cp:lastModifiedBy>
  <cp:revision>6</cp:revision>
  <dcterms:created xsi:type="dcterms:W3CDTF">2016-04-12T17:04:08Z</dcterms:created>
  <dcterms:modified xsi:type="dcterms:W3CDTF">2016-04-12T17:48:52Z</dcterms:modified>
</cp:coreProperties>
</file>