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2" name="Подзаглавие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20" name="Контейнер за долния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авоъгъл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авоъгъл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bg-BG" dirty="0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9" name="Блок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  <p:transition>
    <p:cut thruBlk="1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гмент от кръ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ъстен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B5C8E8-AB14-4DB4-89BA-E3510810EE58}" type="datetimeFigureOut">
              <a:rPr lang="en-US" smtClean="0"/>
              <a:pPr/>
              <a:t>4/17/2013</a:t>
            </a:fld>
            <a:endParaRPr lang="en-US" dirty="0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EB9EFF-88C9-43BD-91E0-76080F3E03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авоъгъл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 thruBlk="1"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iki/%D0%A5%D0%B5%D1%80%D0%B1%D0%B8%D1%86%D0%B8%D0%B4" TargetMode="External"/><Relationship Id="rId3" Type="http://schemas.openxmlformats.org/officeDocument/2006/relationships/hyperlink" Target="http://bg.wikipedia.org/wiki/%D0%9F%D0%BB%D0%B5%D0%B2%D0%B5%D0%BB%D0%B8" TargetMode="External"/><Relationship Id="rId7" Type="http://schemas.openxmlformats.org/officeDocument/2006/relationships/hyperlink" Target="http://bg.wikipedia.org/wiki/%D0%A1%D0%B5%D0%B8%D1%82%D0%B1%D0%B0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g.wikipedia.org/wiki/%D0%9E%D0%B1%D1%80%D0%B0%D0%B1%D0%BE%D1%82%D0%BA%D0%B0_%D0%BD%D0%B0_%D0%BF%D0%BE%D1%87%D0%B2%D0%B0%D1%82%D0%B0" TargetMode="External"/><Relationship Id="rId5" Type="http://schemas.openxmlformats.org/officeDocument/2006/relationships/hyperlink" Target="http://bg.wikipedia.org/w/index.php?title=%D0%9D%D0%B5%D0%BF%D1%80%D0%B8%D1%8F%D1%82%D0%B5%D0%BB%D0%B8_%D0%BF%D0%BE_%D1%80%D0%B0%D1%81%D1%82%D0%B5%D0%BD%D0%B8%D1%8F%D1%82%D0%B0&amp;action=edit&amp;redlink=1" TargetMode="External"/><Relationship Id="rId10" Type="http://schemas.openxmlformats.org/officeDocument/2006/relationships/hyperlink" Target="http://bg.wikipedia.org/wiki/%D0%90%D0%B3%D1%80%D0%BE%D1%82%D0%B5%D1%85%D0%BD%D0%B8%D0%BA%D0%B0" TargetMode="External"/><Relationship Id="rId4" Type="http://schemas.openxmlformats.org/officeDocument/2006/relationships/hyperlink" Target="http://bg.wikipedia.org/wiki/%D0%91%D0%BE%D0%BB%D0%B5%D1%81%D1%82%D0%B8_%D0%BF%D0%BE_%D1%80%D0%B0%D1%81%D1%82%D0%B5%D0%BD%D0%B8%D1%8F%D1%82%D0%B0" TargetMode="External"/><Relationship Id="rId9" Type="http://schemas.openxmlformats.org/officeDocument/2006/relationships/hyperlink" Target="http://bg.wikipedia.org/w/index.php?title=%D0%95%D0%B8%D1%82%D0%B1%D0%BE%D0%BE%D0%B1%D1%80%D0%B0%D1%89%D0%B5%D0%BD%D0%B8%D0%B5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iki/%D0%96%D1%8A%D1%82%D0%B2%D0%B0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g.wikipedia.org/w/index.php?title=%D0%97%D1%8A%D1%80%D0%BD%D0%BE%D0%BA%D0%BE%D0%BC%D0%B1%D0%B0%D0%B9%D0%BD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bg.wikipedia.org/wiki/%D0%A1%D1%8A%D1%80%D0%BF" TargetMode="External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g.wikipedia.org/w/index.php?title=%D0%92%D1%8A%D1%80%D1%88%D0%B8%D1%82%D0%B1%D0%B0&amp;action=edit&amp;redlink=1" TargetMode="External"/><Relationship Id="rId5" Type="http://schemas.openxmlformats.org/officeDocument/2006/relationships/hyperlink" Target="http://bg.wikipedia.org/wiki/%D0%A1%D0%BD%D0%BE%D0%BF" TargetMode="External"/><Relationship Id="rId4" Type="http://schemas.openxmlformats.org/officeDocument/2006/relationships/hyperlink" Target="http://bg.wikipedia.org/wiki/%D0%9A%D0%BE%D1%81%D0%B0_(%D0%B8%D0%BD%D1%81%D1%82%D1%80%D1%83%D0%BC%D0%B5%D0%BD%D1%82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/index.php?title=%D0%96%D0%B8%D1%82%D0%BD%D0%B0_%D0%BA%D1%83%D0%BB%D1%82%D1%83%D1%80%D0%B0&amp;action=edit&amp;redlink=1" TargetMode="External"/><Relationship Id="rId3" Type="http://schemas.openxmlformats.org/officeDocument/2006/relationships/hyperlink" Target="http://bg.wikipedia.org/wiki/19_%D0%B2%D0%B5%D0%BA" TargetMode="External"/><Relationship Id="rId7" Type="http://schemas.openxmlformats.org/officeDocument/2006/relationships/hyperlink" Target="http://bg.wikipedia.org/wiki/%D0%A2%D1%80%D0%B0%D0%BA%D1%82%D0%BE%D1%8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g.wikipedia.org/wiki/%D0%9F%D0%B0%D1%80%D0%B5%D0%BD_%D0%B4%D0%B2%D0%B8%D0%B3%D0%B0%D1%82%D0%B5%D0%BB" TargetMode="External"/><Relationship Id="rId5" Type="http://schemas.openxmlformats.org/officeDocument/2006/relationships/hyperlink" Target="http://bg.wikipedia.org/wiki/%D0%9A%D0%BE%D0%BD" TargetMode="External"/><Relationship Id="rId4" Type="http://schemas.openxmlformats.org/officeDocument/2006/relationships/hyperlink" Target="http://bg.wikipedia.org/wiki/%D0%94%D0%B2%D0%B8%D0%B3%D0%B0%D1%82%D0%B5%D0%B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oramio.com/photos/original/1078521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g.wikipedia.org/wiki/20_%D0%B2%D0%B5%D0%BA" TargetMode="External"/><Relationship Id="rId4" Type="http://schemas.openxmlformats.org/officeDocument/2006/relationships/hyperlink" Target="http://bg.wikipedia.org/wiki/%D0%94%D0%B5%D0%B1%D0%B5%D0%BB%D0%B5%D1%8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iki/%D0%9A%D0%BE%D0%BC%D0%B1%D0%B0%D0%B9%D0%B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g.wikipedia.org/wiki/%D0%A1%D0%BB%D1%8A%D0%BD%D1%87%D0%BE%D0%B3%D0%BB%D0%B5%D0%B4" TargetMode="External"/><Relationship Id="rId4" Type="http://schemas.openxmlformats.org/officeDocument/2006/relationships/hyperlink" Target="http://bg.wikipedia.org/wiki/%D0%A6%D0%B0%D1%80%D0%B5%D0%B2%D0%B8%D1%86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iki/%D0%A6%D0%B0%D1%80%D0%B5%D0%B2%D0%B8%D1%86%D0%B0" TargetMode="External"/><Relationship Id="rId13" Type="http://schemas.openxmlformats.org/officeDocument/2006/relationships/hyperlink" Target="http://bg.wikipedia.org/wiki/%D0%9E%D0%B1%D1%80%D0%B0%D0%B1%D0%BE%D1%82%D0%BA%D0%B0_%D0%BD%D0%B0_%D0%BF%D0%BE%D1%87%D0%B2%D0%B0%D1%82%D0%B0" TargetMode="External"/><Relationship Id="rId3" Type="http://schemas.openxmlformats.org/officeDocument/2006/relationships/hyperlink" Target="http://bg.wikipedia.org/wiki/%D0%A1%D0%B5%D0%B8%D1%82%D0%B1%D0%BE%D0%BE%D0%B1%D1%80%D0%B0%D1%89%D0%B5%D0%BD%D0%B8%D0%B5" TargetMode="External"/><Relationship Id="rId7" Type="http://schemas.openxmlformats.org/officeDocument/2006/relationships/hyperlink" Target="http://bg.wikipedia.org/wiki/%D0%9B%D0%B5%D1%89%D0%B0" TargetMode="External"/><Relationship Id="rId12" Type="http://schemas.openxmlformats.org/officeDocument/2006/relationships/hyperlink" Target="http://bg.wikipedia.org/wiki/%D0%A0%D1%8A%D0%B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g.wikipedia.org/wiki/%D0%A4%D0%B0%D1%81%D1%83%D0%BB" TargetMode="External"/><Relationship Id="rId11" Type="http://schemas.openxmlformats.org/officeDocument/2006/relationships/hyperlink" Target="http://bg.wikipedia.org/wiki/%D0%A2%D1%80%D0%B8%D1%82%D0%B8%D0%BA%D0%B0%D0%BB%D0%B5" TargetMode="External"/><Relationship Id="rId5" Type="http://schemas.openxmlformats.org/officeDocument/2006/relationships/hyperlink" Target="http://bg.wikipedia.org/wiki/%D0%93%D1%80%D0%B0%D1%85" TargetMode="External"/><Relationship Id="rId10" Type="http://schemas.openxmlformats.org/officeDocument/2006/relationships/hyperlink" Target="http://bg.wikipedia.org/wiki/%D0%95%D1%87%D0%B5%D0%BC%D0%B8%D0%BA" TargetMode="External"/><Relationship Id="rId4" Type="http://schemas.openxmlformats.org/officeDocument/2006/relationships/hyperlink" Target="http://bg.wikipedia.org/w/index.php?title=%D0%9F%D1%80%D0%B5%D0%B4%D1%88%D0%B5%D1%81%D1%82%D0%B2%D0%B5%D0%BD%D0%B8%D0%BA&amp;action=edit&amp;redlink=1" TargetMode="External"/><Relationship Id="rId9" Type="http://schemas.openxmlformats.org/officeDocument/2006/relationships/hyperlink" Target="http://bg.wikipedia.org/wiki/%D0%A1%D0%BB%D1%8A%D0%BD%D1%87%D0%BE%D0%B3%D0%BB%D0%B5%D0%B4" TargetMode="External"/><Relationship Id="rId14" Type="http://schemas.openxmlformats.org/officeDocument/2006/relationships/hyperlink" Target="http://bg.wikipedia.org/w/index.php?title=%D0%A0%D0%B0%D1%81%D1%82%D0%B8%D1%82%D0%B5%D0%BB%D0%BD%D0%B0_%D0%B7%D0%B0%D1%89%D0%B8%D1%82%D0%B0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g.wikipedia.org/wiki/%D0%94%D0%B8%D1%81%D0%BA%D1%83%D0%B2%D0%B0%D0%BD%D0%B5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g.wikipedia.org/wiki/%D0%A1%D0%B5%D0%B8%D1%82%D0%B1%D0%B0" TargetMode="External"/><Relationship Id="rId4" Type="http://schemas.openxmlformats.org/officeDocument/2006/relationships/hyperlink" Target="http://bg.wikipedia.org/wiki/%D0%9E%D1%80%D0%B0%D0%B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/index.php?title=%D0%A2%D0%BE%D1%80%D0%B5%D0%BD%D0%B5&amp;action=edit&amp;redlink=1" TargetMode="External"/><Relationship Id="rId3" Type="http://schemas.openxmlformats.org/officeDocument/2006/relationships/hyperlink" Target="http://bg.wikipedia.org/w/index.php?title=%D0%A2%D0%BE%D1%80_(%D0%B1%D0%B8%D0%BE%D0%BB%D0%BE%D0%B3%D0%B8%D1%8F)&amp;action=edit&amp;redlink=1" TargetMode="External"/><Relationship Id="rId7" Type="http://schemas.openxmlformats.org/officeDocument/2006/relationships/hyperlink" Target="http://bg.wikipedia.org/wiki/%D0%A4%D0%BE%D1%81%D1%84%D0%BE%D1%80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g.wikipedia.org/wiki/%D0%9A%D0%B8%D0%BB%D0%BE%D0%B3%D1%80%D0%B0%D0%BC" TargetMode="External"/><Relationship Id="rId5" Type="http://schemas.openxmlformats.org/officeDocument/2006/relationships/hyperlink" Target="http://bg.wikipedia.org/wiki/%D0%90%D0%B7%D0%BE%D1%82" TargetMode="External"/><Relationship Id="rId4" Type="http://schemas.openxmlformats.org/officeDocument/2006/relationships/hyperlink" Target="http://bg.wikipedia.org/w/index.php?title=%D0%91%D0%B8%D0%BE%D1%81%D1%82%D0%B8%D0%BC%D1%83%D0%BB%D0%B0%D1%82%D0%BE%D1%80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7481910" cy="1426028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rgbClr val="FFFF00"/>
                </a:solidFill>
              </a:rPr>
              <a:t>Жътва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Изготвила: </a:t>
            </a:r>
          </a:p>
          <a:p>
            <a:pPr algn="ctr"/>
            <a:r>
              <a:rPr lang="bg-BG" dirty="0" smtClean="0"/>
              <a:t>Светлозара Йорданова Йорданова</a:t>
            </a:r>
            <a:endParaRPr lang="en-US" dirty="0"/>
          </a:p>
        </p:txBody>
      </p:sp>
    </p:spTree>
  </p:cSld>
  <p:clrMapOvr>
    <a:masterClrMapping/>
  </p:clrMapOvr>
  <p:transition advTm="100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>
                <a:solidFill>
                  <a:schemeClr val="accent1">
                    <a:lumMod val="50000"/>
                  </a:schemeClr>
                </a:solidFill>
              </a:rPr>
              <a:t>Сеитба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g-BG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Пшеницата се засява на „</a:t>
            </a:r>
            <a:r>
              <a:rPr lang="bg-BG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слята</a:t>
            </a:r>
            <a:r>
              <a:rPr lang="bg-BG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повърхност“, т.е. на междуредие 9–15 см в зависимост от сеялките. Оптималният агротехнически срок е 1–20 октомври. Оптималната посевна норма е 500–550 </a:t>
            </a:r>
            <a:r>
              <a:rPr lang="bg-BG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кълняеми</a:t>
            </a:r>
            <a:r>
              <a:rPr lang="bg-BG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семена на кв.м, а оптималната дълбочина на сеитбата е 3–4 см.</a:t>
            </a:r>
            <a:endParaRPr lang="en-US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Растителна защита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03596" y="1546697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Растителната защита представлява контрол върху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Плевели"/>
              </a:rPr>
              <a:t>плевелите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Болести по растенията"/>
              </a:rPr>
              <a:t>болестите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Неприятели по растенията (страницата не съществува)"/>
              </a:rPr>
              <a:t>неприятелите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Борбата с </a:t>
            </a:r>
            <a:r>
              <a:rPr lang="bg-BG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плевелите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извежда чрез правилна агротехника (</a:t>
            </a:r>
            <a:r>
              <a:rPr lang="bg-BG" sz="2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сеитбооборот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Обработка на почвата"/>
              </a:rPr>
              <a:t>обработка на почвата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Сеитба"/>
              </a:rPr>
              <a:t>сеитба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чрез хербицид. Прилагането на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Хербицид"/>
              </a:rPr>
              <a:t>хербициди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най-често е към края на фаза </a:t>
            </a:r>
            <a:r>
              <a:rPr lang="bg-BG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братене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(втората половина на март). Борбата с </a:t>
            </a:r>
            <a:r>
              <a:rPr lang="bg-BG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болестите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става чрез избор на устойчиви на болести сортове, агротехнически средства (</a:t>
            </a:r>
            <a:r>
              <a:rPr lang="bg-BG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Еитбообращение (страницата не съществува)"/>
              </a:rPr>
              <a:t>сеитбооборот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оптимална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Агротехника"/>
              </a:rPr>
              <a:t>агротехника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третиране на семената и третиране на посева с </a:t>
            </a:r>
            <a:r>
              <a:rPr lang="bg-BG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фунгициди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Семената задължително се третират срещу главни, а при спазването на всички други условия посевите се третират в редки случаи.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Прибиране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 rot="20536452">
            <a:off x="1320963" y="1871726"/>
            <a:ext cx="7498080" cy="23383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Прибирането на пшеницата се нарича </a:t>
            </a:r>
            <a:r>
              <a:rPr lang="bg-BG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 tooltip="Жътва"/>
              </a:rPr>
              <a:t>жътва</a:t>
            </a:r>
            <a:r>
              <a:rPr lang="bg-BG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Извършва се със </a:t>
            </a:r>
            <a:r>
              <a:rPr lang="bg-BG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4" tooltip="Зърнокомбайн (страницата не съществува)"/>
              </a:rPr>
              <a:t>зърнокомбайни</a:t>
            </a:r>
            <a:r>
              <a:rPr lang="bg-BG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през периода от 15–20 юни (за най-топлите райони на страната) до 20 юли (за най-хладните). След жътвата зърното се извозва на </a:t>
            </a:r>
            <a:r>
              <a:rPr lang="bg-BG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зърноплощадки</a:t>
            </a:r>
            <a:r>
              <a:rPr lang="bg-BG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където се почиства първично и се складира. Зърното от пшеница е сравнително лесно съхраняващо   се.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IMG_94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358411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zx450y250_11318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286118"/>
            <a:ext cx="6429388" cy="357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5464" y="0"/>
            <a:ext cx="286853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_22_1_~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428868"/>
            <a:ext cx="3651266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je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859887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20110628113539_Barley%20Harv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264" y="3357562"/>
            <a:ext cx="457573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KartinaJytvapejizajvArl-120827-0142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206" y="214290"/>
            <a:ext cx="406279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28157555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68174"/>
            <a:ext cx="4357686" cy="318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wind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 rot="1067773">
            <a:off x="1148821" y="1160827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7200" dirty="0" smtClean="0">
                <a:solidFill>
                  <a:srgbClr val="C00000"/>
                </a:solidFill>
              </a:rPr>
              <a:t>Благодаря ви за вниманието!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История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началото цялата дейност по прибиране на реколтата се извършва ръчно. Житните стебла се отрязват посредством 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Сърп"/>
              </a:rPr>
              <a:t>сърп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Коса (инструмент)"/>
              </a:rPr>
              <a:t>коса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се връзват на 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Сноп"/>
              </a:rPr>
              <a:t>снопове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Следва операцията 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Вършитба (страницата не съществува)"/>
              </a:rPr>
              <a:t>вършитба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която се отделя зърното от класа.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Картина 3" descr="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3714752"/>
            <a:ext cx="3643338" cy="2965116"/>
          </a:xfrm>
          <a:prstGeom prst="rect">
            <a:avLst/>
          </a:prstGeom>
        </p:spPr>
      </p:pic>
      <p:pic>
        <p:nvPicPr>
          <p:cNvPr id="5" name="Картина 4" descr="gregory_frank_harris_gh1000_a_bountiful_harves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714752"/>
            <a:ext cx="2932862" cy="2928957"/>
          </a:xfrm>
          <a:prstGeom prst="rect">
            <a:avLst/>
          </a:prstGeom>
        </p:spPr>
      </p:pic>
    </p:spTree>
  </p:cSld>
  <p:clrMapOvr>
    <a:masterClrMapping/>
  </p:clrMapOvr>
  <p:transition>
    <p:cut thruBlk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История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41243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 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19 век"/>
              </a:rPr>
              <a:t>19 век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появяват механизираните жътварки, които в началото са задвижвани от животинска тяга. Много по-късно се появяват и такива, задвижвани от 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Двигател"/>
              </a:rPr>
              <a:t>двигатели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вътрешно горене. Те постепенно биват усъвършенствани и връзването на снопи става механизирано с т. нар. сноповръзвачка. Изобретени са също и вършачките, които заместват трудоемкото вършеене чрез тъпчене. Те се транспортират чрез жива тяга, но за работа разполагат със специална трансмисия, задвижвана от 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Кон"/>
              </a:rPr>
              <a:t>коне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 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Парен двигател"/>
              </a:rPr>
              <a:t>парен двигател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по-късно се транспортират от 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Трактор"/>
              </a:rPr>
              <a:t>трактор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който ги задвижва чрез дълъг ремък. До този момент под „жътва“ се разбира само прибирането на 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Житна култура (страницата не съществува)"/>
              </a:rPr>
              <a:t>житни култури</a:t>
            </a:r>
            <a:r>
              <a:rPr lang="bg-BG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2">
                    <a:lumMod val="50000"/>
                  </a:schemeClr>
                </a:solidFill>
              </a:rPr>
              <a:t>История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Последната операция след жътвата е вършитбата. Посредством многократно отвяване на натрошените с диканя части от стеблата, класа и отделеното зърно, се почиства зърнената маса от примеси. Отначало това се е извършвало като материала се изсипва от високо във ветровито време. По-късно е измислена машина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веялка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помощта на която зърното се е отделяло без да се налага да се чака вятър. През 1872 год. в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Дебелец"/>
              </a:rPr>
              <a:t>Дебелец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била изработена първата българска веялка от майстор х.Никола Самоук. През следващите години броят на веялките се увеличил значително. От началото на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20 век"/>
              </a:rPr>
              <a:t>20 век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използва и една друга сравнително проста машина - цилиндра, която се задвижва ръчно или с двигател. При т. нар. операция цилиндрене чрез вентилатор се отделят леките примеси, а зърнената маса се очиства от зърната на плевели и се сортира по големина.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Контейнер за съдържание 3" descr="harves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42852"/>
            <a:ext cx="5375293" cy="459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03009_Po_Jatva-500x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10" y="0"/>
            <a:ext cx="4524390" cy="4524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 descr="IMG_24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381590"/>
            <a:ext cx="4992698" cy="3331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>
                <a:solidFill>
                  <a:schemeClr val="accent1">
                    <a:lumMod val="50000"/>
                  </a:schemeClr>
                </a:solidFill>
              </a:rPr>
              <a:t>Днес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Днес цялата дейност се извършва от машини, наречени 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Комбайн"/>
              </a:rPr>
              <a:t>комбайни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Те извършват едновременно жънене и вършеене и почистване на зърното. С тях се прибират всички зърнени култури, затова под „жътва“ днес се разбира също така и прибирането на 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Царевица"/>
              </a:rPr>
              <a:t>царевицата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Слънчоглед"/>
              </a:rPr>
              <a:t>слънчогледа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др.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Технология за отглеждане на пшеницата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bg-BG" sz="2000" b="1" dirty="0" smtClean="0"/>
              <a:t>Място в </a:t>
            </a:r>
            <a:r>
              <a:rPr lang="bg-BG" sz="2000" b="1" dirty="0" smtClean="0">
                <a:hlinkClick r:id="rId3" tooltip="Сеитбообращение"/>
              </a:rPr>
              <a:t>сеитбообращението</a:t>
            </a:r>
            <a:r>
              <a:rPr lang="bg-BG" sz="2000" b="1" dirty="0" smtClean="0"/>
              <a:t>:</a:t>
            </a:r>
            <a:endParaRPr lang="bg-BG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bg-BG" sz="2000" dirty="0" smtClean="0">
                <a:solidFill>
                  <a:srgbClr val="C00000"/>
                </a:solidFill>
              </a:rPr>
              <a:t>Пшеницата е култура със слаба самопоносимост, поради което изборът на </a:t>
            </a:r>
            <a:r>
              <a:rPr lang="bg-BG" sz="2000" dirty="0" smtClean="0">
                <a:solidFill>
                  <a:srgbClr val="C00000"/>
                </a:solidFill>
                <a:hlinkClick r:id="rId4" tooltip="Предшественик (страницата не съществува)"/>
              </a:rPr>
              <a:t>предшественик</a:t>
            </a:r>
            <a:r>
              <a:rPr lang="bg-BG" sz="2000" dirty="0" smtClean="0">
                <a:solidFill>
                  <a:srgbClr val="C00000"/>
                </a:solidFill>
              </a:rPr>
              <a:t> е важен елемент от технологията на отглеждане. Най-подходящи предшественици са зърнено-бобовите култури (</a:t>
            </a:r>
            <a:r>
              <a:rPr lang="bg-BG" sz="2000" dirty="0" smtClean="0">
                <a:solidFill>
                  <a:srgbClr val="C00000"/>
                </a:solidFill>
                <a:hlinkClick r:id="rId5" tooltip="Грах"/>
              </a:rPr>
              <a:t>грах</a:t>
            </a:r>
            <a:r>
              <a:rPr lang="bg-BG" sz="2000" dirty="0" smtClean="0">
                <a:solidFill>
                  <a:srgbClr val="C00000"/>
                </a:solidFill>
              </a:rPr>
              <a:t>, </a:t>
            </a:r>
            <a:r>
              <a:rPr lang="bg-BG" sz="2000" dirty="0" smtClean="0">
                <a:solidFill>
                  <a:srgbClr val="C00000"/>
                </a:solidFill>
                <a:hlinkClick r:id="rId6" tooltip="Фасул"/>
              </a:rPr>
              <a:t>фасул</a:t>
            </a:r>
            <a:r>
              <a:rPr lang="bg-BG" sz="2000" dirty="0" smtClean="0">
                <a:solidFill>
                  <a:srgbClr val="C00000"/>
                </a:solidFill>
              </a:rPr>
              <a:t>, </a:t>
            </a:r>
            <a:r>
              <a:rPr lang="bg-BG" sz="2000" dirty="0" smtClean="0">
                <a:solidFill>
                  <a:srgbClr val="C00000"/>
                </a:solidFill>
                <a:hlinkClick r:id="rId7" tooltip="Леща"/>
              </a:rPr>
              <a:t>леща</a:t>
            </a:r>
            <a:r>
              <a:rPr lang="bg-BG" sz="2000" dirty="0" smtClean="0">
                <a:solidFill>
                  <a:srgbClr val="C00000"/>
                </a:solidFill>
              </a:rPr>
              <a:t> и др.), следвани от окопните (</a:t>
            </a:r>
            <a:r>
              <a:rPr lang="bg-BG" sz="2000" dirty="0" smtClean="0">
                <a:solidFill>
                  <a:srgbClr val="C00000"/>
                </a:solidFill>
                <a:hlinkClick r:id="rId8" tooltip="Царевица"/>
              </a:rPr>
              <a:t>царевица</a:t>
            </a:r>
            <a:r>
              <a:rPr lang="bg-BG" sz="2000" dirty="0" smtClean="0">
                <a:solidFill>
                  <a:srgbClr val="C00000"/>
                </a:solidFill>
              </a:rPr>
              <a:t>, </a:t>
            </a:r>
            <a:r>
              <a:rPr lang="bg-BG" sz="2000" dirty="0" smtClean="0">
                <a:solidFill>
                  <a:srgbClr val="C00000"/>
                </a:solidFill>
                <a:hlinkClick r:id="rId9" tooltip="Слънчоглед"/>
              </a:rPr>
              <a:t>слънчоглед</a:t>
            </a:r>
            <a:r>
              <a:rPr lang="bg-BG" sz="2000" dirty="0" smtClean="0">
                <a:solidFill>
                  <a:srgbClr val="C00000"/>
                </a:solidFill>
              </a:rPr>
              <a:t> и др.); най-неподходящи са другите зимни зърнено-житни (</a:t>
            </a:r>
            <a:r>
              <a:rPr lang="bg-BG" sz="2000" dirty="0" smtClean="0">
                <a:solidFill>
                  <a:srgbClr val="C00000"/>
                </a:solidFill>
                <a:hlinkClick r:id="rId10" tooltip="Ечемик"/>
              </a:rPr>
              <a:t>ечемик</a:t>
            </a:r>
            <a:r>
              <a:rPr lang="bg-BG" sz="2000" dirty="0" smtClean="0">
                <a:solidFill>
                  <a:srgbClr val="C00000"/>
                </a:solidFill>
              </a:rPr>
              <a:t>, </a:t>
            </a:r>
            <a:r>
              <a:rPr lang="bg-BG" sz="2000" dirty="0" smtClean="0">
                <a:solidFill>
                  <a:srgbClr val="C00000"/>
                </a:solidFill>
                <a:hlinkClick r:id="rId11" tooltip="Тритикале"/>
              </a:rPr>
              <a:t>тритикале</a:t>
            </a:r>
            <a:r>
              <a:rPr lang="bg-BG" sz="2000" dirty="0" smtClean="0">
                <a:solidFill>
                  <a:srgbClr val="C00000"/>
                </a:solidFill>
              </a:rPr>
              <a:t>, </a:t>
            </a:r>
            <a:r>
              <a:rPr lang="bg-BG" sz="2000" dirty="0" smtClean="0">
                <a:solidFill>
                  <a:srgbClr val="C00000"/>
                </a:solidFill>
                <a:hlinkClick r:id="rId12" tooltip="Ръж"/>
              </a:rPr>
              <a:t>ръж</a:t>
            </a:r>
            <a:r>
              <a:rPr lang="bg-BG" sz="2000" dirty="0" smtClean="0">
                <a:solidFill>
                  <a:srgbClr val="C00000"/>
                </a:solidFill>
              </a:rPr>
              <a:t>) и многогодишните треви. Отглеждането на пшеницата след себе си е възможно при строго спазване на изискванията за специфична </a:t>
            </a:r>
            <a:r>
              <a:rPr lang="bg-BG" sz="2000" dirty="0" smtClean="0">
                <a:solidFill>
                  <a:srgbClr val="C00000"/>
                </a:solidFill>
                <a:hlinkClick r:id="rId13" tooltip="Обработка на почвата"/>
              </a:rPr>
              <a:t>обработка на почвата</a:t>
            </a:r>
            <a:r>
              <a:rPr lang="bg-BG" sz="2000" dirty="0" smtClean="0">
                <a:solidFill>
                  <a:srgbClr val="C00000"/>
                </a:solidFill>
              </a:rPr>
              <a:t> и </a:t>
            </a:r>
            <a:r>
              <a:rPr lang="bg-BG" sz="2000" dirty="0" smtClean="0">
                <a:solidFill>
                  <a:srgbClr val="C00000"/>
                </a:solidFill>
                <a:hlinkClick r:id="rId14" tooltip="Растителна защита (страницата не съществува)"/>
              </a:rPr>
              <a:t>растителна защита</a:t>
            </a:r>
            <a:r>
              <a:rPr lang="bg-BG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Обработка на почвата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 се засява след зърнено-бобови и технически </a:t>
            </a:r>
            <a:r>
              <a:rPr lang="bg-BG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предшественици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прилагат плитки предсеитбени обработки на почвата, най-често </a:t>
            </a:r>
            <a:r>
              <a:rPr lang="bg-BG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Дискуване"/>
              </a:rPr>
              <a:t>дискуване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дискови брани. Когато културата се отглежда след себе си се препоръчва предсеитбена 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Оран"/>
              </a:rPr>
              <a:t>оран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18–20 см, веднага след това </a:t>
            </a:r>
            <a:r>
              <a:rPr lang="bg-BG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Дискуване"/>
              </a:rPr>
              <a:t>дискуване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Общият брой на </a:t>
            </a:r>
            <a:r>
              <a:rPr lang="bg-BG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дискуванията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преди 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Сеитба"/>
              </a:rPr>
              <a:t>сеитба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3–4. Тъй като пшеницата се засява на </a:t>
            </a:r>
            <a:r>
              <a:rPr lang="bg-BG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слята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повърхност, не се прилагат обработки през вегетацията.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>
                <a:solidFill>
                  <a:schemeClr val="accent1">
                    <a:lumMod val="50000"/>
                  </a:schemeClr>
                </a:solidFill>
              </a:rPr>
              <a:t>Торене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Пшеницата се тори най-вече с минерални торове, а също така и с течни органо-минерални 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Тор (биология) (страницата не съществува)"/>
              </a:rPr>
              <a:t>торове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Биостимулатор (страницата не съществува)"/>
              </a:rPr>
              <a:t>биостимулатори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 макроторовете най-често се прилага 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Азот"/>
              </a:rPr>
              <a:t>азот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норми 8–16 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Килограм"/>
              </a:rPr>
              <a:t>kg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/дка активно вещество и 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Фосфор"/>
              </a:rPr>
              <a:t>фосфор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норми до 10 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Килограм"/>
              </a:rPr>
              <a:t>kg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/дка активно вещество. Фосфорът се внася преди първата обработка на почвата, а азотът най-често под формата на ранно пролетно подхранване (януари — март) или дробно (1/3 предсеитбено и 2/3 като подхранване). Калиево 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Торене (страницата не съществува)"/>
              </a:rPr>
              <a:t>торене</a:t>
            </a:r>
            <a:r>
              <a:rPr lang="bg-BG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прилага в редки случаи. Органо-минералните торове-биостимулатори се прилагат като третиране на семената, третиране на посева или комбинирано.</a:t>
            </a:r>
            <a:endParaRPr lang="en-US" sz="1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ънцестоене">
  <a:themeElements>
    <a:clrScheme name="По избор 3">
      <a:dk1>
        <a:sysClr val="windowText" lastClr="000000"/>
      </a:dk1>
      <a:lt1>
        <a:srgbClr val="FEB80A"/>
      </a:lt1>
      <a:dk2>
        <a:srgbClr val="FEB80A"/>
      </a:dk2>
      <a:lt2>
        <a:srgbClr val="FEB80A"/>
      </a:lt2>
      <a:accent1>
        <a:srgbClr val="FEB80A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раждански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лънцестоен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825</Words>
  <Application>Microsoft Office PowerPoint</Application>
  <PresentationFormat>Презентация на цял екран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Слънцестоене</vt:lpstr>
      <vt:lpstr>Жътва</vt:lpstr>
      <vt:lpstr>История</vt:lpstr>
      <vt:lpstr>История</vt:lpstr>
      <vt:lpstr>История</vt:lpstr>
      <vt:lpstr>Слайд 5</vt:lpstr>
      <vt:lpstr>Днес</vt:lpstr>
      <vt:lpstr>Технология за отглеждане на пшеницата</vt:lpstr>
      <vt:lpstr>Обработка на почвата</vt:lpstr>
      <vt:lpstr>Торене</vt:lpstr>
      <vt:lpstr>Сеитба</vt:lpstr>
      <vt:lpstr>Растителна защита</vt:lpstr>
      <vt:lpstr>Прибиране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acdc</dc:creator>
  <cp:lastModifiedBy>acdc</cp:lastModifiedBy>
  <cp:revision>11</cp:revision>
  <dcterms:created xsi:type="dcterms:W3CDTF">2013-04-17T12:48:06Z</dcterms:created>
  <dcterms:modified xsi:type="dcterms:W3CDTF">2013-04-17T14:40:20Z</dcterms:modified>
</cp:coreProperties>
</file>