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78" r:id="rId2"/>
    <p:sldId id="256" r:id="rId3"/>
    <p:sldId id="279" r:id="rId4"/>
    <p:sldId id="280" r:id="rId5"/>
    <p:sldId id="260" r:id="rId6"/>
    <p:sldId id="261" r:id="rId7"/>
    <p:sldId id="262" r:id="rId8"/>
    <p:sldId id="281" r:id="rId9"/>
    <p:sldId id="282" r:id="rId10"/>
    <p:sldId id="283" r:id="rId11"/>
    <p:sldId id="293" r:id="rId12"/>
    <p:sldId id="294" r:id="rId13"/>
    <p:sldId id="263" r:id="rId14"/>
    <p:sldId id="264" r:id="rId15"/>
    <p:sldId id="284" r:id="rId16"/>
    <p:sldId id="285" r:id="rId17"/>
    <p:sldId id="266" r:id="rId18"/>
    <p:sldId id="267" r:id="rId19"/>
    <p:sldId id="287" r:id="rId20"/>
    <p:sldId id="286" r:id="rId21"/>
    <p:sldId id="268" r:id="rId22"/>
    <p:sldId id="271" r:id="rId23"/>
    <p:sldId id="272" r:id="rId24"/>
    <p:sldId id="265" r:id="rId25"/>
    <p:sldId id="288" r:id="rId26"/>
    <p:sldId id="257" r:id="rId27"/>
    <p:sldId id="258" r:id="rId28"/>
    <p:sldId id="289" r:id="rId29"/>
    <p:sldId id="259" r:id="rId30"/>
    <p:sldId id="270" r:id="rId31"/>
    <p:sldId id="273" r:id="rId32"/>
    <p:sldId id="274" r:id="rId33"/>
    <p:sldId id="275" r:id="rId34"/>
    <p:sldId id="290" r:id="rId35"/>
    <p:sldId id="291" r:id="rId36"/>
    <p:sldId id="292" r:id="rId37"/>
    <p:sldId id="269" r:id="rId3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C8C2-E19B-4DCE-BBDC-8FB0753413C1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CE34-D95C-4384-A450-682ACACB67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098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2CE34-D95C-4384-A450-682ACACB67E6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21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685425-1CAE-4629-ADA0-AEE32CBB7674}" type="datetimeFigureOut">
              <a:rPr lang="bg-BG" smtClean="0"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B01C5ED-F569-4BA8-B3FC-45C4FD7E64A3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2"/>
            <a:ext cx="1428751" cy="1423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51" y="8343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решите правилно задачите, ще откриете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 дърво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научим любопитна информация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 и в кой резерват се намира то: 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70151"/>
              </p:ext>
            </p:extLst>
          </p:nvPr>
        </p:nvGraphicFramePr>
        <p:xfrm>
          <a:off x="251520" y="2132856"/>
          <a:ext cx="6351012" cy="1245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7753"/>
                <a:gridCol w="1587753"/>
                <a:gridCol w="1587753"/>
                <a:gridCol w="1587753"/>
              </a:tblGrid>
              <a:tr h="622868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solidFill>
                            <a:schemeClr val="bg1"/>
                          </a:solidFill>
                        </a:rPr>
                        <a:t>1000-35</a:t>
                      </a:r>
                      <a:endParaRPr lang="bg-BG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270:5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120.3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804:4</a:t>
                      </a:r>
                      <a:endParaRPr lang="bg-BG" sz="2800" dirty="0"/>
                    </a:p>
                  </a:txBody>
                  <a:tcPr/>
                </a:tc>
              </a:tr>
              <a:tr h="622868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88340"/>
              </p:ext>
            </p:extLst>
          </p:nvPr>
        </p:nvGraphicFramePr>
        <p:xfrm>
          <a:off x="251520" y="3717032"/>
          <a:ext cx="640871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2178"/>
                <a:gridCol w="1602178"/>
                <a:gridCol w="1602178"/>
                <a:gridCol w="1602178"/>
              </a:tblGrid>
              <a:tr h="514856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 54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 201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solidFill>
                            <a:schemeClr val="bg1"/>
                          </a:solidFill>
                        </a:rPr>
                        <a:t>    965</a:t>
                      </a:r>
                      <a:endParaRPr lang="bg-BG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 360</a:t>
                      </a:r>
                      <a:endParaRPr lang="bg-BG" sz="2800" dirty="0"/>
                    </a:p>
                  </a:txBody>
                  <a:tcPr/>
                </a:tc>
              </a:tr>
              <a:tr h="514856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    </a:t>
                      </a:r>
                      <a:r>
                        <a:rPr lang="bg-BG" sz="3200" b="1" dirty="0" smtClean="0"/>
                        <a:t>М</a:t>
                      </a:r>
                      <a:endParaRPr lang="bg-B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 Р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С</a:t>
                      </a:r>
                      <a:endParaRPr lang="bg-BG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Ъ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3465"/>
              </p:ext>
            </p:extLst>
          </p:nvPr>
        </p:nvGraphicFramePr>
        <p:xfrm>
          <a:off x="6588224" y="2132856"/>
          <a:ext cx="1587753" cy="1245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7753"/>
              </a:tblGrid>
              <a:tr h="622868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738:6</a:t>
                      </a:r>
                      <a:endParaRPr lang="bg-BG" sz="2800" dirty="0"/>
                    </a:p>
                  </a:txBody>
                  <a:tcPr/>
                </a:tc>
              </a:tr>
              <a:tr h="622868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28816"/>
              </p:ext>
            </p:extLst>
          </p:nvPr>
        </p:nvGraphicFramePr>
        <p:xfrm>
          <a:off x="6588224" y="3717032"/>
          <a:ext cx="155847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8472"/>
              </a:tblGrid>
              <a:tr h="514856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 123</a:t>
                      </a:r>
                      <a:endParaRPr lang="bg-BG" sz="2800" dirty="0"/>
                    </a:p>
                  </a:txBody>
                  <a:tcPr/>
                </a:tc>
              </a:tr>
              <a:tr h="514856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Ч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SONY\Desktop\anig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33681"/>
            <a:ext cx="1803376" cy="20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9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received_102040219894289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0"/>
            <a:ext cx="3796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„Парангалица“ е резерват, който се намира в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Рила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планина.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91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received_102040219894289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5153"/>
            <a:ext cx="4192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Резерватът </a:t>
            </a: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създаден с цел запазване на вековните смърчови гори. 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4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received_102040219894289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2348" y="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животните се срещат кафява мечка, благороден елен, сърна, вълк, дива котка и др.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4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708920"/>
            <a:ext cx="7158308" cy="53648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3131839" cy="4725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13447"/>
            <a:ext cx="7092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резервата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Парангалица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намира една от най-величествените вековни иглолистни гори. До колко метра достигат някои смърчове ще откриеш, като решиш задачата 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756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7 - 48 =</a:t>
            </a:r>
            <a:endParaRPr lang="bg-BG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0122" y="2420888"/>
            <a:ext cx="1944216" cy="129614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означава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вековни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339752" y="1815882"/>
            <a:ext cx="2380308" cy="211014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Вековни означава, че горите са на 100 или повече от сто години.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834880" y="1815882"/>
            <a:ext cx="2113384" cy="211014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Аха! Значи 100 години са 1 век!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3131839" cy="48691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708920"/>
            <a:ext cx="7158308" cy="5364832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63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Решение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2" y="980728"/>
            <a:ext cx="5400600" cy="3084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Отг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3131839" cy="48691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708920"/>
            <a:ext cx="7158308" cy="5364832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63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Решение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2664" y="980728"/>
            <a:ext cx="5400600" cy="3084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756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bg-B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=</a:t>
            </a:r>
            <a:endParaRPr lang="bg-BG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108  - 48 =</a:t>
            </a:r>
          </a:p>
          <a:p>
            <a:r>
              <a:rPr lang="bg-B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60м</a:t>
            </a:r>
          </a:p>
          <a:p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Отг: 60 м</a:t>
            </a:r>
            <a:endParaRPr lang="bg-BG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1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5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91" y="-27592"/>
            <a:ext cx="1428751" cy="1423988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157772" y="-27592"/>
            <a:ext cx="7859604" cy="3568243"/>
          </a:xfrm>
          <a:prstGeom prst="horizontalScroll">
            <a:avLst>
              <a:gd name="adj" fmla="val 771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резервата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Парангалица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измерено най – високото дърво в България, което е смърч. Реши задачите и ще откриеш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колко метра е висок  този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смърч: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 – 369 : 9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колко години е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смърчът: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981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 + 2 . 121 =  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1991977" cy="37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" y="0"/>
            <a:ext cx="9235732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15616" y="2426290"/>
            <a:ext cx="1922512" cy="129074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Хей! Ще ни бъде нужно изчислително поле!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88224" y="2636912"/>
            <a:ext cx="2016224" cy="131450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Вековно дърво ли е този смърч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851920" y="638062"/>
            <a:ext cx="2376531" cy="245097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Освен това трябва да внимаваме за реда на действията.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8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55"/>
            <a:ext cx="9252520" cy="685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795799"/>
            <a:ext cx="7164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bg-BG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bg-B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6680" y="2636912"/>
            <a:ext cx="5256584" cy="30447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  <a:p>
            <a:pPr algn="ctr"/>
            <a:endParaRPr lang="bg-BG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ctr"/>
            <a:r>
              <a:rPr lang="bg-BG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Отг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83252"/>
              </p:ext>
            </p:extLst>
          </p:nvPr>
        </p:nvGraphicFramePr>
        <p:xfrm>
          <a:off x="395536" y="3353508"/>
          <a:ext cx="6624736" cy="146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730880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solidFill>
                            <a:schemeClr val="bg1"/>
                          </a:solidFill>
                        </a:rPr>
                        <a:t>1000-35</a:t>
                      </a:r>
                      <a:endParaRPr lang="bg-BG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270:5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120.3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804:4</a:t>
                      </a:r>
                      <a:endParaRPr lang="bg-BG" sz="2800" dirty="0"/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С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М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Ъ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Р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93063"/>
              </p:ext>
            </p:extLst>
          </p:nvPr>
        </p:nvGraphicFramePr>
        <p:xfrm>
          <a:off x="6732240" y="3353508"/>
          <a:ext cx="1656184" cy="146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</a:tblGrid>
              <a:tr h="730880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   738:6</a:t>
                      </a:r>
                      <a:endParaRPr lang="bg-BG" sz="2800" dirty="0"/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     Ч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964488" cy="2952328"/>
          </a:xfrm>
          <a:prstGeom prst="rect">
            <a:avLst/>
          </a:prstGeom>
        </p:spPr>
      </p:pic>
      <p:pic>
        <p:nvPicPr>
          <p:cNvPr id="7" name="Picture 4" descr="C:\Users\SONY\Desktop\anig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68" y="4830686"/>
            <a:ext cx="1803376" cy="20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6" y="-26893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55"/>
            <a:ext cx="9252520" cy="685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795799"/>
            <a:ext cx="7164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bg-BG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bg-B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6680" y="2636912"/>
            <a:ext cx="5256584" cy="30447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 – 369 : 9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103 – 41=</a:t>
            </a:r>
          </a:p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41 м</a:t>
            </a:r>
          </a:p>
          <a:p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981 : 9 + 2 . 121 = </a:t>
            </a: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109 + 242 =</a:t>
            </a:r>
          </a:p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351 год.</a:t>
            </a:r>
          </a:p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41м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351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36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13176"/>
            <a:ext cx="9144000" cy="1944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4" name="Picture 2" descr="C:\Users\SONY\AppData\Local\Microsoft\Windows\INetCache\IE\70HIS7S1\frame-0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980728"/>
            <a:ext cx="69847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години са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 и половина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века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 века и 35 години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bg-BG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848889" y="1988840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год.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905726" y="3324294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год.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895763" y="4725144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535 год. 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3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7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9" y="4941168"/>
            <a:ext cx="9144000" cy="1916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2" descr="C:\Users\SONY\AppData\Local\Microsoft\Windows\INetCache\IE\70HIS7S1\frame-0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980728"/>
            <a:ext cx="69847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години и колко века са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години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657 години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350 години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bg-BG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848889" y="1988840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века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875075" y="4725144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века и 50 год.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3848889" y="3356992"/>
            <a:ext cx="2592288" cy="7700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века и 57 год.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3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0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Свържи така, че да се получи вярно!</a:t>
            </a:r>
            <a:endParaRPr lang="bg-BG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3510" y="1296314"/>
            <a:ext cx="2232248" cy="1534377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Едно денонощие има</a:t>
            </a:r>
          </a:p>
          <a:p>
            <a:pPr algn="ctr"/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аса.</a:t>
            </a:r>
          </a:p>
          <a:p>
            <a:pPr algn="ctr"/>
            <a:endParaRPr lang="bg-BG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74384" y="1747305"/>
            <a:ext cx="5946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Callout 7"/>
          <p:cNvSpPr/>
          <p:nvPr/>
        </p:nvSpPr>
        <p:spPr>
          <a:xfrm>
            <a:off x="4427984" y="692696"/>
            <a:ext cx="2376264" cy="1800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 година има </a:t>
            </a:r>
          </a:p>
          <a:p>
            <a:pPr algn="ctr"/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есеца.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4209" y="1442206"/>
            <a:ext cx="5946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Cloud Callout 10"/>
          <p:cNvSpPr/>
          <p:nvPr/>
        </p:nvSpPr>
        <p:spPr>
          <a:xfrm>
            <a:off x="2483768" y="434177"/>
            <a:ext cx="2088232" cy="231723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 седмица има</a:t>
            </a:r>
          </a:p>
          <a:p>
            <a:pPr algn="ctr"/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ни. 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35436" y="1346379"/>
            <a:ext cx="1872208" cy="1434249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 век има</a:t>
            </a:r>
          </a:p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години.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4237" y="2104234"/>
            <a:ext cx="5946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Explosion 1 1"/>
          <p:cNvSpPr/>
          <p:nvPr/>
        </p:nvSpPr>
        <p:spPr>
          <a:xfrm>
            <a:off x="575556" y="4888940"/>
            <a:ext cx="1296144" cy="122413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2472727" y="4063380"/>
            <a:ext cx="1296144" cy="122413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5115462" y="4705164"/>
            <a:ext cx="1296144" cy="122413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8871" y="1530654"/>
            <a:ext cx="5946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3" y="-27592"/>
            <a:ext cx="1428751" cy="1423988"/>
          </a:xfrm>
          <a:prstGeom prst="rect">
            <a:avLst/>
          </a:prstGeom>
        </p:spPr>
      </p:pic>
      <p:sp>
        <p:nvSpPr>
          <p:cNvPr id="21" name="Explosion 1 20"/>
          <p:cNvSpPr/>
          <p:nvPr/>
        </p:nvSpPr>
        <p:spPr>
          <a:xfrm>
            <a:off x="7323468" y="4675448"/>
            <a:ext cx="1296144" cy="122413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17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42153 -0.47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43472 -0.4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56303 -0.55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45799 -0.3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9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received_102040219983091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6396"/>
            <a:ext cx="5652120" cy="545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61" y="3340951"/>
            <a:ext cx="3609439" cy="3508375"/>
          </a:xfrm>
        </p:spPr>
      </p:pic>
      <p:sp>
        <p:nvSpPr>
          <p:cNvPr id="4" name="TextBox 3"/>
          <p:cNvSpPr txBox="1"/>
          <p:nvPr/>
        </p:nvSpPr>
        <p:spPr>
          <a:xfrm>
            <a:off x="1259632" y="17557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 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стигнат Иво и Ани до резерват „Парангалица“, трябва да решат няколко задачи. А вие ще им помогнете ли да стигнат до целта?</a:t>
            </a:r>
            <a:endParaRPr lang="bg-BG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224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3601859" cy="3501008"/>
          </a:xfrm>
        </p:spPr>
      </p:pic>
      <p:sp>
        <p:nvSpPr>
          <p:cNvPr id="5" name="TextBox 4"/>
          <p:cNvSpPr txBox="1"/>
          <p:nvPr/>
        </p:nvSpPr>
        <p:spPr>
          <a:xfrm>
            <a:off x="1361720" y="161969"/>
            <a:ext cx="7782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Намери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четвъртинка от: </a:t>
            </a:r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628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436; 960; 660;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десетинка от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90; 100; 70; 10.</a:t>
            </a:r>
            <a:endParaRPr lang="bg-BG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98439" y="2636912"/>
            <a:ext cx="3923928" cy="278615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Хей! Толкова е лесно! Когато търсим четвъртинка от някакво  число делим на 4, а когато търсим десетинка, делим на 10!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37523"/>
            <a:ext cx="2865541" cy="2785306"/>
          </a:xfrm>
        </p:spPr>
      </p:pic>
      <p:sp>
        <p:nvSpPr>
          <p:cNvPr id="7" name="TextBox 6"/>
          <p:cNvSpPr txBox="1"/>
          <p:nvPr/>
        </p:nvSpPr>
        <p:spPr>
          <a:xfrm>
            <a:off x="3902" y="109720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628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:4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                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)90:10=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436:4=                     100:10=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960:4=                     70:10=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660:4=                     10:10=</a:t>
            </a:r>
            <a:endParaRPr lang="bg-BG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427984" y="3789040"/>
            <a:ext cx="3606138" cy="2526999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подточка 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ще ни е нужно изчислително поле! Не трябва да забравяме, че трябва да направим проверка с действие умножение!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18401" y="1013362"/>
            <a:ext cx="990748" cy="66393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157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2847838" y="1660287"/>
            <a:ext cx="986718" cy="6612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109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2826444" y="2328785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240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826444" y="2976177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165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7380312" y="1058444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9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7380312" y="1734019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10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7285260" y="2374479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7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7278041" y="3050054"/>
            <a:ext cx="1008112" cy="675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1</a:t>
            </a:r>
            <a:endParaRPr lang="bg-BG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4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received_102040219893489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43514"/>
            <a:ext cx="3059832" cy="461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3258679"/>
            <a:ext cx="6116252" cy="3579812"/>
          </a:xfrm>
        </p:spPr>
      </p:pic>
      <p:sp>
        <p:nvSpPr>
          <p:cNvPr id="4" name="TextBox 3"/>
          <p:cNvSpPr txBox="1"/>
          <p:nvPr/>
        </p:nvSpPr>
        <p:spPr>
          <a:xfrm>
            <a:off x="1339110" y="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Гого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Васко и Теди са на екскурзия в резерват „Парангалица“. Учителят им е казал, че ще ги заведе да видят вековен смърч, само ако могат да представят различни числа като сбор, разлика, произведение и частно. Те доста се затрудняват и затова ви молят за помощ. Да им помогнем ли? </a:t>
            </a:r>
            <a:endParaRPr lang="bg-BG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40341"/>
            <a:ext cx="723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 като сбор, разлика, произведение и частно числата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24, 32, 35, 242.</a:t>
            </a:r>
            <a:endParaRPr lang="bg-BG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41168"/>
            <a:ext cx="2627784" cy="1916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2534" y="1337124"/>
            <a:ext cx="3600400" cy="2185279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Сещам се!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=29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=53-18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35=7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933056"/>
            <a:ext cx="5345471" cy="2936640"/>
          </a:xfrm>
        </p:spPr>
      </p:pic>
      <p:sp>
        <p:nvSpPr>
          <p:cNvPr id="10" name="Cloud Callout 9"/>
          <p:cNvSpPr/>
          <p:nvPr/>
        </p:nvSpPr>
        <p:spPr>
          <a:xfrm>
            <a:off x="2151094" y="1775994"/>
            <a:ext cx="2843808" cy="19808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 може и така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35=14+21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35=51-16</a:t>
            </a:r>
            <a:endParaRPr lang="bg-BG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6" y="-26893"/>
            <a:ext cx="1428751" cy="14239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9512" y="1397095"/>
            <a:ext cx="4680520" cy="5247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Смърчовете са род иглолистни дървета от семейство борови. </a:t>
            </a:r>
            <a:endParaRPr lang="bg-BG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Съществуват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35 вида смърчове. </a:t>
            </a:r>
            <a:endParaRPr lang="bg-BG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Стъблото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смърча е високо до 95м. </a:t>
            </a:r>
            <a:endParaRPr lang="bg-BG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Дървото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живее до 1200 години. </a:t>
            </a:r>
            <a:endParaRPr lang="bg-BG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Смърчове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срещат предимно в планините и в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резервата </a:t>
            </a:r>
            <a:r>
              <a:rPr lang="bg-BG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„Парангалица“.</a:t>
            </a:r>
            <a:endParaRPr lang="bg-BG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ONY\Desktop\received_10204021989468903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411831"/>
            <a:ext cx="3700338" cy="5233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7272808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g-BG" sz="6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ли, че…</a:t>
            </a:r>
            <a:endParaRPr lang="bg-BG" sz="6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001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462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                                   32 = 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=                                      32 =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=                                      32 =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=                                      32 =</a:t>
            </a:r>
          </a:p>
          <a:p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=                                      242 =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=                                      242 =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=                                      242 =</a:t>
            </a:r>
          </a:p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=                                      242 =</a:t>
            </a:r>
          </a:p>
          <a:p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1187624" y="177316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ounded Rectangle 11"/>
          <p:cNvSpPr/>
          <p:nvPr/>
        </p:nvSpPr>
        <p:spPr>
          <a:xfrm>
            <a:off x="1187624" y="684984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ounded Rectangle 12"/>
          <p:cNvSpPr/>
          <p:nvPr/>
        </p:nvSpPr>
        <p:spPr>
          <a:xfrm>
            <a:off x="1187624" y="1268760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ounded Rectangle 13"/>
          <p:cNvSpPr/>
          <p:nvPr/>
        </p:nvSpPr>
        <p:spPr>
          <a:xfrm>
            <a:off x="1180656" y="1844824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ounded Rectangle 14"/>
          <p:cNvSpPr/>
          <p:nvPr/>
        </p:nvSpPr>
        <p:spPr>
          <a:xfrm>
            <a:off x="6660232" y="144034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ounded Rectangle 15"/>
          <p:cNvSpPr/>
          <p:nvPr/>
        </p:nvSpPr>
        <p:spPr>
          <a:xfrm>
            <a:off x="6660232" y="651702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ounded Rectangle 16"/>
          <p:cNvSpPr/>
          <p:nvPr/>
        </p:nvSpPr>
        <p:spPr>
          <a:xfrm>
            <a:off x="6660232" y="1235478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ounded Rectangle 17"/>
          <p:cNvSpPr/>
          <p:nvPr/>
        </p:nvSpPr>
        <p:spPr>
          <a:xfrm>
            <a:off x="6653264" y="1811542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ounded Rectangle 18"/>
          <p:cNvSpPr/>
          <p:nvPr/>
        </p:nvSpPr>
        <p:spPr>
          <a:xfrm>
            <a:off x="1179331" y="2855985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ounded Rectangle 19"/>
          <p:cNvSpPr/>
          <p:nvPr/>
        </p:nvSpPr>
        <p:spPr>
          <a:xfrm>
            <a:off x="1179331" y="3363653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ounded Rectangle 20"/>
          <p:cNvSpPr/>
          <p:nvPr/>
        </p:nvSpPr>
        <p:spPr>
          <a:xfrm>
            <a:off x="1179331" y="3947429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ounded Rectangle 21"/>
          <p:cNvSpPr/>
          <p:nvPr/>
        </p:nvSpPr>
        <p:spPr>
          <a:xfrm>
            <a:off x="1172363" y="4523493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ounded Rectangle 22"/>
          <p:cNvSpPr/>
          <p:nvPr/>
        </p:nvSpPr>
        <p:spPr>
          <a:xfrm>
            <a:off x="6660232" y="2889938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ounded Rectangle 23"/>
          <p:cNvSpPr/>
          <p:nvPr/>
        </p:nvSpPr>
        <p:spPr>
          <a:xfrm>
            <a:off x="6660232" y="3397606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ounded Rectangle 24"/>
          <p:cNvSpPr/>
          <p:nvPr/>
        </p:nvSpPr>
        <p:spPr>
          <a:xfrm>
            <a:off x="6660232" y="3981382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ounded Rectangle 25"/>
          <p:cNvSpPr/>
          <p:nvPr/>
        </p:nvSpPr>
        <p:spPr>
          <a:xfrm>
            <a:off x="6653264" y="4557446"/>
            <a:ext cx="2304256" cy="371364"/>
          </a:xfrm>
          <a:prstGeom prst="roundRect">
            <a:avLst>
              <a:gd name="adj" fmla="val 21079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260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0" y="764704"/>
            <a:ext cx="9144000" cy="307592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време на научна експедиция изследователите имали 28 слънчеви дни, които били 7 пъти по-малко от дните с валежи и бурни ветрове. Колко дни общо продължила тази експедиция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3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545" y="620688"/>
            <a:ext cx="9144000" cy="307592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bg-BG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–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с валежи и ветрове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en-US" sz="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___________________________________________________________________________________________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дни общо продължила експедицията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5776" y="1197511"/>
            <a:ext cx="129614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5220072" y="1798610"/>
            <a:ext cx="129614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4" y="-46457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91680" y="548680"/>
            <a:ext cx="5760640" cy="261273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  <a:p>
            <a:pPr algn="ctr"/>
            <a:endParaRPr lang="bg-BG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ctr"/>
            <a:r>
              <a:rPr lang="bg-BG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66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4" y="-46457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91680" y="548680"/>
            <a:ext cx="5760640" cy="261273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+ 28.7 =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28 + 196 =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224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224 дни.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66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4" y="-46457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4" y="-46457"/>
            <a:ext cx="1428751" cy="142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531"/>
            <a:ext cx="9144000" cy="3203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89" y="3628723"/>
            <a:ext cx="6251821" cy="31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en-US" sz="6000" dirty="0" smtClean="0"/>
          </a:p>
          <a:p>
            <a:endParaRPr lang="en-US" sz="6000" dirty="0"/>
          </a:p>
          <a:p>
            <a:pPr algn="ctr"/>
            <a:r>
              <a:rPr lang="bg-BG" sz="6000" dirty="0" smtClean="0">
                <a:solidFill>
                  <a:schemeClr val="accent3">
                    <a:lumMod val="75000"/>
                  </a:schemeClr>
                </a:solidFill>
              </a:rPr>
              <a:t>Благодарим за вниманието!</a:t>
            </a:r>
          </a:p>
          <a:p>
            <a:pPr algn="ctr"/>
            <a:endParaRPr lang="bg-BG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Изготвили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r"/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Севдалина Костадинова</a:t>
            </a:r>
          </a:p>
          <a:p>
            <a:pPr algn="r"/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Татяна Георгиева</a:t>
            </a:r>
          </a:p>
          <a:p>
            <a:pPr algn="r"/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Августина Стойчева</a:t>
            </a:r>
          </a:p>
          <a:p>
            <a:pPr algn="r"/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НУПЧЕ, 35гр.,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III</a:t>
            </a:r>
            <a:r>
              <a:rPr lang="bg-BG" sz="3200" dirty="0" smtClean="0">
                <a:solidFill>
                  <a:schemeClr val="accent3">
                    <a:lumMod val="75000"/>
                  </a:schemeClr>
                </a:solidFill>
              </a:rPr>
              <a:t> курс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bg-BG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1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6" y="-26893"/>
            <a:ext cx="1428751" cy="142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264692"/>
            <a:ext cx="5976664" cy="23083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№ 94</a:t>
            </a:r>
          </a:p>
          <a:p>
            <a:pPr algn="ctr"/>
            <a:r>
              <a:rPr lang="bg-BG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</a:t>
            </a:r>
            <a:endParaRPr lang="bg-BG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56121"/>
            <a:ext cx="3313130" cy="33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" y="0"/>
            <a:ext cx="9164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Господин Младенов е опитен турист. Той заведе учениците си да разгледат резервата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Парангалица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Рила планина. Групата се състоеше от 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момчета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момичета, които бяха 2 пъти по-малко от момчетата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Колко човека се любуваха на красивата природа в резервата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Парангалица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  <a:endParaRPr lang="bg-BG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6" y="-26893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" y="29312"/>
            <a:ext cx="91644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8581"/>
            <a:ext cx="5868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момичета – </a:t>
            </a:r>
            <a:endParaRPr lang="bg-BG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bg-BG" sz="2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момчета – </a:t>
            </a:r>
          </a:p>
          <a:p>
            <a:endParaRPr lang="bg-BG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 – </a:t>
            </a:r>
            <a:endParaRPr lang="bg-BG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човека общо са посетили 	резервата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bg-BG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9233" y="49220"/>
            <a:ext cx="91440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3833664" y="716832"/>
            <a:ext cx="91440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3859233" y="1532075"/>
            <a:ext cx="91440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6" y="-26893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" y="29312"/>
            <a:ext cx="916449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494" y="-12042"/>
            <a:ext cx="7256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Решение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345" y="908720"/>
            <a:ext cx="5544616" cy="3019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Отг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9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" y="29312"/>
            <a:ext cx="916449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494" y="-12042"/>
            <a:ext cx="7256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Решение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bg-BG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345" y="908720"/>
            <a:ext cx="5544616" cy="3019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bg-BG" sz="4000" b="1" dirty="0" smtClean="0"/>
          </a:p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+ 7.2 + 1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+ 14 + 1 =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bg-B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endParaRPr lang="bg-BG" sz="1200" b="1" dirty="0">
              <a:solidFill>
                <a:schemeClr val="accent2"/>
              </a:solidFill>
            </a:endParaRPr>
          </a:p>
          <a:p>
            <a:r>
              <a:rPr lang="bg-BG" sz="1200" b="1" dirty="0" smtClean="0">
                <a:solidFill>
                  <a:schemeClr val="accent2"/>
                </a:solidFill>
              </a:rPr>
              <a:t>                                                                               </a:t>
            </a:r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Отг: 22 човека.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bg-BG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0" y="-27592"/>
            <a:ext cx="1428751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7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793</TotalTime>
  <Words>836</Words>
  <Application>Microsoft Office PowerPoint</Application>
  <PresentationFormat>On-screen Show (4:3)</PresentationFormat>
  <Paragraphs>242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Мултимедийна презентация на урок по математика за 3 клас.</dc:title>
  <dc:creator>SONY</dc:creator>
  <cp:lastModifiedBy>SONY</cp:lastModifiedBy>
  <cp:revision>76</cp:revision>
  <dcterms:created xsi:type="dcterms:W3CDTF">2015-09-25T15:29:51Z</dcterms:created>
  <dcterms:modified xsi:type="dcterms:W3CDTF">2015-11-25T16:09:46Z</dcterms:modified>
</cp:coreProperties>
</file>