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8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8" r:id="rId25"/>
    <p:sldId id="279" r:id="rId26"/>
    <p:sldId id="282" r:id="rId27"/>
    <p:sldId id="281" r:id="rId28"/>
    <p:sldId id="280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3DA0E7D-0550-41BF-9BC8-04D1721A3375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8064E92-9468-4D6C-A246-6D0D4AD3D64E}" type="datetimeFigureOut">
              <a:rPr lang="bg-BG" smtClean="0"/>
              <a:pPr/>
              <a:t>18.10.2016 г.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032_001_Srebyrna_rezerv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467544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                    ЧОВЕКЪТ    И     ОБЩЕСТВОТО</a:t>
            </a:r>
            <a:endParaRPr lang="bg-BG" sz="2800" b="1" dirty="0"/>
          </a:p>
        </p:txBody>
      </p:sp>
    </p:spTree>
    <p:extLst>
      <p:ext uri="{BB962C8B-B14F-4D97-AF65-F5344CB8AC3E}">
        <p14:creationId xmlns="" xmlns:p14="http://schemas.microsoft.com/office/powerpoint/2010/main" val="24674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жаб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19872" cy="4478796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23528" y="4653136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ДЪРВЕСНА    ЖАБА</a:t>
            </a:r>
            <a:endParaRPr lang="bg-BG" sz="2400" b="1" dirty="0"/>
          </a:p>
        </p:txBody>
      </p:sp>
      <p:pic>
        <p:nvPicPr>
          <p:cNvPr id="4" name="Картина 3" descr="евро дива кот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4354896" cy="288882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211960" y="32849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ЕВРОПЕЙСКА   ДИВА    КОТКА</a:t>
            </a:r>
            <a:endParaRPr lang="bg-BG" sz="2400" b="1" dirty="0"/>
          </a:p>
        </p:txBody>
      </p:sp>
      <p:pic>
        <p:nvPicPr>
          <p:cNvPr id="6" name="Картина 5" descr="евро котк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933056"/>
            <a:ext cx="3666257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dalmatian-pelican-62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2111" cy="3229148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23528" y="328498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ПЕЛИКАН</a:t>
            </a:r>
            <a:endParaRPr lang="bg-BG" sz="2800" b="1" dirty="0"/>
          </a:p>
        </p:txBody>
      </p:sp>
      <p:pic>
        <p:nvPicPr>
          <p:cNvPr id="4" name="Картина 3" descr="Leb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86436" cy="2938878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580112" y="328498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НЯМ ЛЕБЕД</a:t>
            </a:r>
            <a:endParaRPr lang="bg-BG" sz="2800" b="1" dirty="0"/>
          </a:p>
        </p:txBody>
      </p:sp>
      <p:pic>
        <p:nvPicPr>
          <p:cNvPr id="6" name="Картина 5" descr="малък кормор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861048"/>
            <a:ext cx="3563888" cy="2672916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5580112" y="566124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МАЛЪК КОРМОРАН</a:t>
            </a:r>
            <a:endParaRPr 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ъдроглав пеликан.JPG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30752" cy="505968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995936" y="33265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КЪДРОГЛАВ ПЕЛИКАН</a:t>
            </a:r>
            <a:endParaRPr lang="bg-BG" sz="2800" b="1" dirty="0"/>
          </a:p>
        </p:txBody>
      </p:sp>
      <p:pic>
        <p:nvPicPr>
          <p:cNvPr id="4" name="Картина 3" descr="къдроглав пелик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3696072" cy="5559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тръстиков блатар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2772" y="725938"/>
            <a:ext cx="4081228" cy="6132062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619672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ТРЪСТИКОВ    БЛАТАР</a:t>
            </a:r>
            <a:endParaRPr lang="bg-BG" sz="2800" b="1" dirty="0"/>
          </a:p>
        </p:txBody>
      </p:sp>
      <p:pic>
        <p:nvPicPr>
          <p:cNvPr id="4" name="Картина 3" descr="тръстиков блата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4519124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голяма бяла чап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9668" cy="349573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644008" y="764704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ГОЛЯМА БЯЛА ЧАПЛА</a:t>
            </a:r>
            <a:endParaRPr lang="bg-BG" sz="2800" b="1" dirty="0"/>
          </a:p>
        </p:txBody>
      </p:sp>
      <p:pic>
        <p:nvPicPr>
          <p:cNvPr id="4" name="Картина 3" descr="Голяма-бяла-чапла-41x_12c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8512" y="3501008"/>
            <a:ext cx="5035488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фураж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57703" cy="2392288"/>
          </a:xfrm>
          <a:prstGeom prst="rect">
            <a:avLst/>
          </a:prstGeom>
        </p:spPr>
      </p:pic>
      <p:pic>
        <p:nvPicPr>
          <p:cNvPr id="3" name="Картина 2" descr="царев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0"/>
            <a:ext cx="3384376" cy="2538282"/>
          </a:xfrm>
          <a:prstGeom prst="rect">
            <a:avLst/>
          </a:prstGeom>
        </p:spPr>
      </p:pic>
      <p:pic>
        <p:nvPicPr>
          <p:cNvPr id="4" name="Картина 3" descr="слънчоглед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564904"/>
            <a:ext cx="3245345" cy="2434009"/>
          </a:xfrm>
          <a:prstGeom prst="rect">
            <a:avLst/>
          </a:prstGeom>
        </p:spPr>
      </p:pic>
      <p:pic>
        <p:nvPicPr>
          <p:cNvPr id="5" name="Картина 4" descr="лоз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636912"/>
            <a:ext cx="3132348" cy="2088232"/>
          </a:xfrm>
          <a:prstGeom prst="rect">
            <a:avLst/>
          </a:prstGeom>
        </p:spPr>
      </p:pic>
      <p:pic>
        <p:nvPicPr>
          <p:cNvPr id="6" name="Картина 5" descr="кайс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4901952"/>
            <a:ext cx="2608064" cy="19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ВИД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104456" cy="3078342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563888" y="332657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/>
              <a:t>ВИДИН</a:t>
            </a:r>
            <a:endParaRPr lang="bg-BG" sz="3200" b="1" dirty="0"/>
          </a:p>
        </p:txBody>
      </p:sp>
      <p:pic>
        <p:nvPicPr>
          <p:cNvPr id="4" name="Картина 3" descr="ЖИДИН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564904"/>
            <a:ext cx="4788024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Дунав мост 2 - Вид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874000" cy="5232400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699792" y="33265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ДУНАВ   МОСТ   2</a:t>
            </a:r>
            <a:endParaRPr 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36095" cy="3823865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5652120" y="47667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КАЛЕТО</a:t>
            </a:r>
            <a:endParaRPr lang="bg-BG" sz="2400" b="1" dirty="0"/>
          </a:p>
        </p:txBody>
      </p:sp>
      <p:pic>
        <p:nvPicPr>
          <p:cNvPr id="4" name="Картина 3" descr="КАЛЕТО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7282" y="3844656"/>
            <a:ext cx="4446718" cy="301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МУЗЕЙ КОНА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013648" cy="2326555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18864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МУЗЕЙ   ’’КОНАКА’’</a:t>
            </a:r>
            <a:endParaRPr lang="bg-BG" sz="2400" b="1" dirty="0"/>
          </a:p>
        </p:txBody>
      </p:sp>
      <p:pic>
        <p:nvPicPr>
          <p:cNvPr id="4" name="Картина 3" descr="ВИДИНСКА СИНАГОГ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335" y="836712"/>
            <a:ext cx="4355665" cy="2831182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499992" y="4046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ВИДИНСКА СИНАГОГА</a:t>
            </a:r>
            <a:endParaRPr lang="bg-BG" sz="2400" b="1" dirty="0"/>
          </a:p>
        </p:txBody>
      </p:sp>
      <p:pic>
        <p:nvPicPr>
          <p:cNvPr id="6" name="Картина 5" descr="ДЖАМ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4211960" cy="2806218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251520" y="609329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ДЖАМИЯ   НА   ОСМАН    ПАЗВАНТОГЛУ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ово поле 11"/>
          <p:cNvSpPr txBox="1"/>
          <p:nvPr/>
        </p:nvSpPr>
        <p:spPr>
          <a:xfrm>
            <a:off x="617680" y="393305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g-BG" sz="2800" dirty="0" smtClean="0"/>
              <a:t>Народен избраник</a:t>
            </a:r>
          </a:p>
          <a:p>
            <a:pPr marL="342900" indent="-342900">
              <a:buAutoNum type="arabicPeriod"/>
            </a:pPr>
            <a:r>
              <a:rPr lang="bg-BG" sz="2800" dirty="0" smtClean="0"/>
              <a:t>Югоизточната ни съседка</a:t>
            </a:r>
          </a:p>
          <a:p>
            <a:pPr marL="342900" indent="-342900">
              <a:buAutoNum type="arabicPeriod"/>
            </a:pPr>
            <a:r>
              <a:rPr lang="bg-BG" sz="2800" dirty="0" smtClean="0"/>
              <a:t>Основен закон на страната</a:t>
            </a:r>
          </a:p>
          <a:p>
            <a:pPr marL="342900" indent="-342900">
              <a:buAutoNum type="arabicPeriod"/>
            </a:pPr>
            <a:r>
              <a:rPr lang="bg-BG" sz="2800" dirty="0" smtClean="0"/>
              <a:t>Наша западна съседка</a:t>
            </a:r>
          </a:p>
          <a:p>
            <a:pPr marL="342900" indent="-342900">
              <a:buAutoNum type="arabicPeriod"/>
            </a:pPr>
            <a:r>
              <a:rPr lang="bg-BG" sz="2800" dirty="0" smtClean="0"/>
              <a:t>Континент в югоизточната част, на който е разположена страната ни</a:t>
            </a:r>
          </a:p>
          <a:p>
            <a:pPr marL="342900" indent="-342900">
              <a:buAutoNum type="arabicPeriod"/>
            </a:pPr>
            <a:endParaRPr lang="bg-BG" sz="2800" dirty="0"/>
          </a:p>
        </p:txBody>
      </p:sp>
      <p:grpSp>
        <p:nvGrpSpPr>
          <p:cNvPr id="18" name="Групиране 17"/>
          <p:cNvGrpSpPr/>
          <p:nvPr/>
        </p:nvGrpSpPr>
        <p:grpSpPr>
          <a:xfrm>
            <a:off x="813611" y="56429"/>
            <a:ext cx="10288846" cy="5586924"/>
            <a:chOff x="773924" y="16977"/>
            <a:chExt cx="10288846" cy="5586924"/>
          </a:xfrm>
        </p:grpSpPr>
        <p:pic>
          <p:nvPicPr>
            <p:cNvPr id="10" name="Картина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6977"/>
              <a:ext cx="9947154" cy="5586924"/>
            </a:xfrm>
            <a:prstGeom prst="rect">
              <a:avLst/>
            </a:prstGeom>
          </p:spPr>
        </p:pic>
        <p:sp>
          <p:nvSpPr>
            <p:cNvPr id="13" name="Текстово поле 12"/>
            <p:cNvSpPr txBox="1"/>
            <p:nvPr/>
          </p:nvSpPr>
          <p:spPr>
            <a:xfrm>
              <a:off x="2123728" y="120490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 dirty="0" smtClean="0"/>
                <a:t>1</a:t>
              </a:r>
              <a:endParaRPr lang="bg-BG" sz="2000" b="1" dirty="0"/>
            </a:p>
          </p:txBody>
        </p:sp>
        <p:sp>
          <p:nvSpPr>
            <p:cNvPr id="14" name="Текстово поле 13"/>
            <p:cNvSpPr txBox="1"/>
            <p:nvPr/>
          </p:nvSpPr>
          <p:spPr>
            <a:xfrm>
              <a:off x="1460585" y="718987"/>
              <a:ext cx="413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 dirty="0"/>
                <a:t>2</a:t>
              </a:r>
            </a:p>
          </p:txBody>
        </p:sp>
        <p:sp>
          <p:nvSpPr>
            <p:cNvPr id="15" name="Текстово поле 14"/>
            <p:cNvSpPr txBox="1"/>
            <p:nvPr/>
          </p:nvSpPr>
          <p:spPr>
            <a:xfrm>
              <a:off x="773924" y="1281348"/>
              <a:ext cx="497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 dirty="0" smtClean="0"/>
                <a:t>3</a:t>
              </a:r>
              <a:endParaRPr lang="bg-BG" sz="2000" b="1" dirty="0"/>
            </a:p>
          </p:txBody>
        </p:sp>
        <p:sp>
          <p:nvSpPr>
            <p:cNvPr id="16" name="Текстово поле 15"/>
            <p:cNvSpPr txBox="1"/>
            <p:nvPr/>
          </p:nvSpPr>
          <p:spPr>
            <a:xfrm>
              <a:off x="1460585" y="1872044"/>
              <a:ext cx="395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 dirty="0" smtClean="0"/>
                <a:t>4</a:t>
              </a:r>
              <a:endParaRPr lang="bg-BG" sz="2000" b="1" dirty="0"/>
            </a:p>
          </p:txBody>
        </p:sp>
        <p:sp>
          <p:nvSpPr>
            <p:cNvPr id="17" name="Текстово поле 16"/>
            <p:cNvSpPr txBox="1"/>
            <p:nvPr/>
          </p:nvSpPr>
          <p:spPr>
            <a:xfrm>
              <a:off x="1460585" y="2408795"/>
              <a:ext cx="395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b="1" dirty="0" smtClean="0"/>
                <a:t>5</a:t>
              </a:r>
              <a:endParaRPr lang="bg-BG" sz="2000" b="1" dirty="0"/>
            </a:p>
          </p:txBody>
        </p:sp>
      </p:grpSp>
      <p:sp>
        <p:nvSpPr>
          <p:cNvPr id="3" name="Текстово поле 2"/>
          <p:cNvSpPr txBox="1"/>
          <p:nvPr/>
        </p:nvSpPr>
        <p:spPr>
          <a:xfrm>
            <a:off x="2411760" y="11214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 </a:t>
            </a:r>
            <a:r>
              <a:rPr lang="bg-BG" sz="2000" b="1" dirty="0" smtClean="0">
                <a:solidFill>
                  <a:srgbClr val="FF0000"/>
                </a:solidFill>
              </a:rPr>
              <a:t>   Д       </a:t>
            </a:r>
            <a:r>
              <a:rPr lang="bg-BG" sz="2000" b="1" dirty="0" smtClean="0"/>
              <a:t>Е         П        У        Т       А       Т</a:t>
            </a:r>
            <a:endParaRPr lang="bg-BG" sz="2000" b="1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926120" y="688209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Т          </a:t>
            </a:r>
            <a:r>
              <a:rPr lang="bg-BG" sz="2000" b="1" dirty="0" smtClean="0">
                <a:solidFill>
                  <a:srgbClr val="FF0000"/>
                </a:solidFill>
              </a:rPr>
              <a:t> У        </a:t>
            </a:r>
            <a:r>
              <a:rPr lang="bg-BG" sz="2000" b="1" dirty="0" smtClean="0"/>
              <a:t>Р         Ц        И       Я</a:t>
            </a:r>
            <a:endParaRPr lang="bg-BG" sz="20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988256" y="2408795"/>
            <a:ext cx="361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Е         </a:t>
            </a:r>
            <a:r>
              <a:rPr lang="bg-BG" sz="2000" b="1" dirty="0" smtClean="0">
                <a:solidFill>
                  <a:srgbClr val="FF0000"/>
                </a:solidFill>
              </a:rPr>
              <a:t>В </a:t>
            </a:r>
            <a:r>
              <a:rPr lang="bg-BG" sz="2000" b="1" dirty="0" smtClean="0"/>
              <a:t>       Р          О        П        А</a:t>
            </a:r>
            <a:endParaRPr lang="bg-BG" sz="2000" b="1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278048" y="125057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К         О        </a:t>
            </a:r>
            <a:r>
              <a:rPr lang="bg-BG" sz="2000" b="1" dirty="0" smtClean="0">
                <a:solidFill>
                  <a:srgbClr val="FF0000"/>
                </a:solidFill>
              </a:rPr>
              <a:t> Н        </a:t>
            </a:r>
            <a:r>
              <a:rPr lang="bg-BG" sz="2000" b="1" dirty="0" smtClean="0"/>
              <a:t>С         Т        И         Т        У        Ц         И       Я</a:t>
            </a:r>
            <a:endParaRPr lang="bg-BG" sz="2000" b="1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2034960" y="1840337"/>
            <a:ext cx="543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М      </a:t>
            </a:r>
            <a:r>
              <a:rPr lang="bg-BG" sz="2000" b="1" dirty="0" smtClean="0">
                <a:solidFill>
                  <a:srgbClr val="FF0000"/>
                </a:solidFill>
              </a:rPr>
              <a:t>А </a:t>
            </a:r>
            <a:r>
              <a:rPr lang="bg-BG" sz="2000" b="1" dirty="0" smtClean="0"/>
              <a:t>       К         Е        Д        О       Н          И        Я</a:t>
            </a:r>
            <a:endParaRPr lang="bg-BG" sz="2000" b="1" dirty="0"/>
          </a:p>
        </p:txBody>
      </p:sp>
    </p:spTree>
    <p:extLst>
      <p:ext uri="{BB962C8B-B14F-4D97-AF65-F5344CB8AC3E}">
        <p14:creationId xmlns="" xmlns:p14="http://schemas.microsoft.com/office/powerpoint/2010/main" val="6999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020_001_Krepost_Baba_Vida.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312173" cy="489654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547664" y="26064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                 КРЕПОСТ          ’’БАБА ВИДА’’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Baba_Vida_Inside_Din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513075" cy="2508696"/>
          </a:xfrm>
          <a:prstGeom prst="rect">
            <a:avLst/>
          </a:prstGeom>
        </p:spPr>
      </p:pic>
      <p:pic>
        <p:nvPicPr>
          <p:cNvPr id="3" name="Картина 2" descr="Kreposti-Baba-V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0967" y="332656"/>
            <a:ext cx="5453033" cy="2808312"/>
          </a:xfrm>
          <a:prstGeom prst="rect">
            <a:avLst/>
          </a:prstGeom>
        </p:spPr>
      </p:pic>
      <p:pic>
        <p:nvPicPr>
          <p:cNvPr id="4" name="Картина 3" descr="Krepostta-baba-vid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2004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ПЛЕВЕ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76559" cy="300682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5364088" y="83671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ПЛЕВЕН</a:t>
            </a:r>
            <a:endParaRPr lang="bg-BG" sz="2800" b="1" dirty="0"/>
          </a:p>
        </p:txBody>
      </p:sp>
      <p:pic>
        <p:nvPicPr>
          <p:cNvPr id="4" name="Картина 3" descr="ПЛЕВЕН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4770" y="3025180"/>
            <a:ext cx="5749230" cy="383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park_kaylk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280942" cy="272224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827584" y="404664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ПАРК    ’’КАЙЛЪКА’’</a:t>
            </a:r>
            <a:endParaRPr lang="bg-BG" sz="2400" b="1" dirty="0"/>
          </a:p>
        </p:txBody>
      </p:sp>
      <p:pic>
        <p:nvPicPr>
          <p:cNvPr id="4" name="Картина 3" descr="парк Кайлъка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3755067" cy="2817683"/>
          </a:xfrm>
          <a:prstGeom prst="rect">
            <a:avLst/>
          </a:prstGeom>
        </p:spPr>
      </p:pic>
      <p:pic>
        <p:nvPicPr>
          <p:cNvPr id="5" name="Картина 4" descr="исторически-музей-в-Плев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933056"/>
            <a:ext cx="3515883" cy="2636912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4716016" y="32129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ИСТОРИЧЕСКИ       МУЗЕЙ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онсервени фАбр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914900" cy="307340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23528" y="18864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КОНСЕРВЕНИ       ФАБРИКИ</a:t>
            </a:r>
            <a:endParaRPr lang="bg-BG" sz="2400" b="1" dirty="0"/>
          </a:p>
        </p:txBody>
      </p:sp>
      <p:pic>
        <p:nvPicPr>
          <p:cNvPr id="4" name="Картина 3" descr="предприят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005064"/>
            <a:ext cx="4618444" cy="2592288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395536" y="436510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ПРЕДПРИЯТИЯ      ЗА</a:t>
            </a:r>
          </a:p>
          <a:p>
            <a:r>
              <a:rPr lang="bg-BG" sz="2400" b="1" dirty="0" smtClean="0"/>
              <a:t>ПРЕРАБОТВАНЕ   НА НЕФТ</a:t>
            </a:r>
            <a:endParaRPr lang="bg-BG" sz="2400" b="1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364088" y="40466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ВИНАРСКИ    ИЗБИ</a:t>
            </a:r>
            <a:endParaRPr lang="bg-BG" sz="2400" b="1" dirty="0"/>
          </a:p>
        </p:txBody>
      </p:sp>
      <p:pic>
        <p:nvPicPr>
          <p:cNvPr id="7" name="Картина 6" descr="ВИНАРСКА ИЗБ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7277" y="980728"/>
            <a:ext cx="3895515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РУС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4788024" cy="3591018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971600" y="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                РУСЕ</a:t>
            </a:r>
            <a:endParaRPr lang="bg-BG" sz="2400" b="1" dirty="0"/>
          </a:p>
        </p:txBody>
      </p:sp>
      <p:pic>
        <p:nvPicPr>
          <p:cNvPr id="4" name="Картина 3" descr="Дунав мост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548680"/>
            <a:ext cx="3810000" cy="2409825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940152" y="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ДУНАВ  МОСТ   </a:t>
            </a:r>
            <a:endParaRPr lang="bg-BG" sz="2400" b="1" dirty="0"/>
          </a:p>
        </p:txBody>
      </p:sp>
      <p:pic>
        <p:nvPicPr>
          <p:cNvPr id="6" name="Картина 5" descr="panteon_r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963" y="3356992"/>
            <a:ext cx="4197037" cy="2448272"/>
          </a:xfrm>
          <a:prstGeom prst="rect">
            <a:avLst/>
          </a:prstGeom>
        </p:spPr>
      </p:pic>
      <p:pic>
        <p:nvPicPr>
          <p:cNvPr id="7" name="Картина 6" descr="ruse_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9658"/>
            <a:ext cx="3704456" cy="2778342"/>
          </a:xfrm>
          <a:prstGeom prst="rect">
            <a:avLst/>
          </a:prstGeom>
        </p:spPr>
      </p:pic>
      <p:sp>
        <p:nvSpPr>
          <p:cNvPr id="8" name="Текстово поле 7"/>
          <p:cNvSpPr txBox="1"/>
          <p:nvPr/>
        </p:nvSpPr>
        <p:spPr>
          <a:xfrm>
            <a:off x="5327576" y="580526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ПАНТЕОН НА БЪЛГАРСКИТЕ </a:t>
            </a:r>
          </a:p>
          <a:p>
            <a:r>
              <a:rPr lang="bg-BG" sz="2400" b="1" dirty="0" smtClean="0"/>
              <a:t>	ГЕРОИ                              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611560" y="47667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ШИВАШКА   ПРОМИШЛЕНОСТ</a:t>
            </a:r>
            <a:endParaRPr lang="bg-BG" sz="2400" b="1" dirty="0"/>
          </a:p>
        </p:txBody>
      </p:sp>
      <p:pic>
        <p:nvPicPr>
          <p:cNvPr id="4" name="Картина 3" descr="ШИВАЧ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4771979" cy="2672308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796136" y="476672"/>
            <a:ext cx="334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РЕМОНТ НА РЕЧНИ </a:t>
            </a:r>
          </a:p>
          <a:p>
            <a:r>
              <a:rPr lang="bg-BG" sz="2400" b="1" dirty="0" smtClean="0"/>
              <a:t>         КОРАБИ</a:t>
            </a:r>
            <a:endParaRPr lang="bg-BG" sz="2400" b="1" dirty="0"/>
          </a:p>
        </p:txBody>
      </p:sp>
      <p:pic>
        <p:nvPicPr>
          <p:cNvPr id="6" name="Картина 5" descr="РЕЧНИ КОРАБ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0898" y="1484784"/>
            <a:ext cx="4003101" cy="2250924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2339752" y="40050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СЕЛСКОСТОПАНСКИ      МАШИНИ</a:t>
            </a:r>
            <a:endParaRPr lang="bg-BG" sz="2400" b="1" dirty="0"/>
          </a:p>
        </p:txBody>
      </p:sp>
      <p:pic>
        <p:nvPicPr>
          <p:cNvPr id="8" name="Картина 7" descr="КОМБАЙ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540903"/>
            <a:ext cx="3096344" cy="2317097"/>
          </a:xfrm>
          <a:prstGeom prst="rect">
            <a:avLst/>
          </a:prstGeom>
        </p:spPr>
      </p:pic>
      <p:pic>
        <p:nvPicPr>
          <p:cNvPr id="9" name="Картина 8" descr="КОМБАЙНА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4427730"/>
            <a:ext cx="3240359" cy="2430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683568" y="18864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СИЛИСТРА</a:t>
            </a:r>
            <a:endParaRPr lang="bg-BG" sz="2400" b="1" dirty="0"/>
          </a:p>
        </p:txBody>
      </p:sp>
      <p:pic>
        <p:nvPicPr>
          <p:cNvPr id="3" name="Картина 2" descr="СИЛИСТ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3857848" cy="2435267"/>
          </a:xfrm>
          <a:prstGeom prst="rect">
            <a:avLst/>
          </a:prstGeom>
        </p:spPr>
      </p:pic>
      <p:pic>
        <p:nvPicPr>
          <p:cNvPr id="4" name="Картина 3" descr="РИМСКА ГРОБНИЦА СИЛИСТ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221088"/>
            <a:ext cx="3528814" cy="2356337"/>
          </a:xfrm>
          <a:prstGeom prst="rect">
            <a:avLst/>
          </a:prstGeom>
        </p:spPr>
      </p:pic>
      <p:pic>
        <p:nvPicPr>
          <p:cNvPr id="5" name="Картина 4" descr="РИМСКА ГРОБНИЦА СИЛИСТРА 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293096"/>
            <a:ext cx="2915724" cy="2191891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1835696" y="350100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        РИМСКА    ГРОБНИЦА</a:t>
            </a:r>
            <a:endParaRPr lang="bg-BG" sz="28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4139952" y="33265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     КРЕПОСТ   МЕДЖИДИ    ТАБИЯ</a:t>
            </a:r>
            <a:endParaRPr lang="bg-BG" sz="2400" b="1" dirty="0"/>
          </a:p>
        </p:txBody>
      </p:sp>
      <p:pic>
        <p:nvPicPr>
          <p:cNvPr id="8" name="Картина 7" descr="ТАБ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764704"/>
            <a:ext cx="4422576" cy="272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МАШИНОПРОИЗВОДСТ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190239" cy="3142679"/>
          </a:xfrm>
          <a:prstGeom prst="rect">
            <a:avLst/>
          </a:prstGeom>
        </p:spPr>
      </p:pic>
      <p:pic>
        <p:nvPicPr>
          <p:cNvPr id="3" name="Картина 2" descr="МЕБЕ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4320480" cy="2592288"/>
          </a:xfrm>
          <a:prstGeom prst="rect">
            <a:avLst/>
          </a:prstGeom>
        </p:spPr>
      </p:pic>
      <p:pic>
        <p:nvPicPr>
          <p:cNvPr id="4" name="Картина 3" descr="МЕСНИ ПРОДУК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221088"/>
            <a:ext cx="4233610" cy="234888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395536" y="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МАШИНОПРОИЗВОДСТВО</a:t>
            </a:r>
            <a:endParaRPr lang="bg-BG" sz="2400" b="1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4788024" y="40466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МЕБЕЛНИ       ФАБРИКИ</a:t>
            </a:r>
            <a:endParaRPr lang="bg-BG" sz="24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043608" y="37890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МЕСОПРОИЗВОДСТВО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а 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kar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5400000" cy="360000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1259632" y="83671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		</a:t>
            </a:r>
            <a:r>
              <a:rPr lang="bg-BG" sz="2400" b="1" dirty="0" smtClean="0">
                <a:solidFill>
                  <a:srgbClr val="002060"/>
                </a:solidFill>
              </a:rPr>
              <a:t>ДУНАВСКА</a:t>
            </a:r>
            <a:r>
              <a:rPr lang="bg-BG" sz="2400" b="1" dirty="0" smtClean="0">
                <a:solidFill>
                  <a:srgbClr val="00B050"/>
                </a:solidFill>
              </a:rPr>
              <a:t> </a:t>
            </a:r>
            <a:r>
              <a:rPr lang="bg-BG" sz="2400" b="1" dirty="0" smtClean="0">
                <a:solidFill>
                  <a:srgbClr val="002060"/>
                </a:solidFill>
              </a:rPr>
              <a:t>РАВНИНА</a:t>
            </a:r>
            <a:endParaRPr lang="bg-BG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4054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превъртане 1"/>
          <p:cNvSpPr/>
          <p:nvPr/>
        </p:nvSpPr>
        <p:spPr>
          <a:xfrm>
            <a:off x="827584" y="404664"/>
            <a:ext cx="7848872" cy="602128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267744" y="1124744"/>
            <a:ext cx="49685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Река Дунав е границата ни с ………………….. Тя извира от ………….., прекосява ……………………………………………… и се влива в  ………………………………………… .</a:t>
            </a:r>
            <a:endParaRPr kumimoji="0" lang="bg-BG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Дунавската равнина е разположена на юг от ………………. и на север от ……………… . Южните и източните части на равнината са ……………, а на север тя е …………………… </a:t>
            </a:r>
            <a:endParaRPr kumimoji="0" lang="bg-BG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2483768" y="14127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Румъния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2267744" y="18448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Германия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2483768" y="22048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половината континент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2483768" y="292494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Черно  море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2699792" y="42930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р. Дунав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2267744" y="47251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Стара планина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2771800" y="551723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хълмисти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2483768" y="58772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</a:rPr>
              <a:t>по- ниска и равна</a:t>
            </a:r>
            <a:endParaRPr lang="bg-BG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пеликани сребър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80627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51520" y="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Дом: Учебната тетрадка стр. 6 , зад. : 2, 3, 4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въглищ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32656"/>
            <a:ext cx="3354746" cy="2527548"/>
          </a:xfrm>
          <a:prstGeom prst="rect">
            <a:avLst/>
          </a:prstGeom>
        </p:spPr>
      </p:pic>
      <p:pic>
        <p:nvPicPr>
          <p:cNvPr id="3" name="Картина 2" descr="нефт и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4216127" cy="2368928"/>
          </a:xfrm>
          <a:prstGeom prst="rect">
            <a:avLst/>
          </a:prstGeom>
        </p:spPr>
      </p:pic>
      <p:pic>
        <p:nvPicPr>
          <p:cNvPr id="4" name="Картина 3" descr="каменна сол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501008"/>
            <a:ext cx="3168352" cy="2281646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979712" y="285293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НЕФТ</a:t>
            </a:r>
            <a:endParaRPr lang="bg-BG" sz="2400" b="1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012160" y="29249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ВЪГЛИЩА</a:t>
            </a:r>
            <a:endParaRPr lang="bg-BG" sz="24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059832" y="60212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КАМЕННА СОЛ</a:t>
            </a:r>
            <a:endParaRPr lang="bg-BG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820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а с реки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31423" cy="6867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136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032_001_Srebyrna_rezerv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3313445"/>
          </a:xfrm>
          <a:prstGeom prst="rect">
            <a:avLst/>
          </a:prstGeom>
        </p:spPr>
      </p:pic>
      <p:pic>
        <p:nvPicPr>
          <p:cNvPr id="3" name="Картина 2" descr="сребър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7" y="3270666"/>
            <a:ext cx="4788023" cy="3587334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4788024" y="90872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ПРИРОДЕН       РЕЗЕРВАТ</a:t>
            </a:r>
          </a:p>
          <a:p>
            <a:endParaRPr lang="bg-BG" sz="2400" b="1" dirty="0" smtClean="0"/>
          </a:p>
          <a:p>
            <a:r>
              <a:rPr lang="bg-BG" sz="2400" b="1" dirty="0" smtClean="0"/>
              <a:t>	’’СРЕБЪРНА “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тръст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2203" cy="3654152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259632" y="386104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ТРЪСТИКА</a:t>
            </a:r>
            <a:endParaRPr lang="bg-BG" sz="2400" b="1" dirty="0"/>
          </a:p>
        </p:txBody>
      </p:sp>
      <p:pic>
        <p:nvPicPr>
          <p:cNvPr id="4" name="Картина 3" descr="папу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717032"/>
            <a:ext cx="4026089" cy="2679179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687616" y="639633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ТЪНКОЛИСТЕН   ПАПУР</a:t>
            </a:r>
            <a:endParaRPr lang="bg-BG" sz="2400" b="1" dirty="0"/>
          </a:p>
        </p:txBody>
      </p:sp>
      <p:pic>
        <p:nvPicPr>
          <p:cNvPr id="6" name="Картина 5" descr="папур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88640"/>
            <a:ext cx="2195990" cy="2927987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5183560" y="314096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ШИРОКОЛИСТЕН     ПАПУР</a:t>
            </a:r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вид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548680"/>
            <a:ext cx="6096000" cy="4810125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923928" y="58772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ВИДРА</a:t>
            </a:r>
            <a:endParaRPr lang="bg-BG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с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6191250" cy="398145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3131840" y="501317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/>
              <a:t>СМОК МИШКАР</a:t>
            </a:r>
            <a:endParaRPr lang="bg-BG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ъседство">
  <a:themeElements>
    <a:clrScheme name="Съ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О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ъ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230</TotalTime>
  <Words>219</Words>
  <Application>Microsoft Office PowerPoint</Application>
  <PresentationFormat>Презентация на цял екран (4:3)</PresentationFormat>
  <Paragraphs>75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31</vt:i4>
      </vt:variant>
    </vt:vector>
  </HeadingPairs>
  <TitlesOfParts>
    <vt:vector size="32" baseType="lpstr">
      <vt:lpstr>Съседство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PC</dc:creator>
  <cp:lastModifiedBy>BIT</cp:lastModifiedBy>
  <cp:revision>25</cp:revision>
  <dcterms:created xsi:type="dcterms:W3CDTF">2016-10-13T12:03:30Z</dcterms:created>
  <dcterms:modified xsi:type="dcterms:W3CDTF">2016-10-18T11:01:08Z</dcterms:modified>
</cp:coreProperties>
</file>