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2" r:id="rId1"/>
  </p:sldMasterIdLst>
  <p:sldIdLst>
    <p:sldId id="256" r:id="rId2"/>
    <p:sldId id="272" r:id="rId3"/>
    <p:sldId id="270" r:id="rId4"/>
    <p:sldId id="257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75" r:id="rId15"/>
    <p:sldId id="267" r:id="rId16"/>
    <p:sldId id="268" r:id="rId17"/>
    <p:sldId id="276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72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7AABAB4C-AD87-4ABE-9E39-38396EBB062A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1F253B3F-DCCC-4C6C-A53E-55C76275FA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45D71-D6CE-4378-BA26-A0C974488141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92D443-2DAD-4F3F-A38D-A58EF032A0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591C6-F34F-4112-8F8B-9699C18085A8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A63E8A-351F-4E56-A6C9-ED8A9325D3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BDE207C-78D5-4687-A26D-AA667F9B9B5E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4846869D-22BE-4946-A7EB-34A05D6383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58194244-11A6-40E3-8107-2FD2FABA42FF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56EB576B-980E-44A8-80A0-E0E96A5D4F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3C1C0E-A718-4589-BFE8-EE0BDE71A5A6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611567-51D1-44D7-A35D-7601F42F01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73C10D-E09A-4751-8E2C-EEBA427DDC99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786BC-55B0-45FB-8DFB-F06DBFB62A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13C479F-375B-418C-9BF8-761B112B803C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C87AEDB1-A683-4DD1-B1CB-176D90E223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648494-49B9-4D63-B97F-D5C65054CA5F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C33B0-6141-458C-A7E9-B79ADAF277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AD8DE67-4E75-4D89-A57C-66154092C286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32042D0-6D37-4533-BE97-1CBB151ED9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B83BA724-B99B-47B1-B425-4B551F1E5EBE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0AA9937A-0866-4AEC-B7A4-AA74597D14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964F332-0CF5-4860-89D9-9E4C889BDA5B}" type="datetimeFigureOut">
              <a:rPr lang="en-US" smtClean="0"/>
              <a:pPr>
                <a:defRPr/>
              </a:pPr>
              <a:t>4/23/2017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930784-B655-4C30-AF2E-86EDB24456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057400" y="2368183"/>
            <a:ext cx="6553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g-BG" sz="4800" b="1" dirty="0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Учителското портфолио </a:t>
            </a:r>
            <a:r>
              <a:rPr lang="en-US" sz="1600" b="1" dirty="0" smtClean="0">
                <a:solidFill>
                  <a:srgbClr val="7030A0"/>
                </a:solidFill>
                <a:cs typeface="Times New Roman" pitchFamily="18" charset="0"/>
              </a:rPr>
              <a:t>–</a:t>
            </a:r>
            <a:endParaRPr lang="en-US" sz="1600" b="1" dirty="0">
              <a:solidFill>
                <a:srgbClr val="7030A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295400" y="381000"/>
            <a:ext cx="69342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2000" b="1" u="sng" dirty="0">
                <a:solidFill>
                  <a:srgbClr val="FF0000"/>
                </a:solidFill>
                <a:latin typeface="Georgia" pitchFamily="18" charset="0"/>
              </a:rPr>
              <a:t>Част 4.</a:t>
            </a:r>
            <a:r>
              <a:rPr lang="bg-BG" sz="2000" b="1" dirty="0">
                <a:solidFill>
                  <a:srgbClr val="FF0000"/>
                </a:solidFill>
                <a:latin typeface="Georgia" pitchFamily="18" charset="0"/>
              </a:rPr>
              <a:t> </a:t>
            </a: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r>
              <a:rPr lang="bg-BG" b="1" dirty="0">
                <a:latin typeface="Georgia" pitchFamily="18" charset="0"/>
              </a:rPr>
              <a:t>Обратна връзка</a:t>
            </a:r>
          </a:p>
          <a:p>
            <a:pPr algn="ctr"/>
            <a:endParaRPr lang="bg-BG" b="1" dirty="0">
              <a:latin typeface="Georgia" pitchFamily="18" charset="0"/>
            </a:endParaRPr>
          </a:p>
          <a:p>
            <a:pPr algn="ctr"/>
            <a:r>
              <a:rPr lang="bg-BG" b="1" dirty="0">
                <a:latin typeface="Georgia" pitchFamily="18" charset="0"/>
              </a:rPr>
              <a:t>В този раздел от вас се очаква да дадете доказателства за ефективността на преподаването ви:</a:t>
            </a:r>
            <a:endParaRPr lang="en-US" b="1" dirty="0">
              <a:latin typeface="Georgia" pitchFamily="18" charset="0"/>
            </a:endParaRPr>
          </a:p>
          <a:p>
            <a:pPr algn="ctr"/>
            <a:endParaRPr lang="en-US" dirty="0">
              <a:latin typeface="Georgia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826168" y="2453550"/>
            <a:ext cx="327660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Какви методи използвате за оценка на вашата ефективност на преподаване?</a:t>
            </a:r>
          </a:p>
          <a:p>
            <a:r>
              <a:rPr lang="bg-BG" sz="1600" dirty="0">
                <a:latin typeface="Georgia" pitchFamily="18" charset="0"/>
              </a:rPr>
              <a:t> Резултати от оценки, общото представяне на учениците, обратна връзка;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Имате ли доказателства, че достигате до всички ученици в клас, а не само до най-талантливите?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Чувствителен ли сте към различните им потребности, силни страни, способности?</a:t>
            </a:r>
            <a:endParaRPr lang="en-US" sz="1600" dirty="0">
              <a:latin typeface="Georgia" pitchFamily="18" charset="0"/>
            </a:endParaRPr>
          </a:p>
        </p:txBody>
      </p:sp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4800600" y="2299662"/>
            <a:ext cx="3810000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ü"/>
              <a:tabLst>
                <a:tab pos="904875" algn="l"/>
              </a:tabLst>
            </a:pPr>
            <a:r>
              <a:rPr lang="bg-BG" sz="2000" dirty="0">
                <a:latin typeface="Georgia" pitchFamily="18" charset="0"/>
                <a:cs typeface="Times New Roman" pitchFamily="18" charset="0"/>
              </a:rPr>
              <a:t>Какви инструменти използвате, за да оцените учениците?</a:t>
            </a:r>
          </a:p>
          <a:p>
            <a:pPr>
              <a:buFont typeface="Wingdings" pitchFamily="2" charset="2"/>
              <a:buChar char="ü"/>
              <a:tabLst>
                <a:tab pos="904875" algn="l"/>
              </a:tabLst>
            </a:pPr>
            <a:endParaRPr lang="en-US" sz="2000" dirty="0">
              <a:latin typeface="Georgia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904875" algn="l"/>
              </a:tabLst>
            </a:pPr>
            <a:r>
              <a:rPr lang="bg-BG" sz="2000" dirty="0">
                <a:latin typeface="Georgia" pitchFamily="18" charset="0"/>
                <a:cs typeface="Times New Roman" pitchFamily="18" charset="0"/>
              </a:rPr>
              <a:t>Имате ли форма за обратна връзка?</a:t>
            </a:r>
          </a:p>
          <a:p>
            <a:pPr eaLnBrk="0" hangingPunct="0">
              <a:buFont typeface="Wingdings" pitchFamily="2" charset="2"/>
              <a:buChar char="ü"/>
              <a:tabLst>
                <a:tab pos="904875" algn="l"/>
              </a:tabLst>
            </a:pPr>
            <a:endParaRPr lang="en-US" sz="2000" dirty="0">
              <a:latin typeface="Georgia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904875" algn="l"/>
              </a:tabLst>
            </a:pPr>
            <a:r>
              <a:rPr lang="bg-BG" sz="2000" dirty="0">
                <a:latin typeface="Georgia" pitchFamily="18" charset="0"/>
                <a:cs typeface="Times New Roman" pitchFamily="18" charset="0"/>
              </a:rPr>
              <a:t>Образци на тестове, ученически </a:t>
            </a:r>
          </a:p>
          <a:p>
            <a:pPr eaLnBrk="0" hangingPunct="0">
              <a:tabLst>
                <a:tab pos="904875" algn="l"/>
              </a:tabLst>
            </a:pPr>
            <a:r>
              <a:rPr lang="bg-BG" sz="2000" dirty="0">
                <a:latin typeface="Georgia" pitchFamily="18" charset="0"/>
                <a:cs typeface="Times New Roman" pitchFamily="18" charset="0"/>
              </a:rPr>
              <a:t>разработки;</a:t>
            </a:r>
          </a:p>
          <a:p>
            <a:pPr eaLnBrk="0" hangingPunct="0">
              <a:tabLst>
                <a:tab pos="904875" algn="l"/>
              </a:tabLst>
            </a:pPr>
            <a:endParaRPr lang="en-US" sz="2000" dirty="0">
              <a:latin typeface="Georgia" pitchFamily="18" charset="0"/>
            </a:endParaRPr>
          </a:p>
          <a:p>
            <a:pPr eaLnBrk="0" hangingPunct="0">
              <a:buFont typeface="Wingdings" pitchFamily="2" charset="2"/>
              <a:buChar char="ü"/>
              <a:tabLst>
                <a:tab pos="904875" algn="l"/>
              </a:tabLst>
            </a:pPr>
            <a:r>
              <a:rPr lang="bg-BG" sz="2000" dirty="0">
                <a:latin typeface="Georgia" pitchFamily="18" charset="0"/>
                <a:cs typeface="Times New Roman" pitchFamily="18" charset="0"/>
              </a:rPr>
              <a:t>Есета; отчети и пр.</a:t>
            </a:r>
            <a:endParaRPr lang="en-US" sz="2000" dirty="0">
              <a:latin typeface="Georgia" pitchFamily="18" charset="0"/>
            </a:endParaRPr>
          </a:p>
          <a:p>
            <a:pPr eaLnBrk="0" hangingPunct="0">
              <a:tabLst>
                <a:tab pos="904875" algn="l"/>
              </a:tabLst>
            </a:pPr>
            <a:endParaRPr lang="en-US" sz="2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752600" y="457200"/>
            <a:ext cx="5715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b="1" u="sng" dirty="0">
                <a:solidFill>
                  <a:srgbClr val="FF0000"/>
                </a:solidFill>
                <a:latin typeface="Georgia" pitchFamily="18" charset="0"/>
              </a:rPr>
              <a:t>Част 5</a:t>
            </a:r>
            <a:r>
              <a:rPr lang="bg-BG" sz="2000" u="sng" dirty="0">
                <a:solidFill>
                  <a:srgbClr val="FF0000"/>
                </a:solidFill>
                <a:latin typeface="Georgia" pitchFamily="18" charset="0"/>
              </a:rPr>
              <a:t>. </a:t>
            </a:r>
          </a:p>
          <a:p>
            <a:pPr algn="ctr"/>
            <a:endParaRPr lang="bg-BG" sz="2000" u="sng" dirty="0">
              <a:latin typeface="Georgia" pitchFamily="18" charset="0"/>
            </a:endParaRPr>
          </a:p>
          <a:p>
            <a:pPr algn="ctr"/>
            <a:r>
              <a:rPr lang="bg-BG" sz="2000" b="1" dirty="0">
                <a:latin typeface="Georgia" pitchFamily="18" charset="0"/>
              </a:rPr>
              <a:t>Оценка от учениците:</a:t>
            </a: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en-US" sz="2000" dirty="0">
              <a:latin typeface="Georgia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0200" y="1509586"/>
            <a:ext cx="601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b="1" dirty="0">
                <a:latin typeface="Georgia" pitchFamily="18" charset="0"/>
              </a:rPr>
              <a:t>В оценителната парадигма, в учителското портфолио може да се изтъкне, че: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381000" y="2438400"/>
            <a:ext cx="3886200" cy="41857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Има смисъл учениците да оценяват </a:t>
            </a:r>
            <a:r>
              <a:rPr lang="bg-BG" sz="1400" dirty="0" smtClean="0">
                <a:latin typeface="Georgia" pitchFamily="18" charset="0"/>
              </a:rPr>
              <a:t>качеството</a:t>
            </a:r>
          </a:p>
          <a:p>
            <a:r>
              <a:rPr lang="bg-BG" sz="1400" dirty="0" smtClean="0">
                <a:latin typeface="Georgia" pitchFamily="18" charset="0"/>
              </a:rPr>
              <a:t> </a:t>
            </a:r>
            <a:r>
              <a:rPr lang="bg-BG" sz="1400" dirty="0">
                <a:latin typeface="Georgia" pitchFamily="18" charset="0"/>
              </a:rPr>
              <a:t>на учителската дейност периодически, през определени интервали от време;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Учителят да анализира публично пред класа резултатите от оценяването, наслагвайки всяка следваща оценка и представяйки динамиката на общата оценка от учениците на качеството;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По преценка и според възможностите на учениците учителят може да възлага обработката, представянето и коментара на оценителните резултати на отделни ученици или на екип от ученици – или постоянен екип, или сменящ се върху основата на публично възприет </a:t>
            </a:r>
            <a:r>
              <a:rPr lang="bg-BG" sz="1400" dirty="0" smtClean="0">
                <a:latin typeface="Georgia" pitchFamily="18" charset="0"/>
              </a:rPr>
              <a:t>принцип;</a:t>
            </a:r>
            <a:endParaRPr lang="en-US" sz="1400" dirty="0">
              <a:latin typeface="Georgia" pitchFamily="18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10246" name="TextBox 6"/>
          <p:cNvSpPr txBox="1">
            <a:spLocks noChangeArrowheads="1"/>
          </p:cNvSpPr>
          <p:nvPr/>
        </p:nvSpPr>
        <p:spPr bwMode="auto">
          <a:xfrm>
            <a:off x="4610100" y="2434641"/>
            <a:ext cx="3924300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Оценителните резултати, съпроводени от автентично попълнени от ученици оценителни карти, учителят поставя в своето портфолио; така оценките и тяхното документиране показват положителната динамика в качеството на учителската дейност; </a:t>
            </a:r>
          </a:p>
          <a:p>
            <a:pPr>
              <a:buFont typeface="Wingdings" pitchFamily="2" charset="2"/>
              <a:buChar char="ü"/>
            </a:pPr>
            <a:endParaRPr lang="bg-BG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Оценителните процедури са анонимни;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Коментираният измерителен инструмент е само един елемент от цялостен, взаимосвързан комплект, но същевременно може да се прилага и автономно.</a:t>
            </a:r>
            <a:endParaRPr lang="en-US" sz="1400" dirty="0">
              <a:latin typeface="Georgia" pitchFamily="18" charset="0"/>
            </a:endParaRPr>
          </a:p>
          <a:p>
            <a:endParaRPr lang="bg-BG" sz="1400" dirty="0">
              <a:latin typeface="Calibri" pitchFamily="34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1600200" y="381000"/>
            <a:ext cx="5943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6.</a:t>
            </a:r>
          </a:p>
          <a:p>
            <a:pPr algn="ctr"/>
            <a:endParaRPr lang="bg-BG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свързана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професията</a:t>
            </a:r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този раздел ще включим всички други дейности, които по някакъв начин оказват влияние на учителската професия и качеството на преподаване. Това може да включва: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914400" y="2944019"/>
            <a:ext cx="3429000" cy="329320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 групи, в които сте включени като експерт и които влияят върху професионалното ви израстване;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Конференции, които сте посетили (посочване на датата, заедно с програмата на събитието);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Материали, които сте представили по време на конференцията или публикувани в списание или вестник;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800600" y="3350001"/>
            <a:ext cx="3429000" cy="280076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Доказателства от трети страни – напр. научни, даващи обратна връзка за вашата кариера като учител;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Участие в дейности, свързани с образованието, но извън институцията;</a:t>
            </a:r>
          </a:p>
          <a:p>
            <a:pPr>
              <a:buFont typeface="Wingdings" pitchFamily="2" charset="2"/>
              <a:buChar char="ü"/>
            </a:pPr>
            <a:endParaRPr lang="en-US" sz="16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600" dirty="0">
                <a:latin typeface="Georgia" pitchFamily="18" charset="0"/>
              </a:rPr>
              <a:t>Домакин или участник в предавания по телевизията.</a:t>
            </a:r>
            <a:endParaRPr lang="en-US" sz="1600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1600200" y="148402"/>
            <a:ext cx="5943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g-BG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7. </a:t>
            </a:r>
          </a:p>
          <a:p>
            <a:pPr algn="ctr"/>
            <a:endParaRPr lang="bg-BG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Бъдещи планове</a:t>
            </a:r>
          </a:p>
          <a:p>
            <a:pPr algn="ctr"/>
            <a:endParaRPr lang="bg-BG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 е важен раздел от вашето портфолио. То показва как планирате да подобрите преподаването си в бъдеще. Трябва да включва планове в краткосрочен и дългосрочен период  например да запишете магистратура във вашата област 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90600" y="3276600"/>
            <a:ext cx="34290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bg-BG" b="1" dirty="0">
                <a:latin typeface="Georgia" pitchFamily="18" charset="0"/>
              </a:rPr>
              <a:t>В рамките на философията за учене през целия живот всеки индивид независимо от професионалната си област не трябва да спира своето саморазвитие. 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876800" y="3236495"/>
            <a:ext cx="3084844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bg-BG" sz="1600" b="1" dirty="0">
                <a:latin typeface="Georgia" pitchFamily="18" charset="0"/>
              </a:rPr>
              <a:t>В този раздел авторът посочва как ще се развива в бъдеще, както по отношение на учебното съдържание на преподаваната материя, така и по отношение на уменията му в областта на преподаване.</a:t>
            </a:r>
            <a:endParaRPr lang="en-US" sz="1600" b="1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7393205"/>
              </p:ext>
            </p:extLst>
          </p:nvPr>
        </p:nvGraphicFramePr>
        <p:xfrm>
          <a:off x="304800" y="892111"/>
          <a:ext cx="8534400" cy="695648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95400"/>
                <a:gridCol w="2743200"/>
                <a:gridCol w="4495800"/>
              </a:tblGrid>
              <a:tr h="5556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Печатно </a:t>
                      </a:r>
                      <a:r>
                        <a:rPr lang="bg-BG" sz="1400" dirty="0" smtClean="0">
                          <a:solidFill>
                            <a:schemeClr val="tx1"/>
                          </a:solidFill>
                          <a:effectLst/>
                        </a:rPr>
                        <a:t>портфолио</a:t>
                      </a: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Електронно портфолио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14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tx1"/>
                          </a:solidFill>
                          <a:effectLst/>
                        </a:rPr>
                        <a:t>Предимства</a:t>
                      </a:r>
                      <a:endParaRPr lang="bg-BG" sz="14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Относително лесно се създава и поддържа, въпреки че се изразходва много хартия.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Повечето хора са запознати по-добре с печатната форма на портфолиото и я намират по-лесна за прилагане.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Позволява да се добавят различни връзки, които правят портфолиото по-забележимо – например може да се добавят малки видео клипове, които да демонстрират някои компетенции, придобити в процеса на обучението.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Много лесно се създават копия.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Копията могат да се оставят на разположение на различни потенциални работодатели.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Дава възможност да се демонстрират технологични компетенции – умения, които се ценят много от училищните органи на управление.  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318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Недостатъци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В случаи, когато училището е отдалечено и работодателят трябва да види портфолиото предсрочно или извън работното време, не е лесно то да се изпраща всеки път, когато е необходимо.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 Когато портфолиото трябва да се предостави на няколко работодатели, размножаването му е по-трудно.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Ако кандидатът не е добре запознат с електронните средства, изготвянето му отнема повече време.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Някои работодатели не са наясно с компютрите или предпочитат да разглеждат материалите в папка.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bg-BG" sz="1400" dirty="0">
                          <a:solidFill>
                            <a:schemeClr val="tx1"/>
                          </a:solidFill>
                          <a:effectLst/>
                        </a:rPr>
                        <a:t>„Споделянето” на портфолио е неудобно, когато няколко души едновременно се интервюират за работа. </a:t>
                      </a:r>
                      <a:endParaRPr lang="bg-BG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968" marR="4296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5800" y="123976"/>
            <a:ext cx="72325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31800"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31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altLang="bg-BG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bg-BG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РАВНЕНИЕ МЕЖДУ ПРЕДИМСТВАТА И НЕДОСТАТЪЦИТЕ НА ПЕЧАТНО</a:t>
            </a:r>
          </a:p>
          <a:p>
            <a:pPr marL="0" marR="0" lvl="0" indent="431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ru-RU" altLang="bg-BG" sz="1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 И ЕЛЕКТРОННО РАБОТНО ПОРТФОЛИО</a:t>
            </a:r>
            <a:endParaRPr kumimoji="0" lang="bg-BG" altLang="bg-BG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31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5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1600200" y="304800"/>
            <a:ext cx="6477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2000" b="1" u="sng" dirty="0">
                <a:solidFill>
                  <a:srgbClr val="FF0000"/>
                </a:solidFill>
                <a:latin typeface="Georgia" pitchFamily="18" charset="0"/>
              </a:rPr>
              <a:t>Част 8.</a:t>
            </a:r>
          </a:p>
          <a:p>
            <a:pPr algn="ctr"/>
            <a:r>
              <a:rPr lang="bg-BG" sz="2000" b="1" dirty="0" smtClean="0">
                <a:latin typeface="Georgia" pitchFamily="18" charset="0"/>
              </a:rPr>
              <a:t> </a:t>
            </a:r>
            <a:r>
              <a:rPr lang="bg-BG" sz="2000" b="1" dirty="0">
                <a:latin typeface="Georgia" pitchFamily="18" charset="0"/>
              </a:rPr>
              <a:t>Самонаблюдение</a:t>
            </a:r>
          </a:p>
          <a:p>
            <a:pPr algn="ctr"/>
            <a:endParaRPr lang="bg-BG" sz="2000" b="1" dirty="0">
              <a:latin typeface="Georgia" pitchFamily="18" charset="0"/>
            </a:endParaRPr>
          </a:p>
          <a:p>
            <a:pPr algn="ctr"/>
            <a:endParaRPr lang="en-US" sz="2000" dirty="0">
              <a:latin typeface="Georgia" pitchFamily="18" charset="0"/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828800" y="970530"/>
            <a:ext cx="5943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Идеята за самонаблюдението е чрез представеното от вас да разберете повече за себе си, като учител и обучаващ се. Самонаблюдението е начин на самооценка.</a:t>
            </a:r>
          </a:p>
          <a:p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да осъществите тази важна част от вашето портфолио, може за отговорите на следните въпроси, които ще ви помогнат да го направите: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762000" y="3278854"/>
            <a:ext cx="3352800" cy="418576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Коя е най-силната ви страна като учител?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Какво най-много бихте искали да промените в своята професионална работа?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Кое е най-забележителното ви постижение?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Какви нови стратегии за преподаване си опитвал през последните години?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Какво си научил от стратегиите, които са били успешни?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Какво говори учебната ви програма за стила ви на преподаване?</a:t>
            </a:r>
            <a:endParaRPr lang="en-US" sz="1400" dirty="0">
              <a:latin typeface="Georgia" pitchFamily="18" charset="0"/>
            </a:endParaRP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4800600" y="3120189"/>
            <a:ext cx="3429000" cy="353943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 мотивирате изявените ученици?</a:t>
            </a:r>
          </a:p>
          <a:p>
            <a:pPr>
              <a:buFont typeface="Wingdings" pitchFamily="2" charset="2"/>
              <a:buChar char="Ø"/>
            </a:pPr>
            <a:endParaRPr lang="bg-BG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 Как мотивирате учениците, които искат да постигнат повече?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 бихте описали отношението между вас и учениците ви?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Какви са трите най-важни неща, които новопостъпилите учители във вашата област трябва да знаят, за да бъдат ефективни?</a:t>
            </a:r>
          </a:p>
          <a:p>
            <a:pPr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1400" dirty="0">
                <a:latin typeface="Georgia" pitchFamily="18" charset="0"/>
              </a:rPr>
              <a:t>Как бихте описали отношението си към преподаването? Променило ли се е през последните години?</a:t>
            </a:r>
            <a:endParaRPr lang="en-US" sz="1400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1447800" y="432438"/>
            <a:ext cx="5943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g-BG" sz="2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 9.</a:t>
            </a:r>
          </a:p>
          <a:p>
            <a:pPr algn="ctr"/>
            <a:endParaRPr lang="bg-BG" sz="20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Приложение:</a:t>
            </a:r>
          </a:p>
          <a:p>
            <a:pPr algn="ctr"/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838200" y="2133600"/>
            <a:ext cx="3352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приложението може да включите всяка друга информация, която смятате , че има отношение към представената такава в портфолиото-</a:t>
            </a:r>
          </a:p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сертификати, дипломи, грамоти и други документи, отразяващи професионалното развитие и израстване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4953000" y="2590800"/>
            <a:ext cx="3124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претоварвайте секцията с много информация – в противен случай няма да бъде прочетена въобще.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u="sng" dirty="0"/>
              <a:t>ПРИМЕРНИ ИЗИСКВАНИЯ КЪМ ПОРТФОЛИОТО НА УЧИТЕЛЯ</a:t>
            </a:r>
            <a:r>
              <a:rPr lang="ru-RU" sz="1600" b="1" dirty="0"/>
              <a:t>     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indent="0">
              <a:spcBef>
                <a:spcPts val="0"/>
              </a:spcBef>
            </a:pPr>
            <a:r>
              <a:rPr lang="ru-RU" sz="1600" dirty="0"/>
              <a:t>1. Документи, които доказват: завършена  образователно квалификационна степен, допълнителни квалификации (ПКС  специализации, курсове, семинари и др</a:t>
            </a:r>
            <a:r>
              <a:rPr lang="ru-RU" sz="1600" dirty="0" smtClean="0"/>
              <a:t>.);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2. Примерни разработки</a:t>
            </a:r>
            <a:r>
              <a:rPr lang="ru-RU" sz="1600" b="1" dirty="0"/>
              <a:t> </a:t>
            </a:r>
            <a:r>
              <a:rPr lang="ru-RU" sz="1600" dirty="0"/>
              <a:t>на планове от проведени ситуации/уроци</a:t>
            </a:r>
            <a:r>
              <a:rPr lang="ru-RU" sz="1600" dirty="0" smtClean="0"/>
              <a:t>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3. Проекти, по които е работила групата/ класа (цели, развитие и крайни резултати/ оценяване на проекта</a:t>
            </a:r>
            <a:r>
              <a:rPr lang="ru-RU" sz="1600" dirty="0" smtClean="0"/>
              <a:t>);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4. Примери за разнообразни дейности ориентирани към индивидуализация ( стилове на учене, типове интелигентност и др</a:t>
            </a:r>
            <a:r>
              <a:rPr lang="ru-RU" sz="1600" dirty="0" smtClean="0"/>
              <a:t>.);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5. Продукти от дейността на децата (писмени работи, рисунки, изработени книжки и др.), които съдържат  самооценка на децата и оценка от учителя</a:t>
            </a:r>
            <a:r>
              <a:rPr lang="ru-RU" sz="1600" dirty="0" smtClean="0"/>
              <a:t>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6. Примери за организация на средата (правила на класа, информационни табла, наличие на класна библиотека и др</a:t>
            </a:r>
            <a:r>
              <a:rPr lang="ru-RU" sz="1600" dirty="0" smtClean="0"/>
              <a:t>.);</a:t>
            </a:r>
            <a:r>
              <a:rPr lang="ru-RU" sz="1600" dirty="0"/>
              <a:t> </a:t>
            </a:r>
          </a:p>
          <a:p>
            <a:pPr marL="0" indent="0">
              <a:spcBef>
                <a:spcPts val="0"/>
              </a:spcBef>
            </a:pPr>
            <a:r>
              <a:rPr lang="ru-RU" sz="1600" dirty="0"/>
              <a:t>7. Видео-записи/ фото-документиране, което показва работата в групата/ класа</a:t>
            </a:r>
            <a:r>
              <a:rPr lang="ru-RU" sz="1600" dirty="0" smtClean="0"/>
              <a:t>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8. Примери за взаимодействие със семействата на децата (родителски срещи, информация за развитието и работата на детето, съвместни дейности и др</a:t>
            </a:r>
            <a:r>
              <a:rPr lang="ru-RU" sz="1600" dirty="0" smtClean="0"/>
              <a:t>.);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9.  Записки на собствени наблюдения по време и след работа</a:t>
            </a:r>
            <a:r>
              <a:rPr lang="ru-RU" sz="1600" dirty="0" smtClean="0"/>
              <a:t>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10. Индивидуален план за кариерно развитие (самообразоване, използване на специализирана литература, посещение на квалификационни форми и др</a:t>
            </a:r>
            <a:r>
              <a:rPr lang="ru-RU" sz="1600" dirty="0" smtClean="0"/>
              <a:t>.);</a:t>
            </a:r>
            <a:endParaRPr lang="ru-RU" sz="1600" dirty="0"/>
          </a:p>
          <a:p>
            <a:pPr marL="0" indent="0">
              <a:spcBef>
                <a:spcPts val="0"/>
              </a:spcBef>
            </a:pPr>
            <a:r>
              <a:rPr lang="ru-RU" sz="1600" dirty="0"/>
              <a:t>11. Други материали по преценка на учителя (препоръки, публикации, методически пособия и др.).</a:t>
            </a:r>
          </a:p>
          <a:p>
            <a:pPr marL="0" indent="0">
              <a:spcBef>
                <a:spcPts val="0"/>
              </a:spcBef>
            </a:pPr>
            <a:endParaRPr lang="ru-RU" sz="1600" dirty="0"/>
          </a:p>
          <a:p>
            <a:pPr marL="0" indent="0">
              <a:spcBef>
                <a:spcPts val="0"/>
              </a:spcBef>
            </a:pPr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331057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3200400" y="1905000"/>
            <a:ext cx="32766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8000">
                <a:solidFill>
                  <a:srgbClr val="7030A0"/>
                </a:solidFill>
                <a:latin typeface="Monotype Corsiva" pitchFamily="66" charset="0"/>
              </a:rPr>
              <a:t>КРАЙ</a:t>
            </a:r>
            <a:endParaRPr lang="en-US" sz="800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457200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3600" b="1" dirty="0" smtClean="0">
                <a:latin typeface="Monotype Corsiva" pitchFamily="66" charset="0"/>
              </a:rPr>
              <a:t>Портфолио</a:t>
            </a:r>
            <a:r>
              <a:rPr lang="en-US" sz="3600" b="1" dirty="0" smtClean="0">
                <a:latin typeface="Monotype Corsiva" pitchFamily="66" charset="0"/>
              </a:rPr>
              <a:t> – </a:t>
            </a:r>
            <a:r>
              <a:rPr lang="bg-BG" sz="3600" dirty="0" smtClean="0">
                <a:latin typeface="Monotype Corsiva" panose="03010101010201010101" pitchFamily="66" charset="0"/>
              </a:rPr>
              <a:t>съдържание</a:t>
            </a:r>
            <a:r>
              <a:rPr lang="en-US" sz="3600" dirty="0" smtClean="0">
                <a:latin typeface="Monotype Corsiva" panose="03010101010201010101" pitchFamily="66" charset="0"/>
              </a:rPr>
              <a:t>  </a:t>
            </a:r>
            <a:r>
              <a:rPr lang="bg-BG" sz="3600" dirty="0" smtClean="0">
                <a:latin typeface="Monotype Corsiva" panose="03010101010201010101" pitchFamily="66" charset="0"/>
              </a:rPr>
              <a:t>на </a:t>
            </a:r>
            <a:r>
              <a:rPr lang="bg-BG" sz="3600" dirty="0">
                <a:latin typeface="Monotype Corsiva" panose="03010101010201010101" pitchFamily="66" charset="0"/>
              </a:rPr>
              <a:t>понятието</a:t>
            </a:r>
            <a:r>
              <a:rPr lang="bg-BG" sz="3600" b="1" dirty="0" smtClean="0">
                <a:latin typeface="Monotype Corsiva" pitchFamily="66" charset="0"/>
              </a:rPr>
              <a:t>. </a:t>
            </a:r>
            <a:endParaRPr lang="en-US" sz="3600" b="1" dirty="0"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772863"/>
            <a:ext cx="7391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dirty="0">
                <a:latin typeface="Monotype Corsiva" panose="03010101010201010101" pitchFamily="66" charset="0"/>
              </a:rPr>
              <a:t>съвременна образователна </a:t>
            </a:r>
            <a:r>
              <a:rPr lang="bg-BG" sz="2000" i="1" dirty="0" smtClean="0">
                <a:latin typeface="Monotype Corsiva" panose="03010101010201010101" pitchFamily="66" charset="0"/>
              </a:rPr>
              <a:t>технология</a:t>
            </a:r>
            <a:endParaRPr lang="en-US" sz="2000" i="1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i="1" dirty="0">
                <a:latin typeface="Monotype Corsiva" panose="03010101010201010101" pitchFamily="66" charset="0"/>
              </a:rPr>
              <a:t>инструмент за </a:t>
            </a:r>
            <a:r>
              <a:rPr lang="bg-BG" sz="2000" i="1" dirty="0" smtClean="0">
                <a:latin typeface="Monotype Corsiva" panose="03010101010201010101" pitchFamily="66" charset="0"/>
              </a:rPr>
              <a:t>самооценка</a:t>
            </a:r>
            <a:endParaRPr lang="en-US" sz="2000" i="1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dirty="0">
                <a:latin typeface="Monotype Corsiva" panose="03010101010201010101" pitchFamily="66" charset="0"/>
              </a:rPr>
              <a:t>алтернативен </a:t>
            </a:r>
            <a:r>
              <a:rPr lang="bg-BG" sz="2000" i="1" dirty="0">
                <a:latin typeface="Monotype Corsiva" panose="03010101010201010101" pitchFamily="66" charset="0"/>
              </a:rPr>
              <a:t>начин за </a:t>
            </a:r>
            <a:r>
              <a:rPr lang="bg-BG" sz="2000" i="1" dirty="0" smtClean="0">
                <a:latin typeface="Monotype Corsiva" panose="03010101010201010101" pitchFamily="66" charset="0"/>
              </a:rPr>
              <a:t>оценяване</a:t>
            </a:r>
            <a:endParaRPr lang="en-US" sz="2000" i="1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i="1" dirty="0">
                <a:latin typeface="Monotype Corsiva" panose="03010101010201010101" pitchFamily="66" charset="0"/>
              </a:rPr>
              <a:t>колекция, набор </a:t>
            </a:r>
            <a:r>
              <a:rPr lang="bg-BG" sz="2000" dirty="0">
                <a:latin typeface="Monotype Corsiva" panose="03010101010201010101" pitchFamily="66" charset="0"/>
              </a:rPr>
              <a:t>събрани и подредени материали, предмети, инструменти, насочени към постигане на конкретна, определена </a:t>
            </a:r>
            <a:r>
              <a:rPr lang="bg-BG" sz="2000" dirty="0" smtClean="0">
                <a:latin typeface="Monotype Corsiva" panose="03010101010201010101" pitchFamily="66" charset="0"/>
              </a:rPr>
              <a:t>цел</a:t>
            </a:r>
            <a:endParaRPr lang="en-US" sz="2000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i="1" dirty="0">
                <a:latin typeface="Monotype Corsiva" panose="03010101010201010101" pitchFamily="66" charset="0"/>
              </a:rPr>
              <a:t>работна файлова папка, </a:t>
            </a:r>
            <a:r>
              <a:rPr lang="bg-BG" sz="2000" dirty="0">
                <a:latin typeface="Monotype Corsiva" panose="03010101010201010101" pitchFamily="66" charset="0"/>
              </a:rPr>
              <a:t>съдържаща многообразна информация, която документира придобитите опит и </a:t>
            </a:r>
            <a:r>
              <a:rPr lang="bg-BG" sz="2000" dirty="0" smtClean="0">
                <a:latin typeface="Monotype Corsiva" panose="03010101010201010101" pitchFamily="66" charset="0"/>
              </a:rPr>
              <a:t>постижения</a:t>
            </a:r>
            <a:endParaRPr lang="en-US" sz="2000" dirty="0" smtClean="0">
              <a:latin typeface="Monotype Corsiva" panose="03010101010201010101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i="1" dirty="0">
                <a:latin typeface="Monotype Corsiva" panose="03010101010201010101" pitchFamily="66" charset="0"/>
              </a:rPr>
              <a:t>комплект </a:t>
            </a:r>
            <a:r>
              <a:rPr lang="bg-BG" sz="2000" dirty="0">
                <a:latin typeface="Monotype Corsiva" panose="03010101010201010101" pitchFamily="66" charset="0"/>
              </a:rPr>
              <a:t>от документи и самостоятелни работи</a:t>
            </a:r>
          </a:p>
        </p:txBody>
      </p:sp>
    </p:spTree>
    <p:extLst>
      <p:ext uri="{BB962C8B-B14F-4D97-AF65-F5344CB8AC3E}">
        <p14:creationId xmlns:p14="http://schemas.microsoft.com/office/powerpoint/2010/main" val="409288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0800" y="25908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dirty="0" smtClean="0">
                <a:latin typeface="Monotype Corsiva" pitchFamily="66" charset="0"/>
              </a:rPr>
              <a:t>Портфолиото може да бъде... </a:t>
            </a:r>
            <a:endParaRPr lang="en-US" sz="3600" b="1" dirty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400" y="762000"/>
            <a:ext cx="457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u="sng" dirty="0" smtClean="0">
                <a:latin typeface="Georgia" pitchFamily="18" charset="0"/>
              </a:rPr>
              <a:t>Според субекта :</a:t>
            </a:r>
          </a:p>
          <a:p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Персонално</a:t>
            </a:r>
          </a:p>
          <a:p>
            <a:pPr>
              <a:buFont typeface="Wingdings" pitchFamily="2" charset="2"/>
              <a:buChar char="Ø"/>
            </a:pPr>
            <a:endParaRPr lang="bg-BG" dirty="0" smtClean="0"/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Групово</a:t>
            </a:r>
            <a:endParaRPr lang="en-US" sz="2000" b="1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0920185">
            <a:off x="609600" y="3629167"/>
            <a:ext cx="3505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u="sng" dirty="0" smtClean="0">
                <a:latin typeface="Georgia" pitchFamily="18" charset="0"/>
              </a:rPr>
              <a:t>Според носителя :</a:t>
            </a:r>
          </a:p>
          <a:p>
            <a:endParaRPr lang="bg-BG" sz="2000" b="1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Електронно</a:t>
            </a:r>
          </a:p>
          <a:p>
            <a:pPr>
              <a:buFont typeface="Wingdings" pitchFamily="2" charset="2"/>
              <a:buChar char="Ø"/>
            </a:pPr>
            <a:endParaRPr lang="bg-BG" sz="2000" b="1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Хартиен носител</a:t>
            </a:r>
            <a:endParaRPr lang="en-US" sz="2000" b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358552">
            <a:off x="4785815" y="3407850"/>
            <a:ext cx="3429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u="sng" dirty="0" smtClean="0">
                <a:latin typeface="Georgia" pitchFamily="18" charset="0"/>
              </a:rPr>
              <a:t>Според типа :</a:t>
            </a:r>
          </a:p>
          <a:p>
            <a:endParaRPr lang="bg-BG" sz="2000" b="1" u="sng" dirty="0" smtClean="0">
              <a:latin typeface="Georgia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Детско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Учителско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Екипно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Програмирано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Селективно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Процесуално</a:t>
            </a:r>
          </a:p>
          <a:p>
            <a:pPr>
              <a:buFont typeface="Wingdings" pitchFamily="2" charset="2"/>
              <a:buChar char="Ø"/>
            </a:pPr>
            <a:r>
              <a:rPr lang="bg-BG" sz="2000" b="1" dirty="0" smtClean="0">
                <a:latin typeface="Georgia" pitchFamily="18" charset="0"/>
              </a:rPr>
              <a:t>Ресурсно ...</a:t>
            </a:r>
            <a:endParaRPr lang="en-US" sz="2000" b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2819400"/>
            <a:ext cx="7924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g-BG" sz="5400" b="1" dirty="0">
                <a:latin typeface="Monotype Corsiva" pitchFamily="66" charset="0"/>
                <a:cs typeface="Times New Roman" pitchFamily="18" charset="0"/>
              </a:rPr>
              <a:t>Защо портфолио?</a:t>
            </a:r>
            <a:endParaRPr lang="bg-BG" sz="6600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 rot="20709018">
            <a:off x="622196" y="726347"/>
            <a:ext cx="3581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bg-BG" b="1" dirty="0">
                <a:latin typeface="Georgia" pitchFamily="18" charset="0"/>
              </a:rPr>
              <a:t>Портфолио</a:t>
            </a:r>
            <a:r>
              <a:rPr lang="en-US" b="1" dirty="0">
                <a:latin typeface="Georgia" pitchFamily="18" charset="0"/>
              </a:rPr>
              <a:t> </a:t>
            </a:r>
            <a:r>
              <a:rPr lang="en-US" b="1" dirty="0" smtClean="0">
                <a:latin typeface="Georgia" pitchFamily="18" charset="0"/>
              </a:rPr>
              <a:t>–</a:t>
            </a:r>
            <a:endParaRPr lang="bg-BG" b="1" dirty="0" smtClean="0">
              <a:latin typeface="Georgia" pitchFamily="18" charset="0"/>
            </a:endParaRPr>
          </a:p>
          <a:p>
            <a:endParaRPr lang="en-US" b="1" dirty="0">
              <a:latin typeface="Georgia" pitchFamily="18" charset="0"/>
            </a:endParaRPr>
          </a:p>
          <a:p>
            <a:r>
              <a:rPr lang="bg-BG" b="1" dirty="0">
                <a:latin typeface="Georgia" pitchFamily="18" charset="0"/>
              </a:rPr>
              <a:t>Порт-</a:t>
            </a:r>
            <a:r>
              <a:rPr lang="bg-BG" dirty="0">
                <a:latin typeface="Georgia" pitchFamily="18" charset="0"/>
              </a:rPr>
              <a:t>портативен, преносим, удобен за носене </a:t>
            </a:r>
            <a:endParaRPr lang="bg-BG" dirty="0" smtClean="0">
              <a:latin typeface="Georgia" pitchFamily="18" charset="0"/>
            </a:endParaRPr>
          </a:p>
          <a:p>
            <a:endParaRPr lang="bg-BG" dirty="0">
              <a:latin typeface="Georgia" pitchFamily="18" charset="0"/>
            </a:endParaRPr>
          </a:p>
          <a:p>
            <a:r>
              <a:rPr lang="bg-BG" b="1" dirty="0">
                <a:latin typeface="Georgia" pitchFamily="18" charset="0"/>
              </a:rPr>
              <a:t>Фолио </a:t>
            </a:r>
            <a:r>
              <a:rPr lang="bg-BG" dirty="0">
                <a:latin typeface="Georgia" pitchFamily="18" charset="0"/>
              </a:rPr>
              <a:t>– лист, сгънат на две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 rot="446015">
            <a:off x="4572000" y="347768"/>
            <a:ext cx="3494151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/>
            <a:r>
              <a:rPr lang="bg-BG" b="1" dirty="0">
                <a:latin typeface="Georgia" pitchFamily="18" charset="0"/>
                <a:cs typeface="Times New Roman" pitchFamily="18" charset="0"/>
              </a:rPr>
              <a:t>В последното десетилетие практиката портфолио се разработи успешно и се оказа приложима и към работата на учителя. Сега това е валидно и в страните членки на Съвета на Европа </a:t>
            </a:r>
            <a:endParaRPr lang="en-US" b="1" dirty="0">
              <a:latin typeface="Georgia" pitchFamily="18" charset="0"/>
              <a:cs typeface="Times New Roman" pitchFamily="18" charset="0"/>
            </a:endParaRPr>
          </a:p>
          <a:p>
            <a:pPr indent="449263" eaLnBrk="0" hangingPunct="0"/>
            <a:endParaRPr lang="en-US" dirty="0">
              <a:cs typeface="Times New Roman" pitchFamily="18" charset="0"/>
            </a:endParaRPr>
          </a:p>
        </p:txBody>
      </p:sp>
      <p:sp>
        <p:nvSpPr>
          <p:cNvPr id="3078" name="TextBox 12"/>
          <p:cNvSpPr txBox="1">
            <a:spLocks noChangeArrowheads="1"/>
          </p:cNvSpPr>
          <p:nvPr/>
        </p:nvSpPr>
        <p:spPr bwMode="auto">
          <a:xfrm>
            <a:off x="609600" y="3890963"/>
            <a:ext cx="3962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bg-BG" b="1" dirty="0">
                <a:latin typeface="Georgia" pitchFamily="18" charset="0"/>
              </a:rPr>
              <a:t>Портфолиото на учителя е доказателствена колекция от документи, доказващи професионалния път на учителя, която придружава професионалната биография на учителя.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3079" name="TextBox 13"/>
          <p:cNvSpPr txBox="1">
            <a:spLocks noChangeArrowheads="1"/>
          </p:cNvSpPr>
          <p:nvPr/>
        </p:nvSpPr>
        <p:spPr bwMode="auto">
          <a:xfrm rot="20667695">
            <a:off x="5181600" y="3875318"/>
            <a:ext cx="368372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bg-BG" b="1" dirty="0">
                <a:latin typeface="Georgia" pitchFamily="18" charset="0"/>
              </a:rPr>
              <a:t>Счита се, че една от непосредствените причини за нововъведението учителско портфолио е опит за преодоляване на установената тенденция за снижаване на качеството на образованието.</a:t>
            </a:r>
            <a:endParaRPr lang="en-US" b="1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04800" y="228600"/>
            <a:ext cx="38862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latin typeface="Georgia" pitchFamily="18" charset="0"/>
              </a:rPr>
              <a:t>1.</a:t>
            </a:r>
          </a:p>
          <a:p>
            <a:pPr algn="ctr"/>
            <a:r>
              <a:rPr lang="bg-BG" b="1" dirty="0">
                <a:latin typeface="Georgia" pitchFamily="18" charset="0"/>
              </a:rPr>
              <a:t>Техниката учителско портфолио отразява връзката между научно-теоретичните знания и персоналната педагогическа практика в дейността на учителя;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5486400" y="505599"/>
            <a:ext cx="3454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latin typeface="Georgia" pitchFamily="18" charset="0"/>
              </a:rPr>
              <a:t>2. </a:t>
            </a:r>
          </a:p>
          <a:p>
            <a:pPr algn="ctr"/>
            <a:r>
              <a:rPr lang="bg-BG" b="1" dirty="0">
                <a:latin typeface="Georgia" pitchFamily="18" charset="0"/>
              </a:rPr>
              <a:t>Притежателят на портфолио е поел задължение активно да поддържа своята компетентност; 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858988" y="2667000"/>
            <a:ext cx="748453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latin typeface="Georgia" pitchFamily="18" charset="0"/>
              </a:rPr>
              <a:t>3.</a:t>
            </a:r>
          </a:p>
          <a:p>
            <a:pPr algn="ctr"/>
            <a:r>
              <a:rPr lang="bg-BG" b="1" dirty="0">
                <a:latin typeface="Georgia" pitchFamily="18" charset="0"/>
              </a:rPr>
              <a:t>Осигурява качество на образователната дейност чрез съдържащата се в него възможност за прозрачност, откритост и публичност; това дава възможност всеки гражданин да получава качествени образователни услуги;</a:t>
            </a:r>
            <a:endParaRPr lang="en-US" b="1" dirty="0">
              <a:latin typeface="Georgia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457199" y="4421326"/>
            <a:ext cx="33528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latin typeface="Georgia" pitchFamily="18" charset="0"/>
              </a:rPr>
              <a:t>4</a:t>
            </a:r>
            <a:r>
              <a:rPr lang="bg-BG" b="1" dirty="0">
                <a:latin typeface="Georgia" pitchFamily="18" charset="0"/>
              </a:rPr>
              <a:t>. </a:t>
            </a:r>
          </a:p>
          <a:p>
            <a:r>
              <a:rPr lang="bg-BG" b="1" dirty="0">
                <a:latin typeface="Georgia" pitchFamily="18" charset="0"/>
              </a:rPr>
              <a:t>Учителското портфолио има срок на годност, гарантиращ качество;</a:t>
            </a:r>
            <a:endParaRPr lang="en-US" b="1" dirty="0">
              <a:latin typeface="Georgia" pitchFamily="18" charset="0"/>
            </a:endParaRP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343400" y="4744492"/>
            <a:ext cx="43053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b="1" dirty="0">
                <a:latin typeface="Georgia" pitchFamily="18" charset="0"/>
              </a:rPr>
              <a:t>5. </a:t>
            </a:r>
          </a:p>
          <a:p>
            <a:r>
              <a:rPr lang="bg-BG" b="1" dirty="0">
                <a:latin typeface="Georgia" pitchFamily="18" charset="0"/>
              </a:rPr>
              <a:t>Учителското портфолио документира напредъка и перспективата в професионалната биография на своя притежател.</a:t>
            </a:r>
            <a:endParaRPr lang="en-US" b="1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 rot="20016581">
            <a:off x="228600" y="1070058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2800" dirty="0">
                <a:solidFill>
                  <a:srgbClr val="FF0000"/>
                </a:solidFill>
                <a:latin typeface="Georgia" pitchFamily="18" charset="0"/>
              </a:rPr>
              <a:t>съдържание</a:t>
            </a:r>
            <a:endParaRPr lang="en-US" sz="2800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286875" y="2525196"/>
            <a:ext cx="2514600" cy="3108543"/>
          </a:xfrm>
          <a:prstGeom prst="rect">
            <a:avLst/>
          </a:prstGeom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endParaRPr lang="en-US" sz="1400" dirty="0"/>
          </a:p>
          <a:p>
            <a:pPr algn="ctr" eaLnBrk="0" hangingPunct="0">
              <a:buFont typeface="Wingdings" pitchFamily="2" charset="2"/>
              <a:buChar char="Ø"/>
            </a:pPr>
            <a:r>
              <a:rPr lang="bg-BG" sz="1400" b="1" dirty="0">
                <a:latin typeface="Georgia" pitchFamily="18" charset="0"/>
                <a:cs typeface="Times New Roman" pitchFamily="18" charset="0"/>
              </a:rPr>
              <a:t>Резюме – информация за учителя, който съставя портфолиото;</a:t>
            </a:r>
          </a:p>
          <a:p>
            <a:pPr eaLnBrk="0" hangingPunct="0">
              <a:buFont typeface="Calibri" pitchFamily="34" charset="0"/>
              <a:buAutoNum type="arabicParenR"/>
            </a:pPr>
            <a:endParaRPr lang="bg-BG" sz="1400" b="1" dirty="0">
              <a:latin typeface="Georgia" pitchFamily="18" charset="0"/>
              <a:cs typeface="Times New Roman" pitchFamily="18" charset="0"/>
            </a:endParaRPr>
          </a:p>
          <a:p>
            <a:pPr algn="ctr" eaLnBrk="0" hangingPunct="0">
              <a:buFont typeface="Wingdings" pitchFamily="2" charset="2"/>
              <a:buChar char="Ø"/>
            </a:pPr>
            <a:r>
              <a:rPr lang="bg-BG" sz="1400" b="1" dirty="0">
                <a:latin typeface="Georgia" pitchFamily="18" charset="0"/>
              </a:rPr>
              <a:t>Философията на учителя- неговото виждане за ролята, която изпълнява в образование, обучението и възпитанието на ученика;</a:t>
            </a:r>
          </a:p>
          <a:p>
            <a:pPr eaLnBrk="0" hangingPunct="0"/>
            <a:endParaRPr lang="bg-BG" sz="1400" b="1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80691" y="291548"/>
            <a:ext cx="40386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bg-BG" sz="1400" b="1" dirty="0">
                <a:latin typeface="Georgia" pitchFamily="18" charset="0"/>
                <a:cs typeface="+mn-cs"/>
              </a:rPr>
              <a:t>Отговорност на учителя – информация за учебната дисциплина, която той преподава и научните новости в тази посока;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bg-BG" sz="1400" b="1" dirty="0">
              <a:latin typeface="Georgia" pitchFamily="18" charset="0"/>
              <a:cs typeface="+mn-cs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bg-BG" sz="1400" b="1" dirty="0">
                <a:latin typeface="Georgia" pitchFamily="18" charset="0"/>
                <a:cs typeface="+mn-cs"/>
              </a:rPr>
              <a:t>Методи на преподаване – защо е избрал този метод, каква е неговата образователна стратегия;</a:t>
            </a: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bg-BG" sz="1400" b="1" dirty="0">
              <a:latin typeface="Georgia" pitchFamily="18" charset="0"/>
              <a:cs typeface="+mn-cs"/>
            </a:endParaRPr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bg-BG" sz="1400" b="1" dirty="0">
                <a:latin typeface="Georgia" pitchFamily="18" charset="0"/>
                <a:cs typeface="+mn-cs"/>
              </a:rPr>
              <a:t>Процес на учене – обратната връзка от учениците;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+mn-lt"/>
              <a:cs typeface="+mn-cs"/>
            </a:endParaRP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2880691" y="3177063"/>
            <a:ext cx="3276600" cy="3293209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8600" indent="-228600" algn="ctr">
              <a:buFont typeface="Wingdings" pitchFamily="2" charset="2"/>
              <a:buChar char="Ø"/>
            </a:pPr>
            <a:endParaRPr lang="en-US" sz="1600" b="1" dirty="0">
              <a:latin typeface="Georgia" pitchFamily="18" charset="0"/>
            </a:endParaRPr>
          </a:p>
          <a:p>
            <a:pPr marL="228600" indent="-228600" algn="ctr">
              <a:buFont typeface="Wingdings" pitchFamily="2" charset="2"/>
              <a:buChar char="Ø"/>
            </a:pPr>
            <a:r>
              <a:rPr lang="bg-BG" sz="1600" b="1" dirty="0">
                <a:latin typeface="Georgia" pitchFamily="18" charset="0"/>
              </a:rPr>
              <a:t>Оценка на учениците за преподавателя;</a:t>
            </a:r>
          </a:p>
          <a:p>
            <a:pPr marL="228600" indent="-228600" algn="ctr">
              <a:buFont typeface="Wingdings" pitchFamily="2" charset="2"/>
              <a:buChar char="Ø"/>
            </a:pPr>
            <a:endParaRPr lang="bg-BG" sz="1600" b="1" dirty="0">
              <a:latin typeface="Georgia" pitchFamily="18" charset="0"/>
            </a:endParaRPr>
          </a:p>
          <a:p>
            <a:pPr marL="228600" indent="-228600" algn="ctr">
              <a:buFont typeface="Wingdings" pitchFamily="2" charset="2"/>
              <a:buChar char="Ø"/>
            </a:pPr>
            <a:r>
              <a:rPr lang="bg-BG" sz="1600" b="1" dirty="0" smtClean="0">
                <a:latin typeface="Georgia" pitchFamily="18" charset="0"/>
              </a:rPr>
              <a:t>Друга </a:t>
            </a:r>
            <a:r>
              <a:rPr lang="bg-BG" sz="1600" b="1" dirty="0">
                <a:latin typeface="Georgia" pitchFamily="18" charset="0"/>
              </a:rPr>
              <a:t>информация, която има отношение към професията;</a:t>
            </a:r>
          </a:p>
          <a:p>
            <a:pPr marL="228600" indent="-228600" algn="ctr">
              <a:buFont typeface="Wingdings" pitchFamily="2" charset="2"/>
              <a:buChar char="Ø"/>
            </a:pPr>
            <a:endParaRPr lang="bg-BG" sz="1600" b="1" dirty="0">
              <a:latin typeface="Georgia" pitchFamily="18" charset="0"/>
            </a:endParaRPr>
          </a:p>
          <a:p>
            <a:pPr marL="228600" indent="-228600" algn="ctr">
              <a:buFont typeface="Wingdings" pitchFamily="2" charset="2"/>
              <a:buChar char="Ø"/>
            </a:pPr>
            <a:r>
              <a:rPr lang="bg-BG" sz="1600" b="1" dirty="0">
                <a:latin typeface="Georgia" pitchFamily="18" charset="0"/>
                <a:cs typeface="Times New Roman" pitchFamily="18" charset="0"/>
              </a:rPr>
              <a:t>Бъдещи планове/цели,               включително и професионалното саморазвитие;</a:t>
            </a:r>
            <a:endParaRPr lang="bg-BG" sz="1600" b="1" dirty="0">
              <a:latin typeface="Georgia" pitchFamily="18" charset="0"/>
            </a:endParaRPr>
          </a:p>
          <a:p>
            <a:pPr marL="228600" indent="-228600" algn="ctr">
              <a:buFont typeface="Wingdings" pitchFamily="2" charset="2"/>
              <a:buChar char="Ø"/>
            </a:pPr>
            <a:endParaRPr lang="en-US" sz="1600" b="1" dirty="0">
              <a:latin typeface="Georgia" pitchFamily="18" charset="0"/>
            </a:endParaRP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6281530" y="2438400"/>
            <a:ext cx="2362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 typeface="Wingdings" pitchFamily="2" charset="2"/>
              <a:buChar char="Ø"/>
            </a:pPr>
            <a:endParaRPr lang="en-US" sz="1400" dirty="0">
              <a:latin typeface="Georgia" pitchFamily="18" charset="0"/>
            </a:endParaRPr>
          </a:p>
          <a:p>
            <a:pPr marL="228600" indent="-228600"/>
            <a:r>
              <a:rPr lang="bg-BG" sz="1400" b="1" dirty="0">
                <a:latin typeface="Georgia" pitchFamily="18" charset="0"/>
                <a:cs typeface="Times New Roman" pitchFamily="18" charset="0"/>
              </a:rPr>
              <a:t> </a:t>
            </a:r>
            <a:r>
              <a:rPr lang="bg-BG" sz="1400" b="1" dirty="0" smtClean="0">
                <a:latin typeface="Georgia" pitchFamily="18" charset="0"/>
              </a:rPr>
              <a:t>Самооценка </a:t>
            </a:r>
            <a:r>
              <a:rPr lang="bg-BG" sz="1400" b="1" dirty="0">
                <a:latin typeface="Georgia" pitchFamily="18" charset="0"/>
              </a:rPr>
              <a:t>– твоята оценка за постигнатите цели и професията , в която се изявяваш;</a:t>
            </a:r>
            <a:endParaRPr lang="en-US" sz="1400" b="1" dirty="0">
              <a:latin typeface="Georgia" pitchFamily="18" charset="0"/>
            </a:endParaRPr>
          </a:p>
          <a:p>
            <a:pPr marL="228600" indent="-228600">
              <a:buFont typeface="Wingdings" pitchFamily="2" charset="2"/>
              <a:buChar char="Ø"/>
            </a:pPr>
            <a:endParaRPr lang="bg-BG" sz="1400" b="1" dirty="0">
              <a:latin typeface="Georgia" pitchFamily="18" charset="0"/>
              <a:cs typeface="Times New Roman" pitchFamily="18" charset="0"/>
            </a:endParaRPr>
          </a:p>
          <a:p>
            <a:pPr marL="228600" indent="-228600">
              <a:buFont typeface="Wingdings" pitchFamily="2" charset="2"/>
              <a:buChar char="Ø"/>
            </a:pPr>
            <a:r>
              <a:rPr lang="bg-BG" sz="1400" b="1" dirty="0" smtClean="0">
                <a:latin typeface="Georgia" pitchFamily="18" charset="0"/>
              </a:rPr>
              <a:t>Приложения </a:t>
            </a:r>
            <a:endParaRPr lang="bg-BG" sz="1400" b="1" dirty="0">
              <a:latin typeface="Georgia" pitchFamily="18" charset="0"/>
            </a:endParaRPr>
          </a:p>
          <a:p>
            <a:pPr marL="228600" indent="-228600" algn="ctr"/>
            <a:r>
              <a:rPr lang="bg-BG" sz="1400" b="1" dirty="0">
                <a:latin typeface="Georgia" pitchFamily="18" charset="0"/>
              </a:rPr>
              <a:t>     (сертификати, дипломи, грамоти и други документи, отразяващи професионалното развитие и израстване).</a:t>
            </a:r>
            <a:endParaRPr lang="en-US" sz="1400" b="1" dirty="0">
              <a:latin typeface="Georgia" pitchFamily="18" charset="0"/>
            </a:endParaRPr>
          </a:p>
          <a:p>
            <a:pPr marL="228600" indent="-228600">
              <a:buFont typeface="Wingdings" pitchFamily="2" charset="2"/>
              <a:buChar char="Ø"/>
            </a:pPr>
            <a:endParaRPr lang="bg-BG" sz="1400" b="1" dirty="0">
              <a:latin typeface="Georg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047958" y="92970"/>
            <a:ext cx="464439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bg-BG" b="1" u="sng" dirty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Част 1.</a:t>
            </a:r>
          </a:p>
          <a:p>
            <a:pPr algn="ctr"/>
            <a:endParaRPr lang="bg-BG" b="1" u="sng" dirty="0">
              <a:latin typeface="Georgia" pitchFamily="18" charset="0"/>
              <a:cs typeface="Times New Roman" pitchFamily="18" charset="0"/>
            </a:endParaRPr>
          </a:p>
          <a:p>
            <a:pPr algn="ctr"/>
            <a:r>
              <a:rPr lang="bg-BG" b="1" dirty="0">
                <a:latin typeface="Georgia" pitchFamily="18" charset="0"/>
                <a:cs typeface="Times New Roman" pitchFamily="18" charset="0"/>
              </a:rPr>
              <a:t> Резюме</a:t>
            </a:r>
          </a:p>
          <a:p>
            <a:pPr algn="ctr"/>
            <a:endParaRPr lang="bg-BG" b="1" u="sng" dirty="0">
              <a:latin typeface="Georgia" pitchFamily="18" charset="0"/>
              <a:cs typeface="Times New Roman" pitchFamily="18" charset="0"/>
            </a:endParaRPr>
          </a:p>
          <a:p>
            <a:pPr algn="ctr"/>
            <a:r>
              <a:rPr lang="bg-BG" b="1" dirty="0">
                <a:latin typeface="Georgia" pitchFamily="18" charset="0"/>
                <a:cs typeface="Times New Roman" pitchFamily="18" charset="0"/>
              </a:rPr>
              <a:t>В този раздел се очаква учителят да представи себе си. Съществуват различни начини за това, но най-разпространеният е чрез включването на </a:t>
            </a:r>
            <a:r>
              <a:rPr lang="ru-RU" b="1" dirty="0">
                <a:latin typeface="Georgia" pitchFamily="18" charset="0"/>
                <a:cs typeface="Times New Roman" pitchFamily="18" charset="0"/>
              </a:rPr>
              <a:t>стандартният модел на </a:t>
            </a:r>
            <a:r>
              <a:rPr lang="bg-BG" b="1" dirty="0">
                <a:latin typeface="Georgia" pitchFamily="18" charset="0"/>
                <a:cs typeface="Times New Roman" pitchFamily="18" charset="0"/>
              </a:rPr>
              <a:t>СV</a:t>
            </a:r>
          </a:p>
          <a:p>
            <a:pPr algn="ctr"/>
            <a:endParaRPr lang="bg-BG" b="1" dirty="0"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424070" y="2999600"/>
            <a:ext cx="4286333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bg-BG" b="1" u="sng" dirty="0">
                <a:latin typeface="Georgia" pitchFamily="18" charset="0"/>
              </a:rPr>
              <a:t>СV включва 5 документа:</a:t>
            </a:r>
          </a:p>
          <a:p>
            <a:endParaRPr lang="bg-BG" b="1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dirty="0">
                <a:latin typeface="Georgia" pitchFamily="18" charset="0"/>
              </a:rPr>
              <a:t>Автобиография;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dirty="0">
                <a:latin typeface="Georgia" pitchFamily="18" charset="0"/>
              </a:rPr>
              <a:t>Паспорт;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dirty="0" smtClean="0">
                <a:latin typeface="Georgia" pitchFamily="18" charset="0"/>
              </a:rPr>
              <a:t>Сертификат;</a:t>
            </a:r>
            <a:endParaRPr lang="bg-BG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dirty="0">
                <a:latin typeface="Georgia" pitchFamily="18" charset="0"/>
              </a:rPr>
              <a:t>Приложение към </a:t>
            </a:r>
            <a:r>
              <a:rPr lang="bg-BG" dirty="0" smtClean="0">
                <a:latin typeface="Georgia" pitchFamily="18" charset="0"/>
              </a:rPr>
              <a:t> дипломата</a:t>
            </a:r>
            <a:r>
              <a:rPr lang="bg-BG" dirty="0">
                <a:latin typeface="Georgia" pitchFamily="18" charset="0"/>
              </a:rPr>
              <a:t>;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dirty="0">
                <a:latin typeface="Georgia" pitchFamily="18" charset="0"/>
              </a:rPr>
              <a:t>Мобилност;</a:t>
            </a:r>
            <a:endParaRPr lang="en-US" dirty="0">
              <a:latin typeface="Georgia" pitchFamily="18" charset="0"/>
            </a:endParaRPr>
          </a:p>
          <a:p>
            <a:r>
              <a:rPr lang="bg-BG" dirty="0">
                <a:latin typeface="Calibri" pitchFamily="34" charset="0"/>
              </a:rPr>
              <a:t> </a:t>
            </a:r>
            <a:endParaRPr lang="en-US" dirty="0">
              <a:latin typeface="Calibri" pitchFamily="34" charset="0"/>
            </a:endParaRPr>
          </a:p>
          <a:p>
            <a:endParaRPr lang="en-US" b="1" dirty="0">
              <a:latin typeface="Georgia" pitchFamily="18" charset="0"/>
            </a:endParaRP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4895933" y="3276600"/>
            <a:ext cx="359283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bg-BG" b="1" dirty="0">
                <a:latin typeface="Georgia" pitchFamily="18" charset="0"/>
              </a:rPr>
              <a:t>В този вид СV е необходимо да включим миналия си трудов опит, включително препоръки, становища и други доказателства. Тук се включва и пълната картина за способностите на едно лице да ползва чужди езици.</a:t>
            </a:r>
            <a:endParaRPr lang="en-US" b="1" dirty="0">
              <a:latin typeface="Georgia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371600" y="314739"/>
            <a:ext cx="67056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400" b="1" u="sng" dirty="0">
                <a:solidFill>
                  <a:srgbClr val="FF0000"/>
                </a:solidFill>
                <a:latin typeface="Georgia" pitchFamily="18" charset="0"/>
              </a:rPr>
              <a:t>Част 2.</a:t>
            </a:r>
            <a:r>
              <a:rPr lang="bg-BG" sz="1400" b="1" dirty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en-US" sz="1400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bg-BG" sz="1400" dirty="0">
                <a:latin typeface="Georgia" pitchFamily="18" charset="0"/>
              </a:rPr>
              <a:t>	</a:t>
            </a:r>
            <a:endParaRPr lang="en-US" sz="1400" dirty="0">
              <a:latin typeface="Georgia" pitchFamily="18" charset="0"/>
            </a:endParaRPr>
          </a:p>
          <a:p>
            <a:pPr algn="ctr"/>
            <a:r>
              <a:rPr lang="bg-BG" sz="1400" b="1" u="sng" dirty="0">
                <a:latin typeface="Georgia" pitchFamily="18" charset="0"/>
              </a:rPr>
              <a:t>Философия на преподаване:</a:t>
            </a:r>
          </a:p>
          <a:p>
            <a:endParaRPr lang="bg-BG" sz="1400" b="1" dirty="0">
              <a:latin typeface="Georgia" pitchFamily="18" charset="0"/>
            </a:endParaRPr>
          </a:p>
          <a:p>
            <a:r>
              <a:rPr lang="bg-BG" sz="1400" b="1" dirty="0">
                <a:latin typeface="Georgia" pitchFamily="18" charset="0"/>
              </a:rPr>
              <a:t>Чрез прочита на философията на преподаване на даден учител, управляващият екип, както и отделният индивид ще осъзнае какво е виждането на конкретния учител за образованието, дали то съответства на изискванията на училището, в което работи и дали е в съгласие с основните насоки, определени от Европейската общност.</a:t>
            </a:r>
            <a:endParaRPr lang="en-US" sz="1400" b="1" dirty="0">
              <a:latin typeface="Georgia" pitchFamily="18" charset="0"/>
            </a:endParaRPr>
          </a:p>
          <a:p>
            <a:endParaRPr lang="en-US" sz="1400" dirty="0">
              <a:latin typeface="Georgia" pitchFamily="18" charset="0"/>
            </a:endParaRP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576470" y="2672239"/>
            <a:ext cx="35052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Според Вашите виждания какво прави един добър учител? Как формирате мнението си? Какви учебни, помощни материали и литература Ви вдъхновяват?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Какво мислите за учителската си кариера? Възприемате ли я като призвание, като мисия и работа?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Какви са вашите убеждения за преподаването и ученето?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Как се чувствате, какво мислите за различните ви роли – на духовен наставник, на социален работник, на социализиращ в нормите на обществото.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Как убеждавате вашите ученици? Какво всъщнос искате да постигнете сред тях и за тях?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7173" name="TextBox 4"/>
          <p:cNvSpPr txBox="1">
            <a:spLocks noChangeArrowheads="1"/>
          </p:cNvSpPr>
          <p:nvPr/>
        </p:nvSpPr>
        <p:spPr bwMode="auto">
          <a:xfrm>
            <a:off x="4707835" y="2564516"/>
            <a:ext cx="38862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Какъв тип педагогически похвати използвате сред учениците в клас?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Тези педагогически похвати променят ли се от клас в клас, от тема в тема, дисциплина и спрямо други теми? Променят ли се през цялата ви преподавателска кариера?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Има ли и до каква степен връзка </a:t>
            </a:r>
            <a:r>
              <a:rPr lang="bg-BG" sz="1400" dirty="0" smtClean="0">
                <a:latin typeface="Georgia" pitchFamily="18" charset="0"/>
              </a:rPr>
              <a:t>между</a:t>
            </a:r>
          </a:p>
          <a:p>
            <a:r>
              <a:rPr lang="bg-BG" sz="1400" dirty="0" smtClean="0">
                <a:latin typeface="Georgia" pitchFamily="18" charset="0"/>
              </a:rPr>
              <a:t> </a:t>
            </a:r>
            <a:r>
              <a:rPr lang="bg-BG" sz="1400" dirty="0">
                <a:latin typeface="Georgia" pitchFamily="18" charset="0"/>
              </a:rPr>
              <a:t>вашата философия за образованието и </a:t>
            </a:r>
            <a:r>
              <a:rPr lang="bg-BG" sz="1400" dirty="0" smtClean="0">
                <a:latin typeface="Georgia" pitchFamily="18" charset="0"/>
              </a:rPr>
              <a:t>преподаването </a:t>
            </a:r>
            <a:r>
              <a:rPr lang="bg-BG" sz="1400" dirty="0">
                <a:latin typeface="Georgia" pitchFamily="18" charset="0"/>
              </a:rPr>
              <a:t>ви в клас?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Може ли да дадете специфични примери от вашия учителски репертоар, които отразяват вашата философия на преподаване?</a:t>
            </a: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Може ли да посочите списък със семинарите, дебатите, телевизионните програми, които смятате, че са допринесли за вашата </a:t>
            </a:r>
            <a:endParaRPr lang="bg-BG" sz="1400" dirty="0" smtClean="0">
              <a:latin typeface="Georgia" pitchFamily="18" charset="0"/>
            </a:endParaRPr>
          </a:p>
          <a:p>
            <a:r>
              <a:rPr lang="bg-BG" sz="1400" dirty="0" smtClean="0">
                <a:latin typeface="Georgia" pitchFamily="18" charset="0"/>
              </a:rPr>
              <a:t>философия на </a:t>
            </a:r>
            <a:r>
              <a:rPr lang="bg-BG" sz="1400" dirty="0">
                <a:latin typeface="Georgia" pitchFamily="18" charset="0"/>
              </a:rPr>
              <a:t>преподаване.  </a:t>
            </a:r>
            <a:endParaRPr lang="en-US" sz="1400" dirty="0">
              <a:latin typeface="Georgia" pitchFamily="18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00200" y="117942"/>
            <a:ext cx="5943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1127125" algn="l"/>
              </a:tabLst>
            </a:pPr>
            <a:r>
              <a:rPr lang="bg-BG" sz="2400" b="1" u="sng" dirty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Част </a:t>
            </a:r>
            <a:r>
              <a:rPr lang="bg-BG" sz="2400" b="1" u="sng" dirty="0" smtClean="0">
                <a:solidFill>
                  <a:srgbClr val="FF0000"/>
                </a:solidFill>
                <a:latin typeface="Georgia" pitchFamily="18" charset="0"/>
                <a:cs typeface="Times New Roman" pitchFamily="18" charset="0"/>
              </a:rPr>
              <a:t>3</a:t>
            </a:r>
            <a:endParaRPr lang="bg-BG" sz="2400" b="1" u="sng" dirty="0">
              <a:solidFill>
                <a:srgbClr val="FF0000"/>
              </a:solidFill>
              <a:latin typeface="Georgia" pitchFamily="18" charset="0"/>
              <a:cs typeface="Times New Roman" pitchFamily="18" charset="0"/>
            </a:endParaRPr>
          </a:p>
          <a:p>
            <a:pPr algn="ctr">
              <a:tabLst>
                <a:tab pos="1127125" algn="l"/>
              </a:tabLst>
            </a:pPr>
            <a:endParaRPr lang="bg-BG" sz="2400" b="1" u="sng" dirty="0">
              <a:latin typeface="Georgia" pitchFamily="18" charset="0"/>
              <a:cs typeface="Times New Roman" pitchFamily="18" charset="0"/>
            </a:endParaRPr>
          </a:p>
          <a:p>
            <a:pPr algn="ctr">
              <a:tabLst>
                <a:tab pos="1127125" algn="l"/>
              </a:tabLst>
            </a:pPr>
            <a:r>
              <a:rPr lang="bg-BG" sz="2400" b="1" dirty="0">
                <a:cs typeface="Times New Roman" pitchFamily="18" charset="0"/>
              </a:rPr>
              <a:t>Методи на преподаване:</a:t>
            </a:r>
          </a:p>
          <a:p>
            <a:pPr algn="ctr">
              <a:tabLst>
                <a:tab pos="1127125" algn="l"/>
              </a:tabLst>
            </a:pPr>
            <a:endParaRPr lang="bg-BG" sz="2400" b="1" dirty="0">
              <a:cs typeface="Times New Roman" pitchFamily="18" charset="0"/>
            </a:endParaRPr>
          </a:p>
          <a:p>
            <a:pPr algn="ctr">
              <a:tabLst>
                <a:tab pos="1127125" algn="l"/>
              </a:tabLst>
            </a:pPr>
            <a:endParaRPr lang="bg-BG" sz="2400" dirty="0">
              <a:cs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00200" y="1447800"/>
            <a:ext cx="5943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600" b="1" dirty="0">
                <a:latin typeface="Georgia" pitchFamily="18" charset="0"/>
              </a:rPr>
              <a:t>Тази рубрика накратко представя виждането на учителя на различни методи за преподаване в зависимост от методичната единица, учебните планове и програми, специфичното за учебния предмет.</a:t>
            </a:r>
            <a:endParaRPr lang="en-US" sz="1600" b="1" dirty="0">
              <a:latin typeface="Georgia" pitchFamily="18" charset="0"/>
            </a:endParaRPr>
          </a:p>
          <a:p>
            <a:r>
              <a:rPr lang="bg-BG" sz="1600" b="1" dirty="0">
                <a:latin typeface="Georgia" pitchFamily="18" charset="0"/>
              </a:rPr>
              <a:t>В този раздел се описват накратко стратегиите за преподаване, които включвате:</a:t>
            </a:r>
            <a:endParaRPr lang="en-US" sz="1600" b="1" dirty="0">
              <a:latin typeface="Georgia" pitchFamily="18" charset="0"/>
            </a:endParaRP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762000" y="3505200"/>
            <a:ext cx="3429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Примери за материали, които сте разработвали (презентации, брошури, кейсове и др.);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Примери за дейности, които вие сте организирали;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Примери за иновации в стратегиите на преподаване;</a:t>
            </a:r>
            <a:endParaRPr lang="en-US" sz="1400" dirty="0">
              <a:latin typeface="Georgia" pitchFamily="18" charset="0"/>
            </a:endParaRPr>
          </a:p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8198" name="TextBox 6"/>
          <p:cNvSpPr txBox="1">
            <a:spLocks noChangeArrowheads="1"/>
          </p:cNvSpPr>
          <p:nvPr/>
        </p:nvSpPr>
        <p:spPr bwMode="auto">
          <a:xfrm>
            <a:off x="5101389" y="3505200"/>
            <a:ext cx="29718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Примери за допълнителни четива, които можете да представите на учениците;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Примери за това как интегрирате информационните технологии във вашите уроци;</a:t>
            </a:r>
          </a:p>
          <a:p>
            <a:pPr>
              <a:buFont typeface="Wingdings" pitchFamily="2" charset="2"/>
              <a:buChar char="ü"/>
            </a:pPr>
            <a:endParaRPr lang="en-US" sz="1400" dirty="0">
              <a:latin typeface="Georgia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bg-BG" sz="1400" dirty="0">
                <a:latin typeface="Georgia" pitchFamily="18" charset="0"/>
              </a:rPr>
              <a:t>Информация за всяко изследване, което ви е вдъхновило да промените методите си за преподаване.</a:t>
            </a:r>
            <a:endParaRPr lang="en-US" sz="1400" dirty="0">
              <a:latin typeface="Georgia" pitchFamily="18" charset="0"/>
            </a:endParaRPr>
          </a:p>
          <a:p>
            <a:r>
              <a:rPr lang="bg-BG" sz="1400" dirty="0">
                <a:latin typeface="Georgia" pitchFamily="18" charset="0"/>
              </a:rPr>
              <a:t> </a:t>
            </a:r>
            <a:endParaRPr lang="en-US" sz="1400" dirty="0">
              <a:latin typeface="Georgia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1111</TotalTime>
  <Words>1760</Words>
  <Application>Microsoft Office PowerPoint</Application>
  <PresentationFormat>On-screen Show (4:3)</PresentationFormat>
  <Paragraphs>244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Compee</dc:creator>
  <cp:lastModifiedBy>user</cp:lastModifiedBy>
  <cp:revision>48</cp:revision>
  <dcterms:created xsi:type="dcterms:W3CDTF">2006-08-16T00:00:00Z</dcterms:created>
  <dcterms:modified xsi:type="dcterms:W3CDTF">2017-04-24T09:28:05Z</dcterms:modified>
</cp:coreProperties>
</file>