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6" r:id="rId4"/>
    <p:sldId id="273" r:id="rId5"/>
    <p:sldId id="278" r:id="rId6"/>
    <p:sldId id="280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8DBDC148-99DE-46FB-9663-392C96532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40F528D1-FBB4-4C60-A457-FF4867066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6323D296-D5B4-47CF-9D77-556A9DC5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BB99-ACCB-4902-8DC5-2673AC110EF7}" type="datetimeFigureOut">
              <a:rPr lang="bg-BG" smtClean="0"/>
              <a:pPr/>
              <a:t>17.6.2021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3E2A8A25-2458-45A5-8531-3C710E70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8C39EC02-2188-4E07-96FA-29F61CBC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DC8-8ABB-40FB-8730-9308F92B8D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6673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DC48AD46-A3DF-4223-B487-32D2F5A3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C967EEBC-59AF-44DB-AA76-E183AE9E0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10E07887-344F-47CB-A23D-7FD8723B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BB99-ACCB-4902-8DC5-2673AC110EF7}" type="datetimeFigureOut">
              <a:rPr lang="bg-BG" smtClean="0"/>
              <a:pPr/>
              <a:t>17.6.2021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E1D58160-8D02-4E39-83E2-DEDCBA0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DC045E9B-ECE8-4F04-96EE-E6B0BFA2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DC8-8ABB-40FB-8730-9308F92B8D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5330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xmlns="" id="{F104F2BF-94E2-4A49-8226-76977FCDB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2A12FD83-907F-4A96-B179-0E1448357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E4E475EB-0D78-4B6F-B788-052FD8B1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BB99-ACCB-4902-8DC5-2673AC110EF7}" type="datetimeFigureOut">
              <a:rPr lang="bg-BG" smtClean="0"/>
              <a:pPr/>
              <a:t>17.6.2021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E930680B-CD2E-4262-9193-3B9D3320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742AF724-AA0D-4B6D-BB4A-D4A6AADE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DC8-8ABB-40FB-8730-9308F92B8D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9691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617EB8D-0A7D-4592-90BE-C08FBC9B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A68966C6-E6E1-47ED-9173-B1932C571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84F2D4D2-7122-4515-88C6-4078E88E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BB99-ACCB-4902-8DC5-2673AC110EF7}" type="datetimeFigureOut">
              <a:rPr lang="bg-BG" smtClean="0"/>
              <a:pPr/>
              <a:t>17.6.2021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02C0927F-FEB7-40E0-B62A-2148EA22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6421EBCC-13DC-4CC5-BD47-DB59A3C7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DC8-8ABB-40FB-8730-9308F92B8D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5960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C0B0B52B-2392-430A-AD6B-974F1517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0D82B8ED-F0E7-4EA7-AA66-F77268DB3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9AE427C0-EF78-4D44-AC97-D453752AD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BB99-ACCB-4902-8DC5-2673AC110EF7}" type="datetimeFigureOut">
              <a:rPr lang="bg-BG" smtClean="0"/>
              <a:pPr/>
              <a:t>17.6.2021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91B97A64-1238-4199-BE24-BDBB09D8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83EE83A6-7868-4888-8C1D-10866280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DC8-8ABB-40FB-8730-9308F92B8D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43980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D7365FE-475E-4CF9-A908-FB039FAE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ED729CCE-7AE7-4D78-912C-E0E20E9FB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3F1CCB70-7F59-4314-8D7B-6AB874E76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2C9931AD-9584-4A1D-96DF-02D46F02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BB99-ACCB-4902-8DC5-2673AC110EF7}" type="datetimeFigureOut">
              <a:rPr lang="bg-BG" smtClean="0"/>
              <a:pPr/>
              <a:t>17.6.2021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28A59525-EF05-4359-AE17-91D94708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F26AC636-933F-420E-854A-35E1FD3E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DC8-8ABB-40FB-8730-9308F92B8D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7705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33F35A9-2B2D-42F5-8235-1E87420E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C80FABE2-58F3-4072-98FE-781074182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44ACB0AA-0392-4889-BBA5-B9B7BFF24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xmlns="" id="{133992BA-63B8-4EB1-8AE7-5D6B6E766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xmlns="" id="{496886C2-61E9-49E9-B0C7-FBE141FC5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xmlns="" id="{2CA49CD3-18D6-4985-89A6-9646FE97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BB99-ACCB-4902-8DC5-2673AC110EF7}" type="datetimeFigureOut">
              <a:rPr lang="bg-BG" smtClean="0"/>
              <a:pPr/>
              <a:t>17.6.2021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xmlns="" id="{C6749EB9-C7B0-4734-9D02-43EAB635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xmlns="" id="{0FD3E5B8-C5C0-4AA3-AA82-9C379BB5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DC8-8ABB-40FB-8730-9308F92B8D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2731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FB31A883-84F9-488E-9332-0CD9A2B7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xmlns="" id="{65830503-F310-4704-A803-B06F5AF6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BB99-ACCB-4902-8DC5-2673AC110EF7}" type="datetimeFigureOut">
              <a:rPr lang="bg-BG" smtClean="0"/>
              <a:pPr/>
              <a:t>17.6.2021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xmlns="" id="{81B09B08-BB1E-47A2-88D9-A757E919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xmlns="" id="{8DBBA62F-BDF5-4A36-8F42-7DF19F90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DC8-8ABB-40FB-8730-9308F92B8D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3820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xmlns="" id="{26219F04-8026-4987-8F9F-E3665974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BB99-ACCB-4902-8DC5-2673AC110EF7}" type="datetimeFigureOut">
              <a:rPr lang="bg-BG" smtClean="0"/>
              <a:pPr/>
              <a:t>17.6.2021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xmlns="" id="{23090598-25C2-4710-B2DE-C6F52AD2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xmlns="" id="{025E2E00-36C9-4DFA-9D0F-A114C721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DC8-8ABB-40FB-8730-9308F92B8D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93513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478B1431-F070-451D-9EEA-D8EBD898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DA36F4B1-FE10-40FC-8FDF-EDAECC4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DE6E9913-D6FF-47CF-9060-6D9A3D83D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DAC6C31D-EEBC-4C0A-B9C6-FB6B5C71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BB99-ACCB-4902-8DC5-2673AC110EF7}" type="datetimeFigureOut">
              <a:rPr lang="bg-BG" smtClean="0"/>
              <a:pPr/>
              <a:t>17.6.2021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5E17D4A8-1A12-4D20-ACCB-77F20EA5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760A5736-4510-4DFB-8F5E-87FF9890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DC8-8ABB-40FB-8730-9308F92B8D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4444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2A88CC33-08F6-4F99-9FD6-37E1EF25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xmlns="" id="{C75D77CB-7B4A-407F-B8C4-ED0AEF9B3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9457E0AF-25DF-492B-B2CB-DCA9AB8FD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6E2BD84A-E0C4-4736-8615-425A04F3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BB99-ACCB-4902-8DC5-2673AC110EF7}" type="datetimeFigureOut">
              <a:rPr lang="bg-BG" smtClean="0"/>
              <a:pPr/>
              <a:t>17.6.2021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CF6D3007-03C0-4369-B514-51328E4F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6AB2F27B-4B9B-46A3-A194-B0F3D142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DC8-8ABB-40FB-8730-9308F92B8D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010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xmlns="" id="{DC72C132-A544-4DED-8A47-E67A877F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CEF70A8A-CB6B-4674-96DA-8B29235CA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F8A7230A-6246-4D97-BD8A-5BA5CD50B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BB99-ACCB-4902-8DC5-2673AC110EF7}" type="datetimeFigureOut">
              <a:rPr lang="bg-BG" smtClean="0"/>
              <a:pPr/>
              <a:t>17.6.2021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3016F602-81E8-4FAB-9EB3-C8F10F252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AE986B12-92C9-40C2-8698-49EF1F369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6DC8-8ABB-40FB-8730-9308F92B8D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7243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57000">
              <a:schemeClr val="accent6">
                <a:lumMod val="0"/>
                <a:lumOff val="100000"/>
              </a:schemeClr>
            </a:gs>
            <a:gs pos="76000">
              <a:schemeClr val="accent6">
                <a:lumMod val="100000"/>
                <a:alpha val="99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: със заоблени ъгли 8">
            <a:extLst>
              <a:ext uri="{FF2B5EF4-FFF2-40B4-BE49-F238E27FC236}">
                <a16:creationId xmlns:a16="http://schemas.microsoft.com/office/drawing/2014/main" xmlns="" id="{CD8AC4F8-DF42-48AB-9A9C-CC495F430412}"/>
              </a:ext>
            </a:extLst>
          </p:cNvPr>
          <p:cNvSpPr/>
          <p:nvPr/>
        </p:nvSpPr>
        <p:spPr>
          <a:xfrm>
            <a:off x="561842" y="347279"/>
            <a:ext cx="11240951" cy="129864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ПРОФЕСИОНАЛНА ГИМНАЗИЯ ПО ЗЕМЕДЕЛИЕ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авоъгълник: със заоблени ъгли 8">
            <a:extLst>
              <a:ext uri="{FF2B5EF4-FFF2-40B4-BE49-F238E27FC236}">
                <a16:creationId xmlns:a16="http://schemas.microsoft.com/office/drawing/2014/main" xmlns="" id="{CD8AC4F8-DF42-48AB-9A9C-CC495F430412}"/>
              </a:ext>
            </a:extLst>
          </p:cNvPr>
          <p:cNvSpPr/>
          <p:nvPr/>
        </p:nvSpPr>
        <p:spPr>
          <a:xfrm>
            <a:off x="561842" y="5345723"/>
            <a:ext cx="11240951" cy="122388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 Търговище, ул. „Цар Симеон“ № 27</a:t>
            </a:r>
          </a:p>
          <a:p>
            <a:pPr algn="ctr"/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-mail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pgzemedelie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tgv@abv.bg</a:t>
            </a:r>
            <a:endParaRPr lang="bg-BG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ел. 0878 657 314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Картина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3135" y="1808227"/>
            <a:ext cx="8326958" cy="33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0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57000">
              <a:schemeClr val="accent6">
                <a:lumMod val="0"/>
                <a:lumOff val="100000"/>
              </a:schemeClr>
            </a:gs>
            <a:gs pos="76000">
              <a:schemeClr val="accent6">
                <a:lumMod val="100000"/>
                <a:alpha val="99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480" y="0"/>
            <a:ext cx="5058694" cy="3072487"/>
          </a:xfrm>
          <a:prstGeom prst="ellipse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59" y="4386434"/>
            <a:ext cx="4397580" cy="2471566"/>
          </a:xfrm>
          <a:prstGeom prst="ellipse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069" y="2148461"/>
            <a:ext cx="4724006" cy="2485763"/>
          </a:xfrm>
          <a:prstGeom prst="ellipse">
            <a:avLst/>
          </a:prstGeom>
        </p:spPr>
      </p:pic>
      <p:sp>
        <p:nvSpPr>
          <p:cNvPr id="9" name="Правоъгълник: със заоблени ъгли 8">
            <a:extLst>
              <a:ext uri="{FF2B5EF4-FFF2-40B4-BE49-F238E27FC236}">
                <a16:creationId xmlns:a16="http://schemas.microsoft.com/office/drawing/2014/main" xmlns="" id="{CD8AC4F8-DF42-48AB-9A9C-CC495F430412}"/>
              </a:ext>
            </a:extLst>
          </p:cNvPr>
          <p:cNvSpPr/>
          <p:nvPr/>
        </p:nvSpPr>
        <p:spPr>
          <a:xfrm>
            <a:off x="-1" y="122972"/>
            <a:ext cx="6988629" cy="2020074"/>
          </a:xfrm>
          <a:prstGeom prst="roundRect">
            <a:avLst>
              <a:gd name="adj" fmla="val 29265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g-BG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техник на селскостопанската техника</a:t>
            </a:r>
          </a:p>
          <a:p>
            <a:r>
              <a:rPr lang="bg-BG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механизация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селското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стопанство</a:t>
            </a:r>
          </a:p>
          <a:p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дуална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на обучение</a:t>
            </a:r>
          </a:p>
          <a:p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авоъгълник: със заоблени ъгли 9">
            <a:extLst>
              <a:ext uri="{FF2B5EF4-FFF2-40B4-BE49-F238E27FC236}">
                <a16:creationId xmlns:a16="http://schemas.microsoft.com/office/drawing/2014/main" xmlns="" id="{37759365-B97C-4DF2-8E28-F5E2C506C6FE}"/>
              </a:ext>
            </a:extLst>
          </p:cNvPr>
          <p:cNvSpPr/>
          <p:nvPr/>
        </p:nvSpPr>
        <p:spPr>
          <a:xfrm>
            <a:off x="5496517" y="5563665"/>
            <a:ext cx="6175121" cy="10058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6112927" y="3228700"/>
            <a:ext cx="521984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>
                <a:solidFill>
                  <a:srgbClr val="003300"/>
                </a:solidFill>
              </a:rPr>
              <a:t>Професията дава необходимите знания и умения на учениците, с които ще могат да </a:t>
            </a:r>
            <a:r>
              <a:rPr lang="bg-BG" sz="2000" b="1" dirty="0" smtClean="0">
                <a:solidFill>
                  <a:srgbClr val="003300"/>
                </a:solidFill>
              </a:rPr>
              <a:t>извършват:  </a:t>
            </a:r>
            <a:r>
              <a:rPr lang="bg-BG" sz="2000" b="1" dirty="0">
                <a:solidFill>
                  <a:srgbClr val="003300"/>
                </a:solidFill>
              </a:rPr>
              <a:t>диагностика, техническо обслужване и ремонт </a:t>
            </a:r>
            <a:r>
              <a:rPr lang="bg-BG" sz="2000" b="1" dirty="0" smtClean="0">
                <a:solidFill>
                  <a:srgbClr val="003300"/>
                </a:solidFill>
              </a:rPr>
              <a:t>на </a:t>
            </a:r>
            <a:r>
              <a:rPr lang="bg-BG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земеделска техника</a:t>
            </a:r>
            <a:r>
              <a:rPr lang="en-US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g-BG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втомобили </a:t>
            </a:r>
            <a:r>
              <a:rPr lang="bg-BG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двигатели с вътрешно </a:t>
            </a:r>
            <a:r>
              <a:rPr lang="bg-BG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горене; да </a:t>
            </a:r>
            <a:r>
              <a:rPr lang="bg-BG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регулират и </a:t>
            </a:r>
            <a:r>
              <a:rPr lang="bg-BG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подготвят </a:t>
            </a:r>
            <a:r>
              <a:rPr lang="bg-BG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работа земеделските </a:t>
            </a:r>
            <a:r>
              <a:rPr lang="bg-BG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машини.</a:t>
            </a:r>
            <a:endParaRPr lang="bg-BG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bg-BG" sz="2400" dirty="0" smtClean="0">
                <a:solidFill>
                  <a:prstClr val="white"/>
                </a:solidFill>
              </a:rPr>
              <a:t>Получават </a:t>
            </a:r>
            <a:r>
              <a:rPr lang="bg-BG" sz="2400" dirty="0">
                <a:solidFill>
                  <a:prstClr val="white"/>
                </a:solidFill>
              </a:rPr>
              <a:t>безплатно четири категории: В, </a:t>
            </a:r>
            <a:r>
              <a:rPr lang="bg-BG" sz="2400" dirty="0" err="1">
                <a:solidFill>
                  <a:prstClr val="white"/>
                </a:solidFill>
              </a:rPr>
              <a:t>Твк</a:t>
            </a:r>
            <a:r>
              <a:rPr lang="bg-BG" sz="2400" dirty="0">
                <a:solidFill>
                  <a:prstClr val="white"/>
                </a:solidFill>
              </a:rPr>
              <a:t>, </a:t>
            </a:r>
            <a:r>
              <a:rPr lang="bg-BG" sz="2400" dirty="0" err="1">
                <a:solidFill>
                  <a:prstClr val="white"/>
                </a:solidFill>
              </a:rPr>
              <a:t>Ткт</a:t>
            </a:r>
            <a:r>
              <a:rPr lang="bg-BG" sz="2400" dirty="0">
                <a:solidFill>
                  <a:prstClr val="white"/>
                </a:solidFill>
              </a:rPr>
              <a:t> и </a:t>
            </a:r>
            <a:r>
              <a:rPr lang="bg-BG" sz="2400" dirty="0" err="1">
                <a:solidFill>
                  <a:prstClr val="white"/>
                </a:solidFill>
              </a:rPr>
              <a:t>ТктЗ</a:t>
            </a:r>
            <a:r>
              <a:rPr lang="bg-BG" sz="3200" dirty="0">
                <a:solidFill>
                  <a:prstClr val="white"/>
                </a:solidFill>
              </a:rPr>
              <a:t>.</a:t>
            </a:r>
          </a:p>
          <a:p>
            <a:pPr algn="ctr"/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9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Картина 12" descr="Картина, която съдържа дърво, храна, цвете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6B88C699-8350-458B-8A6A-B2177762F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383" y="391886"/>
            <a:ext cx="4040777" cy="3227209"/>
          </a:xfrm>
          <a:prstGeom prst="rect">
            <a:avLst/>
          </a:prstGeom>
        </p:spPr>
      </p:pic>
      <p:sp>
        <p:nvSpPr>
          <p:cNvPr id="8" name="Правоъгълен триъгълник 7">
            <a:extLst>
              <a:ext uri="{FF2B5EF4-FFF2-40B4-BE49-F238E27FC236}">
                <a16:creationId xmlns:a16="http://schemas.microsoft.com/office/drawing/2014/main" xmlns="" id="{E1EDF226-5730-4FE7-8752-DC440F82582A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tTriangle">
            <a:avLst/>
          </a:prstGeom>
          <a:gradFill flip="none" rotWithShape="1">
            <a:gsLst>
              <a:gs pos="75214">
                <a:srgbClr val="5A8B3A"/>
              </a:gs>
              <a:gs pos="0">
                <a:schemeClr val="accent6">
                  <a:lumMod val="40000"/>
                  <a:lumOff val="60000"/>
                </a:schemeClr>
              </a:gs>
              <a:gs pos="64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Правоъгълник: със заоблени ъгли 10">
            <a:extLst>
              <a:ext uri="{FF2B5EF4-FFF2-40B4-BE49-F238E27FC236}">
                <a16:creationId xmlns:a16="http://schemas.microsoft.com/office/drawing/2014/main" xmlns="" id="{0A43D6F2-0B4E-4F46-B85B-C559D696F760}"/>
              </a:ext>
            </a:extLst>
          </p:cNvPr>
          <p:cNvSpPr/>
          <p:nvPr/>
        </p:nvSpPr>
        <p:spPr>
          <a:xfrm>
            <a:off x="249227" y="4242165"/>
            <a:ext cx="7236823" cy="233512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bg-BG" sz="24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g-BG" sz="2400" dirty="0" smtClean="0"/>
              <a:t>Придобиват се знания и умения за производство на овощен посадъчен материал в овощен разсадник – отглеждане на подложки, събиране на </a:t>
            </a:r>
            <a:r>
              <a:rPr lang="bg-BG" sz="2400" dirty="0" err="1" smtClean="0"/>
              <a:t>присадници</a:t>
            </a:r>
            <a:r>
              <a:rPr lang="bg-BG" sz="2400" dirty="0" smtClean="0"/>
              <a:t>, облагородяване,</a:t>
            </a:r>
            <a:r>
              <a:rPr lang="bg-BG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стратифициране, </a:t>
            </a:r>
            <a:r>
              <a:rPr lang="bg-BG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вкореняване.</a:t>
            </a:r>
            <a:r>
              <a:rPr lang="bg-BG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Придобиват  </a:t>
            </a:r>
            <a:r>
              <a:rPr lang="bg-BG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правоспособност за управление на </a:t>
            </a:r>
            <a:r>
              <a:rPr lang="bg-BG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МПС от </a:t>
            </a:r>
            <a:r>
              <a:rPr lang="bg-BG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„</a:t>
            </a:r>
            <a:r>
              <a:rPr lang="bg-BG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Ткт</a:t>
            </a:r>
            <a:r>
              <a:rPr lang="bg-BG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„</a:t>
            </a:r>
            <a:r>
              <a:rPr lang="bg-BG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Твк</a:t>
            </a:r>
            <a:r>
              <a:rPr lang="bg-BG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и „В“</a:t>
            </a:r>
          </a:p>
          <a:p>
            <a:pPr algn="ctr"/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Картина 14" descr="Картина, която съдържа открито, трева, малък, седящ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7E8E74E4-E42E-4F48-8920-B1A15CB3C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383" y="3905802"/>
            <a:ext cx="4040777" cy="2671489"/>
          </a:xfrm>
          <a:prstGeom prst="rect">
            <a:avLst/>
          </a:prstGeom>
        </p:spPr>
      </p:pic>
      <p:sp>
        <p:nvSpPr>
          <p:cNvPr id="9" name="Правоъгълник: със заоблени ъгли 8">
            <a:extLst>
              <a:ext uri="{FF2B5EF4-FFF2-40B4-BE49-F238E27FC236}">
                <a16:creationId xmlns:a16="http://schemas.microsoft.com/office/drawing/2014/main" xmlns="" id="{CD8AC4F8-DF42-48AB-9A9C-CC495F430412}"/>
              </a:ext>
            </a:extLst>
          </p:cNvPr>
          <p:cNvSpPr/>
          <p:nvPr/>
        </p:nvSpPr>
        <p:spPr>
          <a:xfrm>
            <a:off x="249227" y="97972"/>
            <a:ext cx="7065973" cy="162184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техник-растениевъд</a:t>
            </a:r>
          </a:p>
          <a:p>
            <a:pPr algn="ctr"/>
            <a:r>
              <a:rPr lang="bg-BG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трайни насаждения</a:t>
            </a:r>
          </a:p>
          <a:p>
            <a:pPr algn="ctr"/>
            <a:r>
              <a:rPr lang="bg-B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дуална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на обучение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Картина 9" descr="Картина, която съдържа трева, различен, храна, мас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1E76DA1E-5FB8-4BFE-8CCC-CFE38B6D8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694" y="1746549"/>
            <a:ext cx="4707887" cy="24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9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0">
              <a:schemeClr val="accent6">
                <a:lumMod val="0"/>
                <a:lumOff val="100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76000">
              <a:schemeClr val="accent6">
                <a:lumMod val="100000"/>
                <a:alpha val="9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видно изнесено означение 1"/>
          <p:cNvSpPr/>
          <p:nvPr/>
        </p:nvSpPr>
        <p:spPr>
          <a:xfrm>
            <a:off x="429046" y="595703"/>
            <a:ext cx="7603958" cy="5811253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187379" y="954000"/>
            <a:ext cx="60872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400" dirty="0" smtClean="0"/>
          </a:p>
          <a:p>
            <a:pPr algn="ctr"/>
            <a:r>
              <a:rPr lang="bg-BG" sz="2400" dirty="0" smtClean="0"/>
              <a:t>Спедиторът-логистик </a:t>
            </a:r>
            <a:r>
              <a:rPr lang="bg-BG" sz="2400" dirty="0"/>
              <a:t>изпълнява дейности, свързани с планиране, договаряне, организиране, управление, контрол и отчитане на транспорта,  складирането, обработката, пакетирането и дистрибуцията на стоки</a:t>
            </a:r>
            <a:r>
              <a:rPr lang="bg-BG" sz="2400" dirty="0" smtClean="0"/>
              <a:t>.</a:t>
            </a:r>
            <a:r>
              <a:rPr lang="bg-BG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bg-BG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bg-BG" sz="2400" b="1" dirty="0" smtClean="0">
                <a:solidFill>
                  <a:schemeClr val="tx2">
                    <a:lumMod val="50000"/>
                  </a:schemeClr>
                </a:solidFill>
              </a:rPr>
              <a:t>Учениците </a:t>
            </a:r>
            <a:r>
              <a:rPr lang="bg-BG" sz="2400" b="1" dirty="0">
                <a:solidFill>
                  <a:schemeClr val="tx2">
                    <a:lumMod val="50000"/>
                  </a:schemeClr>
                </a:solidFill>
              </a:rPr>
              <a:t>придобиват БЕЗПЛАТНО обучение за категория В</a:t>
            </a:r>
          </a:p>
          <a:p>
            <a:pPr algn="ctr"/>
            <a:endParaRPr lang="bg-BG" sz="24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246" y="3901213"/>
            <a:ext cx="7776754" cy="2956787"/>
          </a:xfrm>
          <a:prstGeom prst="teardrop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76" t="17863" b="17338"/>
          <a:stretch/>
        </p:blipFill>
        <p:spPr>
          <a:xfrm>
            <a:off x="7880856" y="1081125"/>
            <a:ext cx="4191000" cy="2692136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7" name="Правоъгълник: със заоблени ъгли 8">
            <a:extLst>
              <a:ext uri="{FF2B5EF4-FFF2-40B4-BE49-F238E27FC236}">
                <a16:creationId xmlns:a16="http://schemas.microsoft.com/office/drawing/2014/main" xmlns="" id="{CD8AC4F8-DF42-48AB-9A9C-CC495F430412}"/>
              </a:ext>
            </a:extLst>
          </p:cNvPr>
          <p:cNvSpPr/>
          <p:nvPr/>
        </p:nvSpPr>
        <p:spPr>
          <a:xfrm>
            <a:off x="143691" y="40489"/>
            <a:ext cx="11072833" cy="912684"/>
          </a:xfrm>
          <a:prstGeom prst="parallelogram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</a:t>
            </a:r>
            <a:r>
              <a:rPr lang="bg-BG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спедитор </a:t>
            </a:r>
            <a:r>
              <a:rPr lang="bg-BG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</a:t>
            </a:r>
          </a:p>
          <a:p>
            <a:r>
              <a:rPr lang="bg-BG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спедиция</a:t>
            </a:r>
            <a:r>
              <a:rPr lang="bg-BG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транспортна и складова логистика</a:t>
            </a:r>
          </a:p>
          <a:p>
            <a:pPr algn="ctr"/>
            <a:endPara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0">
              <a:schemeClr val="accent6">
                <a:lumMod val="0"/>
                <a:lumOff val="100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76000">
              <a:schemeClr val="accent6">
                <a:lumMod val="100000"/>
                <a:alpha val="99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артина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143" y="195944"/>
            <a:ext cx="4372773" cy="2584646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25" y="1211607"/>
            <a:ext cx="5184786" cy="2413415"/>
          </a:xfrm>
          <a:prstGeom prst="rect">
            <a:avLst/>
          </a:prstGeom>
        </p:spPr>
      </p:pic>
      <p:sp>
        <p:nvSpPr>
          <p:cNvPr id="2" name="Облаковидно изнесено означение 1"/>
          <p:cNvSpPr/>
          <p:nvPr/>
        </p:nvSpPr>
        <p:spPr>
          <a:xfrm>
            <a:off x="4846320" y="2468881"/>
            <a:ext cx="7493175" cy="4166046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g-BG" sz="2000" b="1" dirty="0" smtClean="0">
              <a:solidFill>
                <a:schemeClr val="tx1"/>
              </a:solidFill>
            </a:endParaRPr>
          </a:p>
          <a:p>
            <a:r>
              <a:rPr lang="bg-BG" sz="2000" b="1" dirty="0" smtClean="0">
                <a:solidFill>
                  <a:schemeClr val="tx1"/>
                </a:solidFill>
              </a:rPr>
              <a:t>Учениците </a:t>
            </a:r>
            <a:r>
              <a:rPr lang="bg-BG" sz="2000" b="1" dirty="0">
                <a:solidFill>
                  <a:schemeClr val="tx1"/>
                </a:solidFill>
              </a:rPr>
              <a:t>получават теоретични знания и практически умения за</a:t>
            </a:r>
            <a:r>
              <a:rPr lang="bg-BG" sz="2000" b="1" dirty="0" smtClean="0">
                <a:solidFill>
                  <a:schemeClr val="tx1"/>
                </a:solidFill>
              </a:rPr>
              <a:t>:</a:t>
            </a:r>
            <a:endParaRPr lang="bg-BG" sz="2000" b="1" dirty="0">
              <a:solidFill>
                <a:schemeClr val="tx1"/>
              </a:solidFill>
            </a:endParaRPr>
          </a:p>
          <a:p>
            <a:pPr lvl="0"/>
            <a:r>
              <a:rPr lang="bg-BG" sz="2000" b="1" dirty="0">
                <a:solidFill>
                  <a:schemeClr val="tx1"/>
                </a:solidFill>
              </a:rPr>
              <a:t>п</a:t>
            </a:r>
            <a:r>
              <a:rPr lang="bg-BG" sz="2000" b="1" dirty="0" smtClean="0">
                <a:solidFill>
                  <a:schemeClr val="tx1"/>
                </a:solidFill>
              </a:rPr>
              <a:t>одбор </a:t>
            </a:r>
            <a:r>
              <a:rPr lang="bg-BG" sz="2000" b="1" dirty="0">
                <a:solidFill>
                  <a:schemeClr val="tx1"/>
                </a:solidFill>
              </a:rPr>
              <a:t>на видовете тапицерски </a:t>
            </a:r>
            <a:r>
              <a:rPr lang="bg-BG" sz="2000" b="1" dirty="0" smtClean="0">
                <a:solidFill>
                  <a:schemeClr val="tx1"/>
                </a:solidFill>
              </a:rPr>
              <a:t>материали,</a:t>
            </a:r>
            <a:r>
              <a:rPr lang="bg-BG" sz="2000" b="1" dirty="0">
                <a:solidFill>
                  <a:schemeClr val="tx1"/>
                </a:solidFill>
              </a:rPr>
              <a:t> </a:t>
            </a:r>
            <a:r>
              <a:rPr lang="bg-BG" sz="2000" b="1" dirty="0" smtClean="0">
                <a:solidFill>
                  <a:schemeClr val="tx1"/>
                </a:solidFill>
              </a:rPr>
              <a:t>използване </a:t>
            </a:r>
            <a:r>
              <a:rPr lang="bg-BG" sz="2000" b="1" dirty="0">
                <a:solidFill>
                  <a:schemeClr val="tx1"/>
                </a:solidFill>
              </a:rPr>
              <a:t>на ръчни инструменти, </a:t>
            </a:r>
            <a:r>
              <a:rPr lang="bg-BG" sz="2000" b="1" dirty="0" smtClean="0">
                <a:solidFill>
                  <a:schemeClr val="tx1"/>
                </a:solidFill>
              </a:rPr>
              <a:t>машини и съоръжения </a:t>
            </a:r>
            <a:r>
              <a:rPr lang="bg-BG" sz="2000" b="1" dirty="0">
                <a:solidFill>
                  <a:schemeClr val="tx1"/>
                </a:solidFill>
              </a:rPr>
              <a:t>за </a:t>
            </a:r>
            <a:r>
              <a:rPr lang="bg-BG" sz="2000" b="1" dirty="0" smtClean="0">
                <a:solidFill>
                  <a:schemeClr val="tx1"/>
                </a:solidFill>
              </a:rPr>
              <a:t>тапициране,</a:t>
            </a:r>
            <a:r>
              <a:rPr lang="bg-BG" sz="2000" b="1" dirty="0">
                <a:solidFill>
                  <a:schemeClr val="tx1"/>
                </a:solidFill>
              </a:rPr>
              <a:t> </a:t>
            </a:r>
            <a:r>
              <a:rPr lang="bg-BG" sz="2000" b="1" dirty="0" smtClean="0">
                <a:solidFill>
                  <a:schemeClr val="tx1"/>
                </a:solidFill>
              </a:rPr>
              <a:t>извършване </a:t>
            </a:r>
            <a:r>
              <a:rPr lang="bg-BG" sz="2000" b="1" dirty="0">
                <a:solidFill>
                  <a:schemeClr val="tx1"/>
                </a:solidFill>
              </a:rPr>
              <a:t>в последователен ред на технологичните операции за тапициране с пружинен пакет и с </a:t>
            </a:r>
            <a:r>
              <a:rPr lang="bg-BG" sz="2000" b="1" dirty="0" err="1" smtClean="0">
                <a:solidFill>
                  <a:schemeClr val="tx1"/>
                </a:solidFill>
              </a:rPr>
              <a:t>поропласти</a:t>
            </a:r>
            <a:r>
              <a:rPr lang="bg-BG" sz="2000" b="1" dirty="0" smtClean="0">
                <a:solidFill>
                  <a:schemeClr val="tx1"/>
                </a:solidFill>
              </a:rPr>
              <a:t>,</a:t>
            </a:r>
            <a:r>
              <a:rPr lang="bg-BG" sz="2000" b="1" dirty="0">
                <a:solidFill>
                  <a:schemeClr val="tx1"/>
                </a:solidFill>
              </a:rPr>
              <a:t> </a:t>
            </a:r>
            <a:r>
              <a:rPr lang="bg-BG" sz="2000" b="1" dirty="0" smtClean="0">
                <a:solidFill>
                  <a:schemeClr val="tx1"/>
                </a:solidFill>
              </a:rPr>
              <a:t>разчитане </a:t>
            </a:r>
            <a:r>
              <a:rPr lang="bg-BG" sz="2000" b="1" dirty="0">
                <a:solidFill>
                  <a:schemeClr val="tx1"/>
                </a:solidFill>
              </a:rPr>
              <a:t>на конструктивна документация</a:t>
            </a:r>
          </a:p>
        </p:txBody>
      </p:sp>
      <p:sp>
        <p:nvSpPr>
          <p:cNvPr id="8" name="Правоъгълник 7"/>
          <p:cNvSpPr/>
          <p:nvPr/>
        </p:nvSpPr>
        <p:spPr>
          <a:xfrm>
            <a:off x="248194" y="195944"/>
            <a:ext cx="805978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>
              <a:lnSpc>
                <a:spcPts val="2400"/>
              </a:lnSpc>
            </a:pPr>
            <a:r>
              <a:rPr lang="bg-BG" sz="2000" b="1" u="sng" dirty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sz="2000" b="1" u="sng" dirty="0" smtClean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рофесия</a:t>
            </a:r>
            <a:r>
              <a:rPr lang="bg-BG" sz="2000" b="1" dirty="0" smtClean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оператор </a:t>
            </a:r>
            <a:r>
              <a:rPr lang="bg-BG" sz="2000" b="1" dirty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2000" b="1" dirty="0" smtClean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дървообработването</a:t>
            </a:r>
            <a:endParaRPr lang="bg-BG" sz="2000" b="1" dirty="0" smtClean="0">
              <a:solidFill>
                <a:srgbClr val="66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2400"/>
              </a:lnSpc>
            </a:pPr>
            <a:r>
              <a:rPr lang="bg-BG" sz="2000" b="1" u="sng" dirty="0" smtClean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000" b="1" dirty="0" smtClean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производство </a:t>
            </a:r>
            <a:r>
              <a:rPr lang="bg-BG" sz="2000" b="1" dirty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тапицирани </a:t>
            </a:r>
            <a:r>
              <a:rPr lang="bg-BG" sz="2000" b="1" dirty="0" smtClean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изделия</a:t>
            </a:r>
            <a:endParaRPr lang="bg-BG" sz="2000" b="1" dirty="0">
              <a:solidFill>
                <a:srgbClr val="66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2400"/>
              </a:lnSpc>
            </a:pPr>
            <a:r>
              <a:rPr lang="bg-BG" sz="2000" b="1" dirty="0" err="1" smtClean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дуална</a:t>
            </a:r>
            <a:r>
              <a:rPr lang="bg-BG" sz="2000" b="1" dirty="0" smtClean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на обучение </a:t>
            </a:r>
            <a:endParaRPr lang="bg-BG" sz="2000" b="1" dirty="0">
              <a:solidFill>
                <a:srgbClr val="66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25" y="4062192"/>
            <a:ext cx="412669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45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1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743200" y="183885"/>
            <a:ext cx="8790214" cy="1793723"/>
          </a:xfrm>
        </p:spPr>
        <p:txBody>
          <a:bodyPr>
            <a:normAutofit fontScale="90000"/>
          </a:bodyPr>
          <a:lstStyle/>
          <a:p>
            <a:pPr algn="r"/>
            <a:r>
              <a:rPr lang="bg-BG" dirty="0" smtClean="0"/>
              <a:t/>
            </a:r>
            <a:br>
              <a:rPr lang="bg-BG" dirty="0" smtClean="0"/>
            </a:br>
            <a:r>
              <a:rPr lang="bg-BG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Училищен </a:t>
            </a:r>
            <a:br>
              <a:rPr lang="bg-BG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</a:t>
            </a:r>
            <a:endParaRPr lang="bg-BG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Контейнер за съдържание 3" descr="https://lh3.googleusercontent.com/pw/ACtC-3erCDi_J8BqUtIHu1kCnUD3cONtvIH8jxOLNlNphOgR7MahkIyTFnBAG_5eFDWd4F3ooF3wbIm4qiIrv7A3X_BSwPU87V4p22f-MzDemM01gZ4PfVBAvbPKGsKcuF1_c9BydV68ERMK6XcryqEbN7GLrQ=w1164-h873-n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191" y="2857500"/>
            <a:ext cx="3307366" cy="269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Картина 4" descr="Може да бъде изображение с 2 душ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191" y="277586"/>
            <a:ext cx="3307367" cy="230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Картина 5" descr="C:\Users\rados\Downloads\164498113_445774329814120_8534294152928057254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6280" y="1275479"/>
            <a:ext cx="4234543" cy="2930277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7" name="Картина 6" descr="https://lh3.googleusercontent.com/pw/ACtC-3ddCIbUQsm0VEMk4Sd6K8zHW1pulLW2cwLuaeJsW3Z370ywFiLlLTBVsd7lXpWq-R1CCKwwXTGACiWqzCxzOyD0N7q9zkN_59EE1y5eDN089KiJJcbM-w3ci2_oYW6aVbIQxCIlsWGJwhbLK4mWemWleQ=w1164-h873-n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6616" y="2752513"/>
            <a:ext cx="4294414" cy="24120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лавие 1"/>
          <p:cNvSpPr txBox="1">
            <a:spLocks/>
          </p:cNvSpPr>
          <p:nvPr/>
        </p:nvSpPr>
        <p:spPr>
          <a:xfrm>
            <a:off x="1899558" y="5554012"/>
            <a:ext cx="8790214" cy="1037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вниманието!</a:t>
            </a:r>
            <a:endParaRPr lang="bg-BG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288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267</Words>
  <Application>Microsoft Office PowerPoint</Application>
  <PresentationFormat>Custom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Тема на Office</vt:lpstr>
      <vt:lpstr>Slide 1</vt:lpstr>
      <vt:lpstr>Slide 2</vt:lpstr>
      <vt:lpstr>Slide 3</vt:lpstr>
      <vt:lpstr>Slide 4</vt:lpstr>
      <vt:lpstr>Slide 5</vt:lpstr>
      <vt:lpstr> Училищен  живот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PC</dc:creator>
  <cp:lastModifiedBy>pc2</cp:lastModifiedBy>
  <cp:revision>48</cp:revision>
  <dcterms:created xsi:type="dcterms:W3CDTF">2020-05-06T09:51:15Z</dcterms:created>
  <dcterms:modified xsi:type="dcterms:W3CDTF">2021-06-17T12:36:56Z</dcterms:modified>
</cp:coreProperties>
</file>