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5" r:id="rId3"/>
    <p:sldId id="283" r:id="rId4"/>
    <p:sldId id="257" r:id="rId5"/>
    <p:sldId id="258" r:id="rId6"/>
    <p:sldId id="259" r:id="rId7"/>
    <p:sldId id="286" r:id="rId8"/>
    <p:sldId id="265" r:id="rId9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164"/>
    <a:srgbClr val="225B5F"/>
    <a:srgbClr val="E6E6E6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56624-4BC6-4BA4-9A20-09560DA83CB0}" v="16" dt="2021-11-08T12:52:58.604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6408" autoAdjust="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орница В. Домозетова" userId="b700c0dd-53af-4bf2-b05f-632ee3505b20" providerId="ADAL" clId="{47756624-4BC6-4BA4-9A20-09560DA83CB0}"/>
    <pc:docChg chg="custSel addSld modSld">
      <pc:chgData name="Зорница В. Домозетова" userId="b700c0dd-53af-4bf2-b05f-632ee3505b20" providerId="ADAL" clId="{47756624-4BC6-4BA4-9A20-09560DA83CB0}" dt="2021-11-08T12:10:38.449" v="1051" actId="1076"/>
      <pc:docMkLst>
        <pc:docMk/>
      </pc:docMkLst>
      <pc:sldChg chg="addSp modSp mod">
        <pc:chgData name="Зорница В. Домозетова" userId="b700c0dd-53af-4bf2-b05f-632ee3505b20" providerId="ADAL" clId="{47756624-4BC6-4BA4-9A20-09560DA83CB0}" dt="2021-11-04T09:18:43.322" v="1045" actId="20577"/>
        <pc:sldMkLst>
          <pc:docMk/>
          <pc:sldMk cId="2104048307" sldId="256"/>
        </pc:sldMkLst>
        <pc:spChg chg="add mod">
          <ac:chgData name="Зорница В. Домозетова" userId="b700c0dd-53af-4bf2-b05f-632ee3505b20" providerId="ADAL" clId="{47756624-4BC6-4BA4-9A20-09560DA83CB0}" dt="2021-11-04T09:18:43.322" v="1045" actId="20577"/>
          <ac:spMkLst>
            <pc:docMk/>
            <pc:sldMk cId="2104048307" sldId="256"/>
            <ac:spMk id="2" creationId="{24A23181-DC2E-46DF-8E12-2F6259AC024C}"/>
          </ac:spMkLst>
        </pc:spChg>
        <pc:spChg chg="mod">
          <ac:chgData name="Зорница В. Домозетова" userId="b700c0dd-53af-4bf2-b05f-632ee3505b20" providerId="ADAL" clId="{47756624-4BC6-4BA4-9A20-09560DA83CB0}" dt="2021-11-04T09:12:18.236" v="987" actId="20577"/>
          <ac:spMkLst>
            <pc:docMk/>
            <pc:sldMk cId="2104048307" sldId="256"/>
            <ac:spMk id="5" creationId="{F40A11AA-C85D-4AF4-92B2-0F4E36F4EC91}"/>
          </ac:spMkLst>
        </pc:spChg>
      </pc:sldChg>
      <pc:sldChg chg="modSp mod">
        <pc:chgData name="Зорница В. Домозетова" userId="b700c0dd-53af-4bf2-b05f-632ee3505b20" providerId="ADAL" clId="{47756624-4BC6-4BA4-9A20-09560DA83CB0}" dt="2021-11-07T21:36:30.785" v="1048" actId="6549"/>
        <pc:sldMkLst>
          <pc:docMk/>
          <pc:sldMk cId="3766803063" sldId="265"/>
        </pc:sldMkLst>
        <pc:spChg chg="mod">
          <ac:chgData name="Зорница В. Домозетова" userId="b700c0dd-53af-4bf2-b05f-632ee3505b20" providerId="ADAL" clId="{47756624-4BC6-4BA4-9A20-09560DA83CB0}" dt="2021-11-04T09:12:34.448" v="999" actId="27636"/>
          <ac:spMkLst>
            <pc:docMk/>
            <pc:sldMk cId="3766803063" sldId="265"/>
            <ac:spMk id="2" creationId="{134CB059-9E3B-4C24-8E61-717292C2944E}"/>
          </ac:spMkLst>
        </pc:spChg>
        <pc:spChg chg="mod">
          <ac:chgData name="Зорница В. Домозетова" userId="b700c0dd-53af-4bf2-b05f-632ee3505b20" providerId="ADAL" clId="{47756624-4BC6-4BA4-9A20-09560DA83CB0}" dt="2021-11-07T21:36:30.785" v="1048" actId="6549"/>
          <ac:spMkLst>
            <pc:docMk/>
            <pc:sldMk cId="3766803063" sldId="265"/>
            <ac:spMk id="8" creationId="{EEA947F5-DD66-4D26-BA34-D1D8F7CE9010}"/>
          </ac:spMkLst>
        </pc:spChg>
      </pc:sldChg>
      <pc:sldChg chg="modSp mod">
        <pc:chgData name="Зорница В. Домозетова" userId="b700c0dd-53af-4bf2-b05f-632ee3505b20" providerId="ADAL" clId="{47756624-4BC6-4BA4-9A20-09560DA83CB0}" dt="2021-11-08T12:10:38.449" v="1051" actId="1076"/>
        <pc:sldMkLst>
          <pc:docMk/>
          <pc:sldMk cId="240100884" sldId="285"/>
        </pc:sldMkLst>
        <pc:spChg chg="mod">
          <ac:chgData name="Зорница В. Домозетова" userId="b700c0dd-53af-4bf2-b05f-632ee3505b20" providerId="ADAL" clId="{47756624-4BC6-4BA4-9A20-09560DA83CB0}" dt="2021-11-08T11:30:33.733" v="1049" actId="368"/>
          <ac:spMkLst>
            <pc:docMk/>
            <pc:sldMk cId="240100884" sldId="285"/>
            <ac:spMk id="8" creationId="{7F9E6494-1485-4A3D-8CD3-31B5FAC16899}"/>
          </ac:spMkLst>
        </pc:spChg>
        <pc:picChg chg="mod">
          <ac:chgData name="Зорница В. Домозетова" userId="b700c0dd-53af-4bf2-b05f-632ee3505b20" providerId="ADAL" clId="{47756624-4BC6-4BA4-9A20-09560DA83CB0}" dt="2021-11-08T12:10:38.449" v="1051" actId="1076"/>
          <ac:picMkLst>
            <pc:docMk/>
            <pc:sldMk cId="240100884" sldId="285"/>
            <ac:picMk id="17" creationId="{63C64A05-CF5F-4F45-B68B-3B8A7A5B0238}"/>
          </ac:picMkLst>
        </pc:picChg>
      </pc:sldChg>
      <pc:sldChg chg="delSp modSp new mod">
        <pc:chgData name="Зорница В. Домозетова" userId="b700c0dd-53af-4bf2-b05f-632ee3505b20" providerId="ADAL" clId="{47756624-4BC6-4BA4-9A20-09560DA83CB0}" dt="2021-11-04T09:11:11.293" v="976" actId="115"/>
        <pc:sldMkLst>
          <pc:docMk/>
          <pc:sldMk cId="189985676" sldId="286"/>
        </pc:sldMkLst>
        <pc:spChg chg="del">
          <ac:chgData name="Зорница В. Домозетова" userId="b700c0dd-53af-4bf2-b05f-632ee3505b20" providerId="ADAL" clId="{47756624-4BC6-4BA4-9A20-09560DA83CB0}" dt="2021-11-04T08:05:30.950" v="294" actId="478"/>
          <ac:spMkLst>
            <pc:docMk/>
            <pc:sldMk cId="189985676" sldId="286"/>
            <ac:spMk id="5" creationId="{AC6BF479-D7F4-47B3-B788-B85BE7EC5E1A}"/>
          </ac:spMkLst>
        </pc:spChg>
        <pc:spChg chg="mod">
          <ac:chgData name="Зорница В. Домозетова" userId="b700c0dd-53af-4bf2-b05f-632ee3505b20" providerId="ADAL" clId="{47756624-4BC6-4BA4-9A20-09560DA83CB0}" dt="2021-11-04T08:52:42.227" v="455" actId="207"/>
          <ac:spMkLst>
            <pc:docMk/>
            <pc:sldMk cId="189985676" sldId="286"/>
            <ac:spMk id="6" creationId="{9FEE6C55-20CD-4CA8-B205-DE81AEF66D52}"/>
          </ac:spMkLst>
        </pc:spChg>
        <pc:spChg chg="del">
          <ac:chgData name="Зорница В. Домозетова" userId="b700c0dd-53af-4bf2-b05f-632ee3505b20" providerId="ADAL" clId="{47756624-4BC6-4BA4-9A20-09560DA83CB0}" dt="2021-11-04T07:53:37.936" v="71" actId="21"/>
          <ac:spMkLst>
            <pc:docMk/>
            <pc:sldMk cId="189985676" sldId="286"/>
            <ac:spMk id="7" creationId="{18DDC386-2105-4792-A7C8-41D92B8073AE}"/>
          </ac:spMkLst>
        </pc:spChg>
        <pc:spChg chg="mod">
          <ac:chgData name="Зорница В. Домозетова" userId="b700c0dd-53af-4bf2-b05f-632ee3505b20" providerId="ADAL" clId="{47756624-4BC6-4BA4-9A20-09560DA83CB0}" dt="2021-11-04T09:11:11.293" v="976" actId="115"/>
          <ac:spMkLst>
            <pc:docMk/>
            <pc:sldMk cId="189985676" sldId="286"/>
            <ac:spMk id="8" creationId="{0E1C30C2-87A6-4B46-86E3-DEFDA06F53AB}"/>
          </ac:spMkLst>
        </pc:spChg>
        <pc:spChg chg="del">
          <ac:chgData name="Зорница В. Домозетова" userId="b700c0dd-53af-4bf2-b05f-632ee3505b20" providerId="ADAL" clId="{47756624-4BC6-4BA4-9A20-09560DA83CB0}" dt="2021-11-04T07:53:34.899" v="70" actId="21"/>
          <ac:spMkLst>
            <pc:docMk/>
            <pc:sldMk cId="189985676" sldId="286"/>
            <ac:spMk id="9" creationId="{A61B01AA-379C-49D4-8F8D-E80E8961E0B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B11981-A5F6-43E6-8BEA-C07D48C010B0}" type="datetime1">
              <a:rPr lang="bg-BG" smtClean="0"/>
              <a:t>8.11.2021 г.</a:t>
            </a:fld>
            <a:endParaRPr lang="bg-BG" dirty="0"/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00C303-0EDA-42E1-9745-6C6A39A7B5C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180B59-DAE5-43FB-9197-3070C1E6F247}" type="datetime1">
              <a:rPr lang="bg-BG" noProof="0" smtClean="0"/>
              <a:t>8.11.2021 г.</a:t>
            </a:fld>
            <a:endParaRPr lang="bg-BG" noProof="0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C40A10-6036-4879-816D-55C01FC94846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4833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40A10-6036-4879-816D-55C01FC94846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1811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8715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241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0459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 с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bg-BG" noProof="0" dirty="0"/>
              <a:t>КЛИКНЕТЕ, ЗА ДА РЕДАКТИРАТЕ СТИЛА НА ГЛАВНОТО ЗАГЛАВИЕ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10" name="Контейнер за картина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5" name="Група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2240388" y="2253996"/>
            <a:ext cx="7713463" cy="100584"/>
            <a:chOff x="2414185" y="2253996"/>
            <a:chExt cx="7713463" cy="100584"/>
          </a:xfrm>
        </p:grpSpPr>
        <p:sp>
          <p:nvSpPr>
            <p:cNvPr id="11" name="Елипса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2414185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  <p:cxnSp>
          <p:nvCxnSpPr>
            <p:cNvPr id="13" name="Право съединение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2504618" y="2307679"/>
              <a:ext cx="752464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10027064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</p:grpSp>
      <p:grpSp>
        <p:nvGrpSpPr>
          <p:cNvPr id="16" name="Група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3506965" y="5305363"/>
            <a:ext cx="5203843" cy="100584"/>
            <a:chOff x="3085151" y="2253996"/>
            <a:chExt cx="9064342" cy="100584"/>
          </a:xfrm>
        </p:grpSpPr>
        <p:sp>
          <p:nvSpPr>
            <p:cNvPr id="17" name="Елипса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085151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  <p:cxnSp>
          <p:nvCxnSpPr>
            <p:cNvPr id="18" name="Право съединение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>
              <a:stCxn id="17" idx="2"/>
              <a:endCxn id="19" idx="2"/>
            </p:cNvCxnSpPr>
            <p:nvPr userDrawn="1"/>
          </p:nvCxnSpPr>
          <p:spPr>
            <a:xfrm>
              <a:off x="3085151" y="2304288"/>
              <a:ext cx="8888763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Елипса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11973914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на чис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9" name="Контейнер за текст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1" name="Група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265551" y="1375202"/>
            <a:ext cx="7926455" cy="100800"/>
            <a:chOff x="245547" y="3240138"/>
            <a:chExt cx="4040920" cy="100800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5547" y="3290538"/>
              <a:ext cx="4010531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Елипса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35079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6" name="Контейнер за текст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12 345 лв.</a:t>
            </a:r>
          </a:p>
        </p:txBody>
      </p:sp>
      <p:sp>
        <p:nvSpPr>
          <p:cNvPr id="34" name="Контейнер за текст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6" name="Контейнер за текст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26" name="Контейнер за текст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6 789 лв.</a:t>
            </a:r>
          </a:p>
        </p:txBody>
      </p:sp>
      <p:sp>
        <p:nvSpPr>
          <p:cNvPr id="27" name="Контейнер за текст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28" name="Контейнер за текст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съдържание с кръгов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bg-BG" noProof="0" dirty="0"/>
              <a:t>ЩРАКНЕТЕ ЗА РЕДАКТИРАНЕ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11" name="Контейнер за картина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5" name="Група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3736602" cy="100800"/>
            <a:chOff x="-1228304" y="3240138"/>
            <a:chExt cx="3736602" cy="100800"/>
          </a:xfrm>
        </p:grpSpPr>
        <p:cxnSp>
          <p:nvCxnSpPr>
            <p:cNvPr id="13" name="Право съединение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73660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0749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6" name="Контейнер за текст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7" name="Елипса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Елипса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20" name="Право съединение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Елипса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21" name="Елипса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22" name="Елипса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27" name="Контейнер за текст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25 лв.</a:t>
            </a:r>
          </a:p>
        </p:txBody>
      </p:sp>
      <p:sp>
        <p:nvSpPr>
          <p:cNvPr id="28" name="Контейнер за текст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Раздел 1</a:t>
            </a:r>
            <a:br>
              <a:rPr lang="bg-BG" noProof="0" dirty="0"/>
            </a:br>
            <a:r>
              <a:rPr lang="bg-BG" noProof="0" dirty="0"/>
              <a:t>Заглавие</a:t>
            </a:r>
          </a:p>
        </p:txBody>
      </p:sp>
      <p:sp>
        <p:nvSpPr>
          <p:cNvPr id="29" name="Контейнер за текст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МИЛИАРДА</a:t>
            </a:r>
          </a:p>
        </p:txBody>
      </p:sp>
      <p:sp>
        <p:nvSpPr>
          <p:cNvPr id="30" name="Контейнер за текст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50 лв.</a:t>
            </a:r>
          </a:p>
        </p:txBody>
      </p:sp>
      <p:sp>
        <p:nvSpPr>
          <p:cNvPr id="31" name="Контейнер за текст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Раздел 1</a:t>
            </a:r>
            <a:br>
              <a:rPr lang="bg-BG" noProof="0" dirty="0"/>
            </a:br>
            <a:r>
              <a:rPr lang="bg-BG" noProof="0" dirty="0"/>
              <a:t>Заглавие</a:t>
            </a:r>
          </a:p>
        </p:txBody>
      </p:sp>
      <p:sp>
        <p:nvSpPr>
          <p:cNvPr id="32" name="Контейнер за текст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МИЛИАРДА</a:t>
            </a:r>
          </a:p>
        </p:txBody>
      </p:sp>
      <p:sp>
        <p:nvSpPr>
          <p:cNvPr id="33" name="Контейнер за текст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100 лв.</a:t>
            </a:r>
          </a:p>
        </p:txBody>
      </p:sp>
      <p:sp>
        <p:nvSpPr>
          <p:cNvPr id="34" name="Контейнер за текст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Раздел 1</a:t>
            </a:r>
            <a:br>
              <a:rPr lang="bg-BG" noProof="0" dirty="0"/>
            </a:br>
            <a:r>
              <a:rPr lang="bg-BG" noProof="0" dirty="0"/>
              <a:t>Заглавие</a:t>
            </a:r>
          </a:p>
        </p:txBody>
      </p:sp>
      <p:sp>
        <p:nvSpPr>
          <p:cNvPr id="35" name="Контейнер за текст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МИЛИАРДА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съдържания с под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bg-BG" noProof="0" dirty="0"/>
              <a:t>КЛИКНЕТЕ, ЗА ДА РЕДАКТИРАТЕ ЗАГЛАВИЕТО</a:t>
            </a:r>
          </a:p>
        </p:txBody>
      </p:sp>
      <p:sp>
        <p:nvSpPr>
          <p:cNvPr id="9" name="Контейнер за текст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1" name="Група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Елипса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34" name="Контейнер за текст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6" name="Контейнер за текст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23" name="Контейнер за текст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24" name="Контейнер за текст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ди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bg-BG" noProof="0" dirty="0"/>
              <a:t>КЛИКНЕТЕ ЗА РЕДАКТИРАНЕ</a:t>
            </a:r>
          </a:p>
        </p:txBody>
      </p:sp>
      <p:grpSp>
        <p:nvGrpSpPr>
          <p:cNvPr id="11" name="Група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3861834" cy="100800"/>
            <a:chOff x="646012" y="3239179"/>
            <a:chExt cx="1968768" cy="100800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1922924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Елипса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563392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1" name="Контейнер за картина 11" descr="Квадрант на емблеми на конкуренти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 dirty="0"/>
              <a:t>Конкурент 2</a:t>
            </a:r>
          </a:p>
          <a:p>
            <a:pPr rtl="0"/>
            <a:r>
              <a:rPr lang="bg-BG" noProof="0" dirty="0"/>
              <a:t>Лого</a:t>
            </a:r>
          </a:p>
        </p:txBody>
      </p:sp>
      <p:sp>
        <p:nvSpPr>
          <p:cNvPr id="22" name="Контейнер за картина 11" descr="Квадрант на емблеми на конкуренти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 dirty="0"/>
              <a:t>Конкурент 1</a:t>
            </a:r>
          </a:p>
          <a:p>
            <a:pPr rtl="0"/>
            <a:r>
              <a:rPr lang="bg-BG" noProof="0" dirty="0"/>
              <a:t>Лого</a:t>
            </a:r>
          </a:p>
        </p:txBody>
      </p:sp>
      <p:sp>
        <p:nvSpPr>
          <p:cNvPr id="25" name="Контейнер за картина 11" descr="Квадрант на емблеми на конкуренти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 rtl="0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 dirty="0"/>
              <a:t>Конкурент 3</a:t>
            </a:r>
          </a:p>
          <a:p>
            <a:pPr rtl="0"/>
            <a:r>
              <a:rPr lang="bg-BG" noProof="0" dirty="0"/>
              <a:t>Лого</a:t>
            </a:r>
          </a:p>
        </p:txBody>
      </p:sp>
      <p:sp>
        <p:nvSpPr>
          <p:cNvPr id="26" name="Контейнер за картина 11" descr="Квадрант на емблеми на конкуренти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 rtl="0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 dirty="0"/>
              <a:t>Конкурент 4</a:t>
            </a:r>
          </a:p>
          <a:p>
            <a:pPr rtl="0"/>
            <a:r>
              <a:rPr lang="bg-BG" noProof="0" dirty="0"/>
              <a:t>Лого</a:t>
            </a:r>
          </a:p>
        </p:txBody>
      </p:sp>
      <p:sp>
        <p:nvSpPr>
          <p:cNvPr id="27" name="Контейнер за картина 11" descr="Квадрант на емблеми на конкуренти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 dirty="0"/>
              <a:t>Конкурент 5</a:t>
            </a:r>
          </a:p>
          <a:p>
            <a:pPr rtl="0"/>
            <a:r>
              <a:rPr lang="bg-BG" noProof="0" dirty="0"/>
              <a:t>Лого</a:t>
            </a:r>
          </a:p>
        </p:txBody>
      </p:sp>
      <p:sp>
        <p:nvSpPr>
          <p:cNvPr id="28" name="Контейнер за картина 11" descr="Квадрант на емблеми на конкуренти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 dirty="0"/>
              <a:t>Конкурент 6</a:t>
            </a:r>
          </a:p>
          <a:p>
            <a:pPr rtl="0"/>
            <a:r>
              <a:rPr lang="bg-BG" noProof="0" dirty="0"/>
              <a:t>Лого</a:t>
            </a:r>
          </a:p>
        </p:txBody>
      </p:sp>
      <p:sp>
        <p:nvSpPr>
          <p:cNvPr id="29" name="Контейнер за текст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 rtlCol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bg-BG" noProof="0" dirty="0"/>
              <a:t>По-скъпи</a:t>
            </a:r>
          </a:p>
        </p:txBody>
      </p:sp>
      <p:sp>
        <p:nvSpPr>
          <p:cNvPr id="30" name="Контейнер за текст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 rtlCol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bg-BG" noProof="0" dirty="0"/>
              <a:t>По-неудобни</a:t>
            </a:r>
          </a:p>
        </p:txBody>
      </p:sp>
      <p:sp>
        <p:nvSpPr>
          <p:cNvPr id="31" name="Контейнер за текст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 rtlCol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bg-BG" noProof="0" dirty="0"/>
              <a:t>По-удобни</a:t>
            </a:r>
          </a:p>
        </p:txBody>
      </p:sp>
      <p:sp>
        <p:nvSpPr>
          <p:cNvPr id="32" name="Контейнер за картина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33" name="Контейнер за текст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bg-BG" noProof="0" dirty="0"/>
              <a:t>По-евтини</a:t>
            </a:r>
          </a:p>
        </p:txBody>
      </p:sp>
      <p:grpSp>
        <p:nvGrpSpPr>
          <p:cNvPr id="4" name="Група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Право съединение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Елипса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grpSp>
        <p:nvGrpSpPr>
          <p:cNvPr id="37" name="Група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Право съединение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Елипса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съдържание с за тр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bg-BG" noProof="0" dirty="0"/>
              <a:t>КЛИКНЕТЕ ЗА РЕДАКТИРАНЕ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11" name="Контейнер за картина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5" name="Група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675051" cy="100800"/>
            <a:chOff x="0" y="3240138"/>
            <a:chExt cx="3675051" cy="100800"/>
          </a:xfrm>
        </p:grpSpPr>
        <p:cxnSp>
          <p:nvCxnSpPr>
            <p:cNvPr id="13" name="Право съединение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631475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574251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7" name="Елипса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Елипса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20" name="Право съединение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Контейнер за текст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1</a:t>
            </a:r>
          </a:p>
        </p:txBody>
      </p:sp>
      <p:sp>
        <p:nvSpPr>
          <p:cNvPr id="22" name="Контейнер за текст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2</a:t>
            </a:r>
          </a:p>
        </p:txBody>
      </p:sp>
      <p:sp>
        <p:nvSpPr>
          <p:cNvPr id="23" name="Контейнер за текст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3</a:t>
            </a:r>
          </a:p>
        </p:txBody>
      </p:sp>
      <p:cxnSp>
        <p:nvCxnSpPr>
          <p:cNvPr id="24" name="Право съединение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ав конектор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ав конектор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аво съединение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Контейнер за текст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0" name="Контейнер за текст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1" name="Контейнер за текст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 текстово съобщение</a:t>
            </a:r>
          </a:p>
        </p:txBody>
      </p:sp>
      <p:sp>
        <p:nvSpPr>
          <p:cNvPr id="43" name="Контейнер за текст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4" name="Контейнер за текст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5" name="Контейнер за текст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 текстово съобщение</a:t>
            </a:r>
          </a:p>
        </p:txBody>
      </p:sp>
      <p:sp>
        <p:nvSpPr>
          <p:cNvPr id="46" name="Контейнер за текст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7" name="Контейнер за текст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8" name="Контейнер за текст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 текстово съобщение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съдържание таблица и ди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bg-BG" noProof="0" dirty="0"/>
              <a:t>КЛИКНЕТЕ, ЗА ДА РЕДАКТИРАТЕ ЗАГЛАВИЕТО</a:t>
            </a:r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1" name="Група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Елипса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36" name="Контейнер за текст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24" name="Контейнер за текст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22" name="Контейнер на съдържание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съдържание с линия на време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bg-BG" noProof="0" dirty="0"/>
              <a:t>ЛИНИЯ НА ВРЕМЕТО</a:t>
            </a:r>
          </a:p>
        </p:txBody>
      </p:sp>
      <p:sp>
        <p:nvSpPr>
          <p:cNvPr id="9" name="Контейнер за текст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 rtlCol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1" name="Група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433858" y="1375202"/>
            <a:ext cx="2691459" cy="100800"/>
            <a:chOff x="2763170" y="3240138"/>
            <a:chExt cx="1372101" cy="100800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763170" y="3290538"/>
              <a:ext cx="1372101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Елипса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083883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6" name="Контейнер за текст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20XX</a:t>
            </a:r>
          </a:p>
        </p:txBody>
      </p:sp>
      <p:sp>
        <p:nvSpPr>
          <p:cNvPr id="34" name="Контейнер за текст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6" name="Контейнер за текст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cxnSp>
        <p:nvCxnSpPr>
          <p:cNvPr id="14" name="Право съединение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Елипса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29" name="Елипса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30" name="Елипса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31" name="Елипса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32" name="Контейнер за текст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3" name="Контейнер за текст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5" name="Контейнер за текст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7" name="Контейнер за текст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8" name="Контейнер за текст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9" name="Контейнер за текст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0" name="Контейнер за текст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20XX</a:t>
            </a:r>
          </a:p>
        </p:txBody>
      </p:sp>
      <p:sp>
        <p:nvSpPr>
          <p:cNvPr id="41" name="Контейнер за текст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20XX</a:t>
            </a:r>
          </a:p>
        </p:txBody>
      </p:sp>
      <p:sp>
        <p:nvSpPr>
          <p:cNvPr id="42" name="Контейнер за текст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bg-BG" noProof="0" dirty="0"/>
              <a:t>КЛИКНЕТЕ ЗА РЕДАКТИРАНЕ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11" name="Контейнер за картина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5" name="Група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2945606" cy="100800"/>
            <a:chOff x="-1228304" y="3240138"/>
            <a:chExt cx="2945606" cy="100800"/>
          </a:xfrm>
        </p:grpSpPr>
        <p:cxnSp>
          <p:nvCxnSpPr>
            <p:cNvPr id="13" name="Право съединение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2847975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61650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7" name="Елипса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Елипса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20" name="Право съединение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онтейнер за таблица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bg-BG" noProof="0"/>
              <a:t>Щракнете върху иконата, за да добавите таблица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съдържание за ек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bg-BG" noProof="0" dirty="0"/>
              <a:t>КЛИКНЕТЕ ЗА РЕДАКТИРАНЕ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11" name="Контейнер за картина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5" name="Група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686673" cy="100800"/>
            <a:chOff x="0" y="3240138"/>
            <a:chExt cx="2686673" cy="100800"/>
          </a:xfrm>
        </p:grpSpPr>
        <p:cxnSp>
          <p:nvCxnSpPr>
            <p:cNvPr id="13" name="Право съединение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629523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85873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7" name="Елипса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Елипса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20" name="Право съединение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Контейнер за текст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0" name="Контейнер за текст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1" name="Контейнер за текст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 текстово съобщение</a:t>
            </a:r>
          </a:p>
        </p:txBody>
      </p:sp>
      <p:sp>
        <p:nvSpPr>
          <p:cNvPr id="9" name="Контейнер за картина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35" name="Контейнер за картина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36" name="Контейнер за картина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37" name="Контейнер за текст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8" name="Контейнер за текст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9" name="Контейнер за текст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 текстово съобщение</a:t>
            </a:r>
          </a:p>
        </p:txBody>
      </p:sp>
      <p:sp>
        <p:nvSpPr>
          <p:cNvPr id="41" name="Контейнер за текст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2" name="Контейнер за текст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9" name="Контейнер за текст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 текстово съобщение</a:t>
            </a:r>
          </a:p>
        </p:txBody>
      </p:sp>
      <p:cxnSp>
        <p:nvCxnSpPr>
          <p:cNvPr id="32" name="Право съединение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аво съединение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оформление на съдържание за ек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9" name="Контейнер за текст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 rtlCol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1" name="Група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507720" y="1375202"/>
            <a:ext cx="5684286" cy="100800"/>
            <a:chOff x="439491" y="3240138"/>
            <a:chExt cx="3549070" cy="100800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1" y="3290538"/>
              <a:ext cx="348709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Елипса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922837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4" name="Контейнер за текст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2" name="Контейнер за текст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 текстово съобщение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cxnSp>
        <p:nvCxnSpPr>
          <p:cNvPr id="23" name="Право съединение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Контейнер за текст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1" name="Контейнер за текст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 текстово съобщение</a:t>
            </a:r>
          </a:p>
        </p:txBody>
      </p:sp>
      <p:sp>
        <p:nvSpPr>
          <p:cNvPr id="42" name="Контейнер за картина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cxnSp>
        <p:nvCxnSpPr>
          <p:cNvPr id="43" name="Право съединение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Контейнер за текст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5" name="Контейнер за текст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 текстово съобщение</a:t>
            </a:r>
          </a:p>
        </p:txBody>
      </p:sp>
      <p:sp>
        <p:nvSpPr>
          <p:cNvPr id="47" name="Контейнер за текст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8" name="Контейнер за текст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 текстово съобщение</a:t>
            </a:r>
          </a:p>
        </p:txBody>
      </p:sp>
      <p:sp>
        <p:nvSpPr>
          <p:cNvPr id="50" name="Контейнер за текст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51" name="Контейнер за текст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 текстово съобщение</a:t>
            </a:r>
          </a:p>
        </p:txBody>
      </p:sp>
      <p:sp>
        <p:nvSpPr>
          <p:cNvPr id="53" name="Контейнер за текст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54" name="Контейнер за текст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 текстово съобщение</a:t>
            </a:r>
          </a:p>
        </p:txBody>
      </p:sp>
      <p:cxnSp>
        <p:nvCxnSpPr>
          <p:cNvPr id="56" name="Право съединение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аво съединение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Контейнер за картина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55" name="Контейнер за картина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46" name="Контейнер за картина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52" name="Контейнер за картина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орен колонтитул на раздел с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картина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rtlCol="0" anchor="b" anchorCtr="0">
            <a:noAutofit/>
          </a:bodyPr>
          <a:lstStyle>
            <a:lvl1pPr>
              <a:defRPr sz="6000"/>
            </a:lvl1pPr>
          </a:lstStyle>
          <a:p>
            <a:pPr rtl="0"/>
            <a:r>
              <a:rPr lang="bg-BG" noProof="0" dirty="0"/>
              <a:t>КРАТКА</a:t>
            </a:r>
            <a:br>
              <a:rPr lang="bg-BG" noProof="0" dirty="0"/>
            </a:br>
            <a:r>
              <a:rPr lang="bg-BG" noProof="0" dirty="0"/>
              <a:t>ПРЕЗЕНТАЦИЯ</a:t>
            </a:r>
            <a:br>
              <a:rPr lang="bg-BG" noProof="0" dirty="0"/>
            </a:br>
            <a:r>
              <a:rPr lang="bg-BG" noProof="0" dirty="0"/>
              <a:t>ЗАГЛАВИЕ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grpSp>
        <p:nvGrpSpPr>
          <p:cNvPr id="9" name="Група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4729948" cy="102440"/>
            <a:chOff x="3631690" y="2252140"/>
            <a:chExt cx="8238898" cy="102440"/>
          </a:xfrm>
        </p:grpSpPr>
        <p:sp>
          <p:nvSpPr>
            <p:cNvPr id="10" name="Елипса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  <p:cxnSp>
          <p:nvCxnSpPr>
            <p:cNvPr id="11" name="Право съединение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>
              <a:endCxn id="12" idx="2"/>
            </p:cNvCxnSpPr>
            <p:nvPr userDrawn="1"/>
          </p:nvCxnSpPr>
          <p:spPr>
            <a:xfrm flipV="1">
              <a:off x="3681984" y="2302432"/>
              <a:ext cx="8013024" cy="5247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Елипса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11695009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</p:grpSp>
      <p:grpSp>
        <p:nvGrpSpPr>
          <p:cNvPr id="13" name="Група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4739473" cy="100584"/>
            <a:chOff x="3631690" y="2253996"/>
            <a:chExt cx="8255489" cy="100584"/>
          </a:xfrm>
        </p:grpSpPr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  <p:cxnSp>
          <p:nvCxnSpPr>
            <p:cNvPr id="15" name="Право съединение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>
              <a:endCxn id="16" idx="2"/>
            </p:cNvCxnSpPr>
            <p:nvPr userDrawn="1"/>
          </p:nvCxnSpPr>
          <p:spPr>
            <a:xfrm flipV="1">
              <a:off x="3681984" y="2304288"/>
              <a:ext cx="8029615" cy="3391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Елипса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11711600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7" name="Подзаглавие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18" name="Контейнер за картина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кръгова ди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bg-BG" noProof="0" dirty="0"/>
              <a:t>КЛИКНЕТЕ ЗА РЕДАКТИРАНЕ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11" name="Контейнер за картина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5" name="Група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3949252" cy="100800"/>
            <a:chOff x="-1228304" y="3250524"/>
            <a:chExt cx="3949252" cy="100800"/>
          </a:xfrm>
        </p:grpSpPr>
        <p:cxnSp>
          <p:nvCxnSpPr>
            <p:cNvPr id="13" name="Право съединение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7858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6201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7" name="Елипса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Елипса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20" name="Право съединение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Контейнер за текст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1 500 000 лв.</a:t>
            </a:r>
          </a:p>
        </p:txBody>
      </p:sp>
      <p:sp>
        <p:nvSpPr>
          <p:cNvPr id="37" name="Контейнер за текст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Заглавие на категория</a:t>
            </a:r>
          </a:p>
        </p:txBody>
      </p:sp>
      <p:sp>
        <p:nvSpPr>
          <p:cNvPr id="39" name="Контейнер за текст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1 500 000 лв.</a:t>
            </a:r>
          </a:p>
        </p:txBody>
      </p:sp>
      <p:sp>
        <p:nvSpPr>
          <p:cNvPr id="40" name="Контейнер за текст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Заглавие на категория</a:t>
            </a:r>
          </a:p>
        </p:txBody>
      </p:sp>
      <p:sp>
        <p:nvSpPr>
          <p:cNvPr id="42" name="Контейнер за текст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1 500 000 лв.</a:t>
            </a:r>
          </a:p>
        </p:txBody>
      </p:sp>
      <p:sp>
        <p:nvSpPr>
          <p:cNvPr id="43" name="Контейнер за текст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Заглавие на категория</a:t>
            </a:r>
          </a:p>
        </p:txBody>
      </p:sp>
      <p:sp>
        <p:nvSpPr>
          <p:cNvPr id="45" name="Контейнер за текст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1 500 000 лв.</a:t>
            </a:r>
          </a:p>
        </p:txBody>
      </p:sp>
      <p:sp>
        <p:nvSpPr>
          <p:cNvPr id="46" name="Контейнер за текст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Заглавие на категория</a:t>
            </a:r>
          </a:p>
        </p:txBody>
      </p:sp>
      <p:sp>
        <p:nvSpPr>
          <p:cNvPr id="48" name="Контейнер за текст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1 500 000 лв.</a:t>
            </a:r>
          </a:p>
        </p:txBody>
      </p:sp>
      <p:sp>
        <p:nvSpPr>
          <p:cNvPr id="49" name="Контейнер за текст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Заглавие на категория</a:t>
            </a:r>
          </a:p>
        </p:txBody>
      </p:sp>
      <p:sp>
        <p:nvSpPr>
          <p:cNvPr id="51" name="Контейнер за текст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1 500 000 лв.</a:t>
            </a:r>
          </a:p>
        </p:txBody>
      </p:sp>
      <p:sp>
        <p:nvSpPr>
          <p:cNvPr id="52" name="Контейнер за текст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Заглавие на категория</a:t>
            </a:r>
          </a:p>
        </p:txBody>
      </p:sp>
      <p:sp>
        <p:nvSpPr>
          <p:cNvPr id="8" name="Елипса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54" name="Елипса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55" name="Елипса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56" name="Елипса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57" name="Елипса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58" name="Елипса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12" name="Контейнер за диаграма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диаграма</a:t>
            </a:r>
            <a:endParaRPr lang="bg-BG" noProof="0" dirty="0"/>
          </a:p>
        </p:txBody>
      </p:sp>
      <p:sp>
        <p:nvSpPr>
          <p:cNvPr id="35" name="Елипса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38" name="Елипса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cxnSp>
        <p:nvCxnSpPr>
          <p:cNvPr id="41" name="Право съединение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изображен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bg-BG" noProof="0" dirty="0"/>
              <a:t>КЛИКНЕТЕ ЗА РЕДАКТИРАНЕ</a:t>
            </a:r>
          </a:p>
        </p:txBody>
      </p:sp>
      <p:sp>
        <p:nvSpPr>
          <p:cNvPr id="9" name="Контейнер за текст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1" name="Група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848485" y="2314168"/>
            <a:ext cx="5267327" cy="100800"/>
            <a:chOff x="49679" y="3240138"/>
            <a:chExt cx="3434401" cy="100800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endCxn id="13" idx="6"/>
            </p:cNvCxnSpPr>
            <p:nvPr userDrawn="1"/>
          </p:nvCxnSpPr>
          <p:spPr>
            <a:xfrm>
              <a:off x="49679" y="3290538"/>
              <a:ext cx="3434401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Елипса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41835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4" name="Контейнер за текст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2" name="Контейнер за картина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съдържание изразяващо благодар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1" name="Заглавие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bg-BG" noProof="0" dirty="0"/>
              <a:t>БЛАГОДАРЯ ВИ!</a:t>
            </a:r>
          </a:p>
        </p:txBody>
      </p:sp>
      <p:sp>
        <p:nvSpPr>
          <p:cNvPr id="22" name="Контейнер за текст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rtlCol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bg-BG" noProof="0" dirty="0"/>
              <a:t>Вълко Костов</a:t>
            </a:r>
          </a:p>
        </p:txBody>
      </p:sp>
      <p:sp>
        <p:nvSpPr>
          <p:cNvPr id="23" name="Контейнер за текст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bg-BG" noProof="0" dirty="0"/>
              <a:t>Телефон:</a:t>
            </a:r>
          </a:p>
        </p:txBody>
      </p:sp>
      <p:sp>
        <p:nvSpPr>
          <p:cNvPr id="24" name="Контейнер за текст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bg-BG" noProof="0" dirty="0"/>
              <a:t>+7 888 999-000-11</a:t>
            </a:r>
          </a:p>
        </p:txBody>
      </p:sp>
      <p:sp>
        <p:nvSpPr>
          <p:cNvPr id="25" name="Контейнер за текст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bg-BG" noProof="0" dirty="0"/>
              <a:t>Имейл:</a:t>
            </a:r>
          </a:p>
        </p:txBody>
      </p:sp>
      <p:sp>
        <p:nvSpPr>
          <p:cNvPr id="26" name="Контейнер за текст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bg-BG" noProof="0" dirty="0"/>
              <a:t>kostov@vanarsdelltd.com</a:t>
            </a:r>
          </a:p>
        </p:txBody>
      </p:sp>
      <p:sp>
        <p:nvSpPr>
          <p:cNvPr id="27" name="Контейнер за текст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 noProof="0" dirty="0"/>
              <a:t>Уеб сайт:</a:t>
            </a:r>
          </a:p>
        </p:txBody>
      </p:sp>
      <p:sp>
        <p:nvSpPr>
          <p:cNvPr id="28" name="Контейнер за текст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bg-BG" noProof="0" dirty="0"/>
              <a:t>www.vanarsdelltd.com</a:t>
            </a:r>
          </a:p>
        </p:txBody>
      </p:sp>
      <p:grpSp>
        <p:nvGrpSpPr>
          <p:cNvPr id="4" name="Група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937460" cy="100800"/>
            <a:chOff x="808548" y="2750589"/>
            <a:chExt cx="4937460" cy="100800"/>
          </a:xfrm>
        </p:grpSpPr>
        <p:grpSp>
          <p:nvGrpSpPr>
            <p:cNvPr id="11" name="Група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855339" cy="100800"/>
              <a:chOff x="268625" y="3240138"/>
              <a:chExt cx="3165775" cy="100800"/>
            </a:xfrm>
          </p:grpSpPr>
          <p:cxnSp>
            <p:nvCxnSpPr>
              <p:cNvPr id="12" name="Право съединение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268625" y="3285674"/>
                <a:ext cx="311537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Елипса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bg-BG" noProof="0" dirty="0"/>
              </a:p>
            </p:txBody>
          </p:sp>
        </p:grpSp>
        <p:sp>
          <p:nvSpPr>
            <p:cNvPr id="29" name="Елипса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645207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grpSp>
        <p:nvGrpSpPr>
          <p:cNvPr id="32" name="Група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934017" cy="105664"/>
            <a:chOff x="808548" y="2745725"/>
            <a:chExt cx="4934017" cy="105664"/>
          </a:xfrm>
        </p:grpSpPr>
        <p:grpSp>
          <p:nvGrpSpPr>
            <p:cNvPr id="33" name="Група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876867" cy="100800"/>
              <a:chOff x="254587" y="3240138"/>
              <a:chExt cx="3179813" cy="100800"/>
            </a:xfrm>
          </p:grpSpPr>
          <p:cxnSp>
            <p:nvCxnSpPr>
              <p:cNvPr id="35" name="Право съединение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254587" y="3285674"/>
                <a:ext cx="313160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Елипса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bg-BG" noProof="0" dirty="0"/>
              </a:p>
            </p:txBody>
          </p:sp>
        </p:grpSp>
        <p:sp>
          <p:nvSpPr>
            <p:cNvPr id="34" name="Елипса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6417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съдържание за 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bg-BG" noProof="0" dirty="0"/>
              <a:t>ПРИЛОЖЕНИЕ</a:t>
            </a:r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grpSp>
        <p:nvGrpSpPr>
          <p:cNvPr id="4" name="Група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462754" y="1509426"/>
            <a:ext cx="3253069" cy="100800"/>
            <a:chOff x="4503649" y="1509426"/>
            <a:chExt cx="3253069" cy="100800"/>
          </a:xfrm>
        </p:grpSpPr>
        <p:grpSp>
          <p:nvGrpSpPr>
            <p:cNvPr id="11" name="Група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503649" y="1509426"/>
              <a:ext cx="3152268" cy="100800"/>
              <a:chOff x="1528102" y="3240138"/>
              <a:chExt cx="2055345" cy="100800"/>
            </a:xfrm>
          </p:grpSpPr>
          <p:cxnSp>
            <p:nvCxnSpPr>
              <p:cNvPr id="12" name="Право съединение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>
                <a:stCxn id="21" idx="6"/>
                <a:endCxn id="13" idx="6"/>
              </p:cNvCxnSpPr>
              <p:nvPr userDrawn="1"/>
            </p:nvCxnSpPr>
            <p:spPr>
              <a:xfrm>
                <a:off x="1528102" y="3290538"/>
                <a:ext cx="205534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Елипса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517723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bg-BG" noProof="0" dirty="0"/>
              </a:p>
            </p:txBody>
          </p:sp>
        </p:grpSp>
        <p:sp>
          <p:nvSpPr>
            <p:cNvPr id="21" name="Елипса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6559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съдържание с препоръ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bg-BG" noProof="0" dirty="0"/>
              <a:t>ПРЕПОРЪКИ</a:t>
            </a:r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1" name="Група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8974391" y="1375202"/>
            <a:ext cx="3217613" cy="100800"/>
            <a:chOff x="675500" y="3240138"/>
            <a:chExt cx="2008962" cy="100800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675500" y="3290538"/>
              <a:ext cx="200896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Елипса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618738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0" name="Контейнер за текст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Титла на клиента</a:t>
            </a:r>
          </a:p>
        </p:txBody>
      </p:sp>
      <p:sp>
        <p:nvSpPr>
          <p:cNvPr id="41" name="Контейнер за текст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</a:t>
            </a:r>
            <a:br>
              <a:rPr lang="bg-BG" noProof="0" dirty="0"/>
            </a:br>
            <a:r>
              <a:rPr lang="bg-BG" noProof="0" dirty="0"/>
              <a:t>текстово съобщение</a:t>
            </a:r>
          </a:p>
        </p:txBody>
      </p:sp>
      <p:sp>
        <p:nvSpPr>
          <p:cNvPr id="42" name="Контейнер за картина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cxnSp>
        <p:nvCxnSpPr>
          <p:cNvPr id="43" name="Право съединение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Контейнер за текст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24" name="Елипса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58" name="Контейнер за текст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Титла на клиента</a:t>
            </a:r>
          </a:p>
        </p:txBody>
      </p:sp>
      <p:sp>
        <p:nvSpPr>
          <p:cNvPr id="59" name="Контейнер за текст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</a:t>
            </a:r>
            <a:br>
              <a:rPr lang="bg-BG" noProof="0" dirty="0"/>
            </a:br>
            <a:r>
              <a:rPr lang="bg-BG" noProof="0" dirty="0"/>
              <a:t>текстово съобщение</a:t>
            </a:r>
          </a:p>
        </p:txBody>
      </p:sp>
      <p:sp>
        <p:nvSpPr>
          <p:cNvPr id="60" name="Контейнер за картина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cxnSp>
        <p:nvCxnSpPr>
          <p:cNvPr id="61" name="Право съединение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Контейнер за текст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63" name="Елипса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64" name="Контейнер за текст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Титла на клиента</a:t>
            </a:r>
          </a:p>
        </p:txBody>
      </p:sp>
      <p:sp>
        <p:nvSpPr>
          <p:cNvPr id="65" name="Контейнер за текст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основното</a:t>
            </a:r>
            <a:br>
              <a:rPr lang="bg-BG" noProof="0" dirty="0"/>
            </a:br>
            <a:r>
              <a:rPr lang="bg-BG" noProof="0" dirty="0"/>
              <a:t>текстово съобщение</a:t>
            </a:r>
          </a:p>
        </p:txBody>
      </p:sp>
      <p:sp>
        <p:nvSpPr>
          <p:cNvPr id="66" name="Контейнер за картина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cxnSp>
        <p:nvCxnSpPr>
          <p:cNvPr id="67" name="Право съединение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Контейнер за текст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69" name="Елипса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съдържание с конкретен при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bg-BG" noProof="0" dirty="0"/>
              <a:t>КОНКРЕТЕН ПРИМЕР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11" name="Контейнер за картина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5" name="Група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116607" cy="100800"/>
            <a:chOff x="-866354" y="3240138"/>
            <a:chExt cx="3116607" cy="100800"/>
          </a:xfrm>
        </p:grpSpPr>
        <p:cxnSp>
          <p:nvCxnSpPr>
            <p:cNvPr id="13" name="Право съединение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66354" y="3290538"/>
              <a:ext cx="30974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149453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7" name="Елипса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Елипса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20" name="Право съединение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Контейнер за текст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8" name="Контейнер за текст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мобилен телефони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bg-BG" noProof="0" dirty="0"/>
              <a:t>КЛИКНЕТЕ, ЗА ДА РЕДАКТИРАТЕ ЗАГЛАВИЕТО</a:t>
            </a:r>
          </a:p>
        </p:txBody>
      </p:sp>
      <p:sp>
        <p:nvSpPr>
          <p:cNvPr id="9" name="Контейнер за текст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1" name="Група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Елипса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3" name="Контейнер за текст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21" name="Контейнер за картина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2" name="Контейнер за картина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каз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авоъгълник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1" name="Контейнер за текст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22" name="Контейнер за текст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 dirty="0"/>
              <a:t>Основното текстово съобщение</a:t>
            </a:r>
            <a:br>
              <a:rPr lang="bg-BG" noProof="0" dirty="0"/>
            </a:br>
            <a:r>
              <a:rPr lang="bg-BG" noProof="0" dirty="0"/>
              <a:t>стилове</a:t>
            </a:r>
          </a:p>
        </p:txBody>
      </p:sp>
      <p:sp>
        <p:nvSpPr>
          <p:cNvPr id="23" name="Контейнер за текст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24" name="Контейнер за картина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5" name="Контейнер за картина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6" name="Контейнер за текст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27" name="Контейнер за текст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 dirty="0"/>
              <a:t>Основното текстово съобщение</a:t>
            </a:r>
            <a:br>
              <a:rPr lang="bg-BG" noProof="0" dirty="0"/>
            </a:br>
            <a:r>
              <a:rPr lang="bg-BG" noProof="0" dirty="0"/>
              <a:t>стилове</a:t>
            </a:r>
          </a:p>
        </p:txBody>
      </p:sp>
      <p:sp>
        <p:nvSpPr>
          <p:cNvPr id="28" name="Контейнер за картина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9" name="Контейнер за текст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30" name="Контейнер за текст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 dirty="0"/>
              <a:t>Основното текстово съобщение</a:t>
            </a:r>
            <a:br>
              <a:rPr lang="bg-BG" noProof="0" dirty="0"/>
            </a:br>
            <a:r>
              <a:rPr lang="bg-BG" noProof="0" dirty="0"/>
              <a:t>стилове</a:t>
            </a:r>
          </a:p>
        </p:txBody>
      </p:sp>
      <p:sp>
        <p:nvSpPr>
          <p:cNvPr id="32" name="Контейнер за текст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33" name="Контейнер за текст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34" name="Контейнер за текст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bg-BG" noProof="0" dirty="0"/>
              <a:t>1</a:t>
            </a:r>
          </a:p>
        </p:txBody>
      </p:sp>
      <p:sp>
        <p:nvSpPr>
          <p:cNvPr id="36" name="Контейнер за текст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 noProof="0" dirty="0"/>
              <a:t>1</a:t>
            </a:r>
          </a:p>
        </p:txBody>
      </p:sp>
      <p:sp>
        <p:nvSpPr>
          <p:cNvPr id="37" name="Контейнер за текст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bg-BG" noProof="0" dirty="0"/>
              <a:t>1</a:t>
            </a:r>
          </a:p>
        </p:txBody>
      </p:sp>
      <p:sp>
        <p:nvSpPr>
          <p:cNvPr id="40" name="Контейнер за текст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38" name="Заглавие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bg-BG" noProof="0" dirty="0"/>
              <a:t>КАК СЕ ИЗПОЛЗВА ТОЗИ ШАБЛОН</a:t>
            </a:r>
          </a:p>
        </p:txBody>
      </p:sp>
      <p:sp>
        <p:nvSpPr>
          <p:cNvPr id="41" name="Контейнер за картина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31" name="Група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Право съединение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Елипса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bg-BG" noProof="0" dirty="0"/>
              <a:t>КЛИКНЕТЕ, ЗА ДА РЕДАКТИРАТЕ СТИЛА НА ГЛАВНОТО ЗАГЛАВИЕ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grpSp>
        <p:nvGrpSpPr>
          <p:cNvPr id="15" name="Група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Елипса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  <p:cxnSp>
          <p:nvCxnSpPr>
            <p:cNvPr id="13" name="Право съединение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</p:grpSp>
      <p:grpSp>
        <p:nvGrpSpPr>
          <p:cNvPr id="16" name="Група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Елипса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  <p:cxnSp>
          <p:nvCxnSpPr>
            <p:cNvPr id="18" name="Право съединение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Елипса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орен колонтитул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rtlCol="0" anchor="b" anchorCtr="0">
            <a:noAutofit/>
          </a:bodyPr>
          <a:lstStyle>
            <a:lvl1pPr>
              <a:defRPr sz="6000"/>
            </a:lvl1pPr>
          </a:lstStyle>
          <a:p>
            <a:pPr rtl="0"/>
            <a:r>
              <a:rPr lang="bg-BG" noProof="0" dirty="0"/>
              <a:t>КРАТКА</a:t>
            </a:r>
            <a:br>
              <a:rPr lang="bg-BG" noProof="0" dirty="0"/>
            </a:br>
            <a:r>
              <a:rPr lang="bg-BG" noProof="0" dirty="0"/>
              <a:t>ПРЕЗЕНТАЦИЯ</a:t>
            </a:r>
            <a:br>
              <a:rPr lang="bg-BG" noProof="0" dirty="0"/>
            </a:br>
            <a:r>
              <a:rPr lang="bg-BG" noProof="0" dirty="0"/>
              <a:t>ЗАГЛАВИЕ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grpSp>
        <p:nvGrpSpPr>
          <p:cNvPr id="9" name="Група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Елипса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  <p:cxnSp>
          <p:nvCxnSpPr>
            <p:cNvPr id="11" name="Право съединение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Елипса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</p:grpSp>
      <p:grpSp>
        <p:nvGrpSpPr>
          <p:cNvPr id="13" name="Група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  <p:cxnSp>
          <p:nvCxnSpPr>
            <p:cNvPr id="15" name="Право съединение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Елипса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7" name="Подзаглавие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 с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bg-BG" noProof="0" dirty="0"/>
              <a:t>КЛИКНЕТЕ ЗА РЕДАКТИРАНЕ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11" name="Контейнер за картина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5" name="Група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319975" cy="100800"/>
            <a:chOff x="0" y="3240138"/>
            <a:chExt cx="2319975" cy="100800"/>
          </a:xfrm>
        </p:grpSpPr>
        <p:cxnSp>
          <p:nvCxnSpPr>
            <p:cNvPr id="13" name="Право съединение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28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219175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6" name="Контейнер за текст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7" name="Елипса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Елипса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20" name="Право съединение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Контейнер за картина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6" name="Контейнер на съдържание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7" name="Контейнер на съдържание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8" name="Контейнер на съдържание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7" name="Контейнер за текст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8" name="Контейнер на съдържание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9" name="Контейнер за текст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10" name="Контейнер на съдържание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9" name="Контейнер за текст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10" name="Контейнер на съдържание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9" name="Контейнер за текст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11" name="Контейнер за картина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заглавие, изображен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bg-BG" noProof="0" dirty="0"/>
              <a:t>КЛИКНЕТЕ ЗА РЕДАКТИРАНЕ</a:t>
            </a:r>
          </a:p>
        </p:txBody>
      </p:sp>
      <p:sp>
        <p:nvSpPr>
          <p:cNvPr id="9" name="Контейнер за текст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1" name="Група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843999" y="1993043"/>
            <a:ext cx="5330073" cy="100800"/>
            <a:chOff x="11690" y="3240138"/>
            <a:chExt cx="3475315" cy="100800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endCxn id="13" idx="6"/>
            </p:cNvCxnSpPr>
            <p:nvPr userDrawn="1"/>
          </p:nvCxnSpPr>
          <p:spPr>
            <a:xfrm>
              <a:off x="11690" y="3290538"/>
              <a:ext cx="3475315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Елипса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421281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4" name="Контейнер за текст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2" name="Контейнер за картина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заглавие и съдържание верс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bg-BG" noProof="0" dirty="0"/>
              <a:t>КЛИКНЕТЕ ЗА РЕДАКТИРАНЕ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11" name="Контейнер за картина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5" name="Група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2805750" cy="100800"/>
            <a:chOff x="0" y="3240138"/>
            <a:chExt cx="2805750" cy="100800"/>
          </a:xfrm>
        </p:grpSpPr>
        <p:cxnSp>
          <p:nvCxnSpPr>
            <p:cNvPr id="13" name="Право съединение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72415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70495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7" name="Елипса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Елипса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20" name="Право съединение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Контейнер за текст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23" name="Контейнер за картина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съдържание с ик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bg-BG" noProof="0" dirty="0"/>
              <a:t>КЛИКНЕТЕ ЗА РЕДАКТИРАНЕ</a:t>
            </a:r>
          </a:p>
        </p:txBody>
      </p:sp>
      <p:sp>
        <p:nvSpPr>
          <p:cNvPr id="9" name="Контейнер за текст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1" name="Група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349724" y="1375202"/>
            <a:ext cx="5842276" cy="100800"/>
            <a:chOff x="-322276" y="3240138"/>
            <a:chExt cx="3809281" cy="100800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7629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Елипса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421281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4" name="Контейнер за текст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" name="Контейнер за картина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2" name="Контейнер за текст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 на текстово съобщение</a:t>
            </a:r>
          </a:p>
        </p:txBody>
      </p:sp>
      <p:sp>
        <p:nvSpPr>
          <p:cNvPr id="23" name="Контейнер за текст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24" name="Контейнер за картина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5" name="Контейнер за текст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 на текстово съобщение</a:t>
            </a:r>
          </a:p>
        </p:txBody>
      </p:sp>
      <p:sp>
        <p:nvSpPr>
          <p:cNvPr id="26" name="Контейнер за текст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27" name="Контейнер за картина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28" name="Контейнер за текст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 на текстово съобщение</a:t>
            </a:r>
          </a:p>
        </p:txBody>
      </p:sp>
      <p:sp>
        <p:nvSpPr>
          <p:cNvPr id="29" name="Контейнер за текст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0" name="Контейнер за картина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31" name="Контейнер за текст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 на текстово съобщение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монитор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bg-BG" noProof="0" dirty="0"/>
              <a:t>КЛИКНЕТЕ ЗА РЕДАКТИРАНЕ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bg-BG" noProof="0" dirty="0"/>
          </a:p>
        </p:txBody>
      </p:sp>
      <p:sp>
        <p:nvSpPr>
          <p:cNvPr id="11" name="Контейнер за картина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5" name="Група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815275" cy="100800"/>
            <a:chOff x="0" y="3240138"/>
            <a:chExt cx="2815275" cy="100800"/>
          </a:xfrm>
        </p:grpSpPr>
        <p:cxnSp>
          <p:nvCxnSpPr>
            <p:cNvPr id="13" name="Право съединение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714625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Елипса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714475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6" name="Контейнер за текст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7" name="Елипса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Елипса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20" name="Право съединение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онтейнер за картина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заглавие и под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картина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bg-BG" noProof="0" dirty="0"/>
              <a:t>КЛИКНЕТЕ ЗА РЕДАКТИРАНЕ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11" name="Контейнер за картина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17" name="Елипса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Елипса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20" name="Право съединение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а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4676721" y="1373283"/>
            <a:ext cx="2848083" cy="100800"/>
            <a:chOff x="2673228" y="1373283"/>
            <a:chExt cx="2848083" cy="100800"/>
          </a:xfrm>
        </p:grpSpPr>
        <p:grpSp>
          <p:nvGrpSpPr>
            <p:cNvPr id="15" name="Група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2739957" y="1373283"/>
              <a:ext cx="2781354" cy="100800"/>
              <a:chOff x="-409521" y="3237441"/>
              <a:chExt cx="2781354" cy="100800"/>
            </a:xfrm>
          </p:grpSpPr>
          <p:cxnSp>
            <p:nvCxnSpPr>
              <p:cNvPr id="13" name="Право съединение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-409521" y="3290538"/>
                <a:ext cx="273367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Елипса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2271033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bg-BG" noProof="0" dirty="0"/>
              </a:p>
            </p:txBody>
          </p:sp>
        </p:grpSp>
        <p:sp>
          <p:nvSpPr>
            <p:cNvPr id="21" name="Елипса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267322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с три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noProof="0" smtClean="0"/>
              <a:t>‹#›</a:t>
            </a:fld>
            <a:endParaRPr lang="bg-BG" noProof="0" dirty="0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9" name="Контейнер за текст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 rtlCol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0" name="Контейнер за картина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grpSp>
        <p:nvGrpSpPr>
          <p:cNvPr id="11" name="Група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8169867" y="1375202"/>
            <a:ext cx="4022133" cy="100800"/>
            <a:chOff x="304632" y="3240138"/>
            <a:chExt cx="2511280" cy="100800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2469651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Елипса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50188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noProof="0" dirty="0"/>
            </a:p>
          </p:txBody>
        </p:sp>
      </p:grpSp>
      <p:sp>
        <p:nvSpPr>
          <p:cNvPr id="14" name="Контейнер за текст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Елипса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Елипса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2" name="Контейнер за текст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16" name="Контейнер за текст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1</a:t>
            </a:r>
          </a:p>
        </p:txBody>
      </p:sp>
      <p:sp>
        <p:nvSpPr>
          <p:cNvPr id="34" name="Контейнер за текст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5" name="Контейнер за текст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2</a:t>
            </a:r>
          </a:p>
        </p:txBody>
      </p:sp>
      <p:sp>
        <p:nvSpPr>
          <p:cNvPr id="36" name="Контейнер за текст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7" name="Контейнер за текст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sp>
        <p:nvSpPr>
          <p:cNvPr id="38" name="Контейнер за текст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bg-BG" noProof="0" dirty="0"/>
              <a:t>3</a:t>
            </a:r>
          </a:p>
        </p:txBody>
      </p:sp>
      <p:sp>
        <p:nvSpPr>
          <p:cNvPr id="39" name="Контейнер за текст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dirty="0"/>
              <a:t>Редактиране на стиловете на основното текстово съобщение</a:t>
            </a:r>
          </a:p>
        </p:txBody>
      </p:sp>
      <p:cxnSp>
        <p:nvCxnSpPr>
          <p:cNvPr id="21" name="Право съединение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аво съединение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bg-BG" noProof="0" dirty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ДД.ММ.20XX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ДОБАВИ ДОЛЕН КОЛОНТИТУЛ</a:t>
            </a:r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8D581BC7-E183-40DB-AC97-C19EA4EB8894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7" name="Елипса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0" name="Право съединение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Елипса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3" name="Право съединение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89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storymaps.arcgis.com/stori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bg/maps/@42.2616337,22.7500751,4302m/data=!3m1!1e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edu360.eu/en/home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iedu360.eu/bg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hyperlink" Target="https://earth.google.com/web/search/%d0%9f%d0%be%d0%bc%d0%be%d1%80%d0%b8%d0%b9%d1%81%d0%ba%d0%be+%d0%b5%d0%b7%d0%b5%d1%80%d0%be/@42.6107803,27.62235701,2.44158659a,1000d,30.00000003y,0.00000024h,0t,0r/data=CigiJgokCQbgY6gsRzRAEXJx9cIsRzTAGR7Y6J_ocjhAIRCFxq6RV1P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https://apps.sentinel-hub.com/eo-browser/?zoom=10&amp;lat=41.9&amp;lng=12.5&amp;themeId=DEFAULT-THEME&amp;toTime=2021-11-03T20%3A27%3A59.438Z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ap.onesoil.ai/2018/fr#5.36/47.245/12.119" TargetMode="External"/><Relationship Id="rId3" Type="http://schemas.openxmlformats.org/officeDocument/2006/relationships/hyperlink" Target="https://app.electricitymap.org/map" TargetMode="External"/><Relationship Id="rId7" Type="http://schemas.openxmlformats.org/officeDocument/2006/relationships/hyperlink" Target="https://driveandlisten.herokuapp.com/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earch.descarteslabs.com/?layer=naip_v2_rgb_2014-2015#lat=39.2322531&amp;lng=-100.8544921&amp;skipTut=true&amp;zoom=5" TargetMode="External"/><Relationship Id="rId5" Type="http://schemas.openxmlformats.org/officeDocument/2006/relationships/hyperlink" Target="https://localingual.com/?ISO=BG" TargetMode="External"/><Relationship Id="rId4" Type="http://schemas.openxmlformats.org/officeDocument/2006/relationships/hyperlink" Target="http://radio.garden/visit/sofia/uC7s3fqj" TargetMode="External"/><Relationship Id="rId9" Type="http://schemas.openxmlformats.org/officeDocument/2006/relationships/hyperlink" Target="https://www.windy.com/?42.288,22.695,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1718733"/>
            <a:ext cx="9499600" cy="2479545"/>
          </a:xfrm>
        </p:spPr>
        <p:txBody>
          <a:bodyPr rtlCol="0">
            <a:normAutofit fontScale="90000"/>
          </a:bodyPr>
          <a:lstStyle/>
          <a:p>
            <a:pPr rtl="0"/>
            <a:r>
              <a:rPr lang="bg-BG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br>
              <a:rPr lang="bg-BG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Приложимост на ГИС технологиите в обучението по предмети и създаване на уроци във виртуалната реалност</a:t>
            </a:r>
            <a:endParaRPr lang="bg-BG" sz="4000" dirty="0"/>
          </a:p>
        </p:txBody>
      </p:sp>
      <p:sp>
        <p:nvSpPr>
          <p:cNvPr id="5" name="Подзаглавие 4">
            <a:extLst>
              <a:ext uri="{FF2B5EF4-FFF2-40B4-BE49-F238E27FC236}">
                <a16:creationId xmlns:a16="http://schemas.microsoft.com/office/drawing/2014/main" id="{F40A11AA-C85D-4AF4-92B2-0F4E36F4E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00897"/>
            <a:ext cx="9144000" cy="459798"/>
          </a:xfrm>
        </p:spPr>
        <p:txBody>
          <a:bodyPr rtlCol="0">
            <a:normAutofit fontScale="92500"/>
          </a:bodyPr>
          <a:lstStyle/>
          <a:p>
            <a:r>
              <a:rPr lang="bg-BG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g-BG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ътрешноучилищна квалификационна дейност</a:t>
            </a:r>
            <a:r>
              <a:rPr lang="bg-BG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обучение</a:t>
            </a:r>
            <a:endParaRPr lang="bg-B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bg-BG" dirty="0"/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2FA63DEE-C712-48A1-823B-16CB45C3755D}"/>
              </a:ext>
            </a:extLst>
          </p:cNvPr>
          <p:cNvSpPr txBox="1"/>
          <p:nvPr/>
        </p:nvSpPr>
        <p:spPr>
          <a:xfrm>
            <a:off x="3598201" y="4927599"/>
            <a:ext cx="499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ПГСС „ Свети Климент Охридски“ гр. Кюстендил</a:t>
            </a: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24A23181-DC2E-46DF-8E12-2F6259AC024C}"/>
              </a:ext>
            </a:extLst>
          </p:cNvPr>
          <p:cNvSpPr txBox="1"/>
          <p:nvPr/>
        </p:nvSpPr>
        <p:spPr>
          <a:xfrm>
            <a:off x="5495925" y="5857875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08.</a:t>
            </a:r>
            <a:r>
              <a:rPr lang="en-US" dirty="0"/>
              <a:t>1</a:t>
            </a:r>
            <a:r>
              <a:rPr lang="bg-BG" dirty="0"/>
              <a:t>1.</a:t>
            </a:r>
            <a:r>
              <a:rPr lang="en-US" dirty="0"/>
              <a:t>2021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нтейнер за картина 19" descr="Абстрактен фон">
            <a:extLst>
              <a:ext uri="{FF2B5EF4-FFF2-40B4-BE49-F238E27FC236}">
                <a16:creationId xmlns:a16="http://schemas.microsoft.com/office/drawing/2014/main" id="{B9CF847D-0BA8-4D40-B95D-DAC8A415A5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831" y="1694284"/>
            <a:ext cx="6073999" cy="3721608"/>
          </a:xfrm>
        </p:spPr>
      </p:pic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953F70E9-6111-446A-BD49-B6A996FA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136" y="388088"/>
            <a:ext cx="5210782" cy="661742"/>
          </a:xfrm>
        </p:spPr>
        <p:txBody>
          <a:bodyPr rtlCol="0">
            <a:noAutofit/>
          </a:bodyPr>
          <a:lstStyle/>
          <a:p>
            <a:pPr rtl="0"/>
            <a:r>
              <a:rPr lang="en-US" sz="4000" dirty="0"/>
              <a:t>Arc GIS Story Maps</a:t>
            </a:r>
            <a:endParaRPr lang="bg-BG" sz="4000" dirty="0"/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33221DE2-465E-4B89-BDBB-17EC7279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4458" y="3164270"/>
            <a:ext cx="4892120" cy="1778613"/>
          </a:xfrm>
        </p:spPr>
        <p:txBody>
          <a:bodyPr rtlCol="0"/>
          <a:lstStyle/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bg-BG" dirty="0"/>
              <a:t>Запознаване с </a:t>
            </a:r>
            <a:r>
              <a:rPr lang="en-US" dirty="0"/>
              <a:t>Arc GIS Story Maps</a:t>
            </a:r>
            <a:endParaRPr lang="bg-BG" dirty="0"/>
          </a:p>
          <a:p>
            <a:pPr marL="285750" indent="-285750" rtl="0">
              <a:buFont typeface="Wingdings" panose="05000000000000000000" pitchFamily="2" charset="2"/>
              <a:buChar char="q"/>
            </a:pPr>
            <a:r>
              <a:rPr lang="bg-BG" dirty="0"/>
              <a:t>Създаване на урок </a:t>
            </a:r>
          </a:p>
          <a:p>
            <a:pPr marL="285750" indent="-285750" rtl="0">
              <a:buFont typeface="Wingdings" panose="05000000000000000000" pitchFamily="2" charset="2"/>
              <a:buChar char="q"/>
            </a:pPr>
            <a:endParaRPr lang="bg-BG" dirty="0"/>
          </a:p>
          <a:p>
            <a:pPr rtl="0"/>
            <a:endParaRPr lang="bg-BG" dirty="0"/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id="{7F9E6494-1485-4A3D-8CD3-31B5FAC1689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85467" y="4960429"/>
            <a:ext cx="4892120" cy="661742"/>
          </a:xfrm>
        </p:spPr>
        <p:txBody>
          <a:bodyPr rtlCol="0"/>
          <a:lstStyle/>
          <a:p>
            <a:pPr marL="0" indent="0" rtl="0">
              <a:buNone/>
            </a:pPr>
            <a:endParaRPr lang="en-US" dirty="0"/>
          </a:p>
          <a:p>
            <a:pPr marL="0" indent="0" rtl="0">
              <a:buNone/>
            </a:pPr>
            <a:r>
              <a:rPr lang="en-US" dirty="0">
                <a:hlinkClick r:id="rId4"/>
              </a:rPr>
              <a:t>https://storymaps.arcgis.com/stories</a:t>
            </a:r>
            <a:endParaRPr lang="bg-BG" dirty="0"/>
          </a:p>
        </p:txBody>
      </p:sp>
      <p:sp>
        <p:nvSpPr>
          <p:cNvPr id="4" name="Контейнер за номер на слайд 3">
            <a:extLst>
              <a:ext uri="{FF2B5EF4-FFF2-40B4-BE49-F238E27FC236}">
                <a16:creationId xmlns:a16="http://schemas.microsoft.com/office/drawing/2014/main" id="{F9EB9F42-DBAC-4200-A2A6-96F4D943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81BC7-E183-40DB-AC97-C19EA4EB8894}" type="slidenum">
              <a:rPr kumimoji="0" lang="bg-BG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63C64A05-CF5F-4F45-B68B-3B8A7A5B0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5426" y="4274629"/>
            <a:ext cx="1351492" cy="574681"/>
          </a:xfrm>
          <a:prstGeom prst="rect">
            <a:avLst/>
          </a:prstGeom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ED8B39FB-6FB1-4234-8B64-041D1797A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135" y="1230520"/>
            <a:ext cx="5114279" cy="25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A987D63E-52B2-4D5B-B569-0708EC3A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949" y="770467"/>
            <a:ext cx="5580592" cy="968460"/>
          </a:xfrm>
        </p:spPr>
        <p:txBody>
          <a:bodyPr/>
          <a:lstStyle/>
          <a:p>
            <a:r>
              <a:rPr lang="en-US" dirty="0"/>
              <a:t>Google Maps</a:t>
            </a:r>
            <a:endParaRPr lang="bg-BG" dirty="0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6CD1EFB-9FBB-4A65-9B59-74FF744C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D581BC7-E183-40DB-AC97-C19EA4EB8894}" type="slidenum">
              <a:rPr lang="bg-BG" noProof="0" smtClean="0"/>
              <a:t>3</a:t>
            </a:fld>
            <a:endParaRPr lang="bg-BG" noProof="0" dirty="0"/>
          </a:p>
        </p:txBody>
      </p:sp>
      <p:sp>
        <p:nvSpPr>
          <p:cNvPr id="7" name="Подзаглавие 6">
            <a:extLst>
              <a:ext uri="{FF2B5EF4-FFF2-40B4-BE49-F238E27FC236}">
                <a16:creationId xmlns:a16="http://schemas.microsoft.com/office/drawing/2014/main" id="{87211119-B7E6-46DE-BF92-DE1CCB380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949" y="2209800"/>
            <a:ext cx="5191851" cy="2413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g-BG" sz="2000" dirty="0"/>
              <a:t>Запознаване с </a:t>
            </a:r>
            <a:r>
              <a:rPr lang="en-US" sz="2000" dirty="0"/>
              <a:t>Google maps</a:t>
            </a:r>
            <a:r>
              <a:rPr lang="bg-BG" sz="2000" dirty="0"/>
              <a:t> </a:t>
            </a:r>
          </a:p>
          <a:p>
            <a:r>
              <a:rPr lang="bg-BG" sz="2000" dirty="0"/>
              <a:t>и възможностите за използването му в училище</a:t>
            </a:r>
          </a:p>
          <a:p>
            <a:endParaRPr lang="bg-BG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g-BG" sz="2000" dirty="0"/>
              <a:t>Разглеждане на обекти, които могат да намерят приложение в преподаването на учебния материал по предмети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2D321E89-627F-4E2C-AC80-C54831F366C3}"/>
              </a:ext>
            </a:extLst>
          </p:cNvPr>
          <p:cNvSpPr txBox="1"/>
          <p:nvPr/>
        </p:nvSpPr>
        <p:spPr>
          <a:xfrm>
            <a:off x="6731001" y="5510324"/>
            <a:ext cx="152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Google </a:t>
            </a:r>
            <a:r>
              <a:rPr lang="bg-BG" dirty="0">
                <a:hlinkClick r:id="rId2"/>
              </a:rPr>
              <a:t>Карти</a:t>
            </a:r>
            <a:endParaRPr lang="bg-BG" dirty="0"/>
          </a:p>
        </p:txBody>
      </p:sp>
      <p:pic>
        <p:nvPicPr>
          <p:cNvPr id="12" name="Контейнер за картина 11">
            <a:extLst>
              <a:ext uri="{FF2B5EF4-FFF2-40B4-BE49-F238E27FC236}">
                <a16:creationId xmlns:a16="http://schemas.microsoft.com/office/drawing/2014/main" id="{4D8530FB-326F-47EA-9A08-99E846854CF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2837" r="2283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46FD8087-A896-4EEA-8533-B06C211DA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43" y="2209800"/>
            <a:ext cx="4771589" cy="2684019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35953091-77B7-4544-8B67-333EF7E59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059" y="5059807"/>
            <a:ext cx="1164167" cy="7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Контейнер за картина 11" descr="Абстрактен фон&#10;">
            <a:hlinkClick r:id="rId3"/>
            <a:extLst>
              <a:ext uri="{FF2B5EF4-FFF2-40B4-BE49-F238E27FC236}">
                <a16:creationId xmlns:a16="http://schemas.microsoft.com/office/drawing/2014/main" id="{403E5740-1FF0-42AF-A459-70BE0BD24F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719"/>
            <a:ext cx="5791201" cy="6528703"/>
          </a:xfr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A4B7241-C2B7-4F61-A69C-236E16A5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369" y="466697"/>
            <a:ext cx="5478991" cy="985393"/>
          </a:xfrm>
        </p:spPr>
        <p:txBody>
          <a:bodyPr rtlCol="0"/>
          <a:lstStyle/>
          <a:p>
            <a:pPr rtl="0"/>
            <a:r>
              <a:rPr lang="en-US" dirty="0"/>
              <a:t>IEDU 360</a:t>
            </a:r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FDFD3B61-D7B5-4C7A-80FB-02A3436F8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5468" y="2345267"/>
            <a:ext cx="4802742" cy="1514978"/>
          </a:xfrm>
        </p:spPr>
        <p:txBody>
          <a:bodyPr rtlCol="0">
            <a:normAutofit fontScale="70000" lnSpcReduction="20000"/>
          </a:bodyPr>
          <a:lstStyle/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bg-BG" dirty="0"/>
              <a:t>Запознаване с платформата</a:t>
            </a:r>
            <a:r>
              <a:rPr lang="en-US" dirty="0"/>
              <a:t> IEDU 360</a:t>
            </a:r>
            <a:endParaRPr lang="bg-BG" dirty="0"/>
          </a:p>
          <a:p>
            <a:pPr marL="457200" indent="-457200" rtl="0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bg-BG" dirty="0"/>
              <a:t> Разглеждане на уроци и упражнения</a:t>
            </a:r>
          </a:p>
          <a:p>
            <a:pPr marL="457200" indent="-457200" rtl="0">
              <a:buFont typeface="Wingdings" panose="05000000000000000000" pitchFamily="2" charset="2"/>
              <a:buChar char="§"/>
            </a:pPr>
            <a:endParaRPr lang="bg-BG" dirty="0"/>
          </a:p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bg-BG" dirty="0"/>
              <a:t>Създаване на урок </a:t>
            </a:r>
          </a:p>
        </p:txBody>
      </p:sp>
      <p:sp>
        <p:nvSpPr>
          <p:cNvPr id="30" name="Текстово поле 29">
            <a:extLst>
              <a:ext uri="{FF2B5EF4-FFF2-40B4-BE49-F238E27FC236}">
                <a16:creationId xmlns:a16="http://schemas.microsoft.com/office/drawing/2014/main" id="{24E6FCC7-0693-4531-A00D-8E8624FDF1F6}"/>
              </a:ext>
            </a:extLst>
          </p:cNvPr>
          <p:cNvSpPr txBox="1"/>
          <p:nvPr/>
        </p:nvSpPr>
        <p:spPr>
          <a:xfrm>
            <a:off x="6604000" y="5418667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https://iedu360.eu/bg</a:t>
            </a:r>
            <a:endParaRPr lang="bg-BG" dirty="0"/>
          </a:p>
        </p:txBody>
      </p:sp>
      <p:pic>
        <p:nvPicPr>
          <p:cNvPr id="31" name="Картина 30">
            <a:extLst>
              <a:ext uri="{FF2B5EF4-FFF2-40B4-BE49-F238E27FC236}">
                <a16:creationId xmlns:a16="http://schemas.microsoft.com/office/drawing/2014/main" id="{968A7DA0-D632-4D2B-B2C4-B288B6AE2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2142" y="5123214"/>
            <a:ext cx="1186392" cy="590906"/>
          </a:xfrm>
          <a:prstGeom prst="rect">
            <a:avLst/>
          </a:prstGeom>
        </p:spPr>
      </p:pic>
      <p:pic>
        <p:nvPicPr>
          <p:cNvPr id="32" name="Картина 31">
            <a:extLst>
              <a:ext uri="{FF2B5EF4-FFF2-40B4-BE49-F238E27FC236}">
                <a16:creationId xmlns:a16="http://schemas.microsoft.com/office/drawing/2014/main" id="{1C82AEF9-D7EE-4E8E-BFAE-B81AFA745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03" y="1981200"/>
            <a:ext cx="5594482" cy="25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3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A50184F8-7D3E-4F39-85DA-53F65AF6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066" y="706591"/>
            <a:ext cx="5235874" cy="723006"/>
          </a:xfrm>
        </p:spPr>
        <p:txBody>
          <a:bodyPr rtlCol="0">
            <a:noAutofit/>
          </a:bodyPr>
          <a:lstStyle/>
          <a:p>
            <a:pPr rtl="0"/>
            <a:r>
              <a:rPr lang="bg-BG" sz="3600" dirty="0"/>
              <a:t>Създаване на проект в </a:t>
            </a:r>
            <a:r>
              <a:rPr lang="en-US" sz="3600" dirty="0"/>
              <a:t>Google Earth</a:t>
            </a:r>
            <a:endParaRPr lang="bg-BG" sz="3600" dirty="0"/>
          </a:p>
        </p:txBody>
      </p:sp>
      <p:pic>
        <p:nvPicPr>
          <p:cNvPr id="20" name="Контейнер за картина 19" descr="Абстрактен фон">
            <a:extLst>
              <a:ext uri="{FF2B5EF4-FFF2-40B4-BE49-F238E27FC236}">
                <a16:creationId xmlns:a16="http://schemas.microsoft.com/office/drawing/2014/main" id="{61169563-0C6E-483D-91B6-7AB8952A8FA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9711" y="1289138"/>
            <a:ext cx="6083300" cy="2587752"/>
          </a:xfrm>
        </p:spPr>
      </p:pic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FE91C663-2D66-4255-91B4-906F720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smtClean="0"/>
              <a:pPr rtl="0"/>
              <a:t>5</a:t>
            </a:fld>
            <a:endParaRPr lang="bg-BG" dirty="0"/>
          </a:p>
        </p:txBody>
      </p:sp>
      <p:sp>
        <p:nvSpPr>
          <p:cNvPr id="12" name="Текстов контейнер 11">
            <a:extLst>
              <a:ext uri="{FF2B5EF4-FFF2-40B4-BE49-F238E27FC236}">
                <a16:creationId xmlns:a16="http://schemas.microsoft.com/office/drawing/2014/main" id="{0AB5E75F-D013-4C16-8504-2E8380E5E70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2133" y="3211924"/>
            <a:ext cx="4920855" cy="235067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srgbClr val="FFFF00"/>
                </a:solidFill>
              </a:rPr>
              <a:t>Запознаване с </a:t>
            </a:r>
            <a:r>
              <a:rPr lang="en-US" sz="2000" dirty="0">
                <a:solidFill>
                  <a:srgbClr val="FFFF00"/>
                </a:solidFill>
              </a:rPr>
              <a:t>Google Earth</a:t>
            </a:r>
            <a:endParaRPr lang="bg-BG" sz="20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bg-BG" sz="20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srgbClr val="FFFF00"/>
                </a:solidFill>
              </a:rPr>
              <a:t>Примерен проект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bg-BG" sz="20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srgbClr val="FFFF00"/>
                </a:solidFill>
              </a:rPr>
              <a:t>Създаване на проект</a:t>
            </a: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EF705FBA-2FAD-451A-AAFE-58E1B6B2890E}"/>
              </a:ext>
            </a:extLst>
          </p:cNvPr>
          <p:cNvSpPr txBox="1"/>
          <p:nvPr/>
        </p:nvSpPr>
        <p:spPr>
          <a:xfrm>
            <a:off x="5566833" y="5711388"/>
            <a:ext cx="610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Google Earth</a:t>
            </a:r>
            <a:endParaRPr lang="bg-BG" dirty="0"/>
          </a:p>
        </p:txBody>
      </p:sp>
      <p:pic>
        <p:nvPicPr>
          <p:cNvPr id="2050" name="Picture 2" descr="Преглед на изображението източник">
            <a:extLst>
              <a:ext uri="{FF2B5EF4-FFF2-40B4-BE49-F238E27FC236}">
                <a16:creationId xmlns:a16="http://schemas.microsoft.com/office/drawing/2014/main" id="{92073910-46EE-44E9-A387-C96C8A61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4" y="2541089"/>
            <a:ext cx="4920855" cy="276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1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нтейнер за картина 19" descr="Абстрактен фон&#10;">
            <a:extLst>
              <a:ext uri="{FF2B5EF4-FFF2-40B4-BE49-F238E27FC236}">
                <a16:creationId xmlns:a16="http://schemas.microsoft.com/office/drawing/2014/main" id="{3330B498-1497-4DA8-99F4-8F8159B24F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115" y="642493"/>
            <a:ext cx="3246204" cy="5385816"/>
          </a:xfrm>
        </p:spPr>
      </p:pic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FF93F71D-1663-42FA-A91E-FA23F03F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0" y="270127"/>
            <a:ext cx="3581400" cy="1481667"/>
          </a:xfrm>
        </p:spPr>
        <p:txBody>
          <a:bodyPr rtlCol="0">
            <a:normAutofit/>
          </a:bodyPr>
          <a:lstStyle/>
          <a:p>
            <a:pPr rtl="0"/>
            <a:r>
              <a:rPr lang="en-US" sz="4400" dirty="0"/>
              <a:t>Sentinel</a:t>
            </a:r>
            <a:br>
              <a:rPr lang="en-US" sz="4400" dirty="0"/>
            </a:br>
            <a:r>
              <a:rPr lang="en-US" sz="4400" dirty="0"/>
              <a:t>Landsat</a:t>
            </a:r>
            <a:endParaRPr lang="bg-BG" sz="4400" dirty="0"/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F62CA978-7F10-45ED-A5E7-73BCC796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8351" y="5301046"/>
            <a:ext cx="4425032" cy="545993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en-US" dirty="0">
                <a:hlinkClick r:id="rId4"/>
              </a:rPr>
              <a:t>https://apps.sentinel-hub.com/eo-browser/?zoom=10&amp;lat=41.9&amp;lng=12.5&amp;themeId=DEFAULT-THEME&amp;toTime=2021-11-03T20%3A27%3A59.438Z</a:t>
            </a:r>
            <a:endParaRPr lang="bg-BG" dirty="0"/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id="{1C19D996-1EAD-4EC5-92CC-5A60F9A9E91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10867" y="2116667"/>
            <a:ext cx="4866720" cy="3184379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§"/>
            </a:pPr>
            <a:r>
              <a:rPr lang="bg-BG" sz="2000" dirty="0"/>
              <a:t>Запознаване с </a:t>
            </a:r>
            <a:r>
              <a:rPr lang="en-US" sz="2000" dirty="0"/>
              <a:t>EO- browser</a:t>
            </a:r>
            <a:r>
              <a:rPr lang="bg-BG" sz="2000" dirty="0"/>
              <a:t> и сателитите </a:t>
            </a:r>
            <a:r>
              <a:rPr lang="en-US" sz="2000" dirty="0"/>
              <a:t>Sentinel </a:t>
            </a:r>
            <a:r>
              <a:rPr lang="bg-BG" sz="2000" dirty="0"/>
              <a:t> и </a:t>
            </a:r>
            <a:r>
              <a:rPr lang="en-US" sz="2000" dirty="0"/>
              <a:t> Landsat</a:t>
            </a:r>
            <a:endParaRPr lang="bg-BG" sz="2000" dirty="0"/>
          </a:p>
          <a:p>
            <a:pPr rtl="0">
              <a:buFont typeface="Wingdings" panose="05000000000000000000" pitchFamily="2" charset="2"/>
              <a:buChar char="§"/>
            </a:pPr>
            <a:r>
              <a:rPr lang="bg-BG" sz="2000" dirty="0"/>
              <a:t>Разглеждане на възможностите за работа със сателитни данни в реално време </a:t>
            </a:r>
          </a:p>
          <a:p>
            <a:pPr rtl="0">
              <a:buFont typeface="Wingdings" panose="05000000000000000000" pitchFamily="2" charset="2"/>
              <a:buChar char="§"/>
            </a:pPr>
            <a:r>
              <a:rPr lang="bg-BG" sz="2000" dirty="0"/>
              <a:t>Приложение на сателитните данни в преподаването и визуализацията на учебния материал</a:t>
            </a:r>
          </a:p>
        </p:txBody>
      </p:sp>
      <p:sp>
        <p:nvSpPr>
          <p:cNvPr id="4" name="Контейнер за номер на слайд 3">
            <a:extLst>
              <a:ext uri="{FF2B5EF4-FFF2-40B4-BE49-F238E27FC236}">
                <a16:creationId xmlns:a16="http://schemas.microsoft.com/office/drawing/2014/main" id="{494C7D40-6709-40D4-B0FB-9D6311AF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smtClean="0"/>
              <a:pPr rtl="0"/>
              <a:t>6</a:t>
            </a:fld>
            <a:endParaRPr lang="bg-BG" dirty="0"/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D7606A72-3BA3-43B5-AA9B-E32B128A0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259" y="2345596"/>
            <a:ext cx="2342092" cy="25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603957B9-FDF2-4E36-A2DD-84437985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bg-BG" noProof="0"/>
              <a:t>ДД.ММ.20XX</a:t>
            </a:r>
            <a:endParaRPr lang="bg-BG" noProof="0" dirty="0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02C3414E-0B7D-4149-97BA-86199899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bg-BG" noProof="0"/>
              <a:t>ДОБАВИ ДОЛЕН КОЛОНТИТУЛ</a:t>
            </a:r>
            <a:endParaRPr lang="bg-BG" noProof="0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C3C59082-085E-40A1-9E56-20334843D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D581BC7-E183-40DB-AC97-C19EA4EB8894}" type="slidenum">
              <a:rPr lang="bg-BG" noProof="0" smtClean="0"/>
              <a:t>7</a:t>
            </a:fld>
            <a:endParaRPr lang="bg-BG" noProof="0" dirty="0"/>
          </a:p>
        </p:txBody>
      </p:sp>
      <p:sp>
        <p:nvSpPr>
          <p:cNvPr id="6" name="Текстов контейнер 5">
            <a:extLst>
              <a:ext uri="{FF2B5EF4-FFF2-40B4-BE49-F238E27FC236}">
                <a16:creationId xmlns:a16="http://schemas.microsoft.com/office/drawing/2014/main" id="{9FEE6C55-20CD-4CA8-B205-DE81AEF66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075" y="104775"/>
            <a:ext cx="8696325" cy="1038225"/>
          </a:xfrm>
        </p:spPr>
        <p:txBody>
          <a:bodyPr>
            <a:noAutofit/>
          </a:bodyPr>
          <a:lstStyle/>
          <a:p>
            <a:pPr algn="ctr"/>
            <a:r>
              <a:rPr lang="bg-BG" sz="2000" dirty="0">
                <a:solidFill>
                  <a:srgbClr val="92D050"/>
                </a:solidFill>
              </a:rPr>
              <a:t>Интерактивни карти, в помощ на визуализацията на учебният материал по предмети</a:t>
            </a:r>
          </a:p>
        </p:txBody>
      </p:sp>
      <p:sp>
        <p:nvSpPr>
          <p:cNvPr id="8" name="Текстов контейнер 7">
            <a:extLst>
              <a:ext uri="{FF2B5EF4-FFF2-40B4-BE49-F238E27FC236}">
                <a16:creationId xmlns:a16="http://schemas.microsoft.com/office/drawing/2014/main" id="{0E1C30C2-87A6-4B46-86E3-DEFDA06F53A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5300" y="762000"/>
            <a:ext cx="10918056" cy="5715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sz="1800" u="sng" dirty="0" err="1">
                <a:solidFill>
                  <a:schemeClr val="bg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Инерактивна</a:t>
            </a:r>
            <a:r>
              <a:rPr lang="bg-BG" sz="1800" u="sng" dirty="0">
                <a:solidFill>
                  <a:schemeClr val="bg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карта на света с обекти за разглеждане в </a:t>
            </a:r>
            <a:r>
              <a:rPr lang="en-US" sz="1800" u="sng" dirty="0">
                <a:solidFill>
                  <a:schemeClr val="bg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3D </a:t>
            </a:r>
            <a:r>
              <a:rPr lang="bg-BG" sz="1800" u="sng" dirty="0">
                <a:solidFill>
                  <a:schemeClr val="bg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География и икономика, История и цивилизация, БЕЛ, Философия, , Изобразително изкуство, Музика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F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ttps://www.360cities.net/video_gallery?page=8&amp;tab=all </a:t>
            </a:r>
            <a:endParaRPr lang="bg-BG" sz="18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chemeClr val="bg2"/>
                </a:solidFill>
              </a:rPr>
              <a:t>Въглероден отпечатък върху интерактивна карта- Химия и опазване на ОС, Биология и здравно образование, </a:t>
            </a:r>
            <a:r>
              <a:rPr lang="ru-RU" sz="1800" dirty="0">
                <a:solidFill>
                  <a:schemeClr val="bg2"/>
                </a:solidFill>
              </a:rPr>
              <a:t>География и </a:t>
            </a:r>
            <a:r>
              <a:rPr lang="ru-RU" sz="1800" dirty="0" err="1">
                <a:solidFill>
                  <a:schemeClr val="bg2"/>
                </a:solidFill>
              </a:rPr>
              <a:t>икономика</a:t>
            </a:r>
            <a:r>
              <a:rPr lang="ru-RU" sz="1800" dirty="0">
                <a:solidFill>
                  <a:schemeClr val="bg2"/>
                </a:solidFill>
              </a:rPr>
              <a:t>, История и цивилизация</a:t>
            </a:r>
            <a:endParaRPr lang="bg-BG" sz="1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https://app.electricitymap.org/map</a:t>
            </a:r>
            <a:endParaRPr lang="bg-BG" sz="18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chemeClr val="bg2"/>
                </a:solidFill>
              </a:rPr>
              <a:t>Радио </a:t>
            </a:r>
            <a:r>
              <a:rPr lang="en-US" sz="1800" dirty="0">
                <a:solidFill>
                  <a:schemeClr val="bg2"/>
                </a:solidFill>
              </a:rPr>
              <a:t>Garden-</a:t>
            </a:r>
            <a:r>
              <a:rPr lang="bg-BG" sz="1800" dirty="0">
                <a:solidFill>
                  <a:schemeClr val="bg2"/>
                </a:solidFill>
              </a:rPr>
              <a:t> радиостанции в света върху интерактивна карта в реално време- Езици, </a:t>
            </a:r>
            <a:r>
              <a:rPr lang="ru-RU" sz="1800" dirty="0">
                <a:solidFill>
                  <a:schemeClr val="bg2"/>
                </a:solidFill>
              </a:rPr>
              <a:t>География и </a:t>
            </a:r>
            <a:r>
              <a:rPr lang="ru-RU" sz="1800" dirty="0" err="1">
                <a:solidFill>
                  <a:schemeClr val="bg2"/>
                </a:solidFill>
              </a:rPr>
              <a:t>икономика</a:t>
            </a:r>
            <a:r>
              <a:rPr lang="ru-RU" sz="1800" dirty="0">
                <a:solidFill>
                  <a:schemeClr val="bg2"/>
                </a:solidFill>
              </a:rPr>
              <a:t>, История и цивилизация</a:t>
            </a:r>
            <a:endParaRPr lang="bg-BG" sz="1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http://radio.garden/visit/sofia/uC7s3fqj</a:t>
            </a:r>
            <a:endParaRPr lang="bg-BG" sz="18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chemeClr val="bg2"/>
                </a:solidFill>
              </a:rPr>
              <a:t>Езици в света – езици, </a:t>
            </a:r>
            <a:r>
              <a:rPr lang="bg-BG" sz="1800" u="sng" dirty="0">
                <a:solidFill>
                  <a:schemeClr val="bg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География и икономика, История и цивилизация</a:t>
            </a:r>
            <a:endParaRPr lang="bg-BG" sz="1800" u="sng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https://localingual.com/?ISO=BG</a:t>
            </a:r>
            <a:endParaRPr lang="bg-BG" sz="18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chemeClr val="bg2"/>
                </a:solidFill>
              </a:rPr>
              <a:t>Стопански дейности в света, обекти на интерактивна карта- Професионално направление, </a:t>
            </a:r>
            <a:r>
              <a:rPr lang="bg-BG" sz="1800" u="sng" dirty="0">
                <a:solidFill>
                  <a:schemeClr val="bg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География и икономика, История и цивилизация</a:t>
            </a:r>
            <a:endParaRPr lang="bg-BG" sz="1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https://search.descarteslabs.com/?layer=naip_v2_rgb_2014-2015#lat=39.2322531&amp;lng=-100.8544921&amp;skipTut=true&amp;zoom=5</a:t>
            </a:r>
            <a:endParaRPr lang="bg-BG" sz="18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chemeClr val="bg2"/>
                </a:solidFill>
              </a:rPr>
              <a:t>Пътувай и слушай радио- Езици и Безопасност на движението, </a:t>
            </a:r>
            <a:r>
              <a:rPr lang="bg-BG" sz="1800" u="sng" dirty="0">
                <a:solidFill>
                  <a:schemeClr val="bg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География и икономика, История и цивилизация</a:t>
            </a:r>
            <a:endParaRPr lang="bg-BG" sz="1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bg-BG" sz="1800" dirty="0">
                <a:solidFill>
                  <a:srgbClr val="00B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Диск &amp; Слушай (</a:t>
            </a:r>
            <a:r>
              <a:rPr lang="en-US" sz="1800" dirty="0">
                <a:solidFill>
                  <a:srgbClr val="00B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driveandlisten.herokuapp.com)</a:t>
            </a:r>
            <a:endParaRPr lang="bg-BG" sz="18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chemeClr val="bg2"/>
                </a:solidFill>
              </a:rPr>
              <a:t>Земеделие по света- интерактивна карта- професионално направление, </a:t>
            </a:r>
            <a:r>
              <a:rPr lang="bg-BG" sz="1800" u="sng" dirty="0">
                <a:solidFill>
                  <a:schemeClr val="bg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География и икономика, История и цивилизация</a:t>
            </a:r>
            <a:endParaRPr lang="bg-BG" sz="1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B0F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https://map.onesoil.ai/2018/fr#5.36/47.245/12.119</a:t>
            </a:r>
            <a:endParaRPr lang="en-US" sz="18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chemeClr val="bg2"/>
                </a:solidFill>
              </a:rPr>
              <a:t>Атмосферна циркулация, време- География, Професионално направление, Биология и ЗО, Химия и опазване на ОС, </a:t>
            </a:r>
            <a:r>
              <a:rPr lang="bg-BG" sz="1800" u="sng" dirty="0">
                <a:solidFill>
                  <a:schemeClr val="bg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География и икономика, История и цивилизация</a:t>
            </a:r>
            <a:endParaRPr lang="bg-BG" sz="1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B0F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https://www.windy.com/?42.288,22.695,5</a:t>
            </a:r>
            <a:endParaRPr lang="bg-BG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bg-BG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bg-BG" sz="1800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998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107" y="342900"/>
            <a:ext cx="7023943" cy="1024949"/>
          </a:xfrm>
        </p:spPr>
        <p:txBody>
          <a:bodyPr rtlCol="0">
            <a:normAutofit/>
          </a:bodyPr>
          <a:lstStyle/>
          <a:p>
            <a:pPr rtl="0"/>
            <a:r>
              <a:rPr lang="bg-BG" dirty="0"/>
              <a:t>Вътрешноучилищна квалификация - обучение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E66139D5-668D-4A3D-B6B6-F71EC385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903" y="1898367"/>
            <a:ext cx="4443165" cy="569085"/>
          </a:xfrm>
        </p:spPr>
        <p:txBody>
          <a:bodyPr rtlCol="0">
            <a:noAutofit/>
          </a:bodyPr>
          <a:lstStyle/>
          <a:p>
            <a:pPr rtl="0"/>
            <a:r>
              <a:rPr lang="bg-BG" sz="2800" dirty="0"/>
              <a:t>ПГСС „ Свети Климент Охридски“ гр. Кюстендил</a:t>
            </a:r>
            <a:r>
              <a:rPr lang="en-US" sz="2800" dirty="0"/>
              <a:t> </a:t>
            </a:r>
            <a:endParaRPr lang="bg-BG" sz="2800" dirty="0"/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id="{EEA947F5-DD66-4D26-BA34-D1D8F7CE901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55889" y="4373615"/>
            <a:ext cx="5266267" cy="1363134"/>
          </a:xfrm>
        </p:spPr>
        <p:txBody>
          <a:bodyPr rtlCol="0">
            <a:normAutofit fontScale="55000" lnSpcReduction="20000"/>
          </a:bodyPr>
          <a:lstStyle/>
          <a:p>
            <a:pPr marL="0" indent="0" rtl="0">
              <a:buNone/>
            </a:pPr>
            <a:r>
              <a:rPr lang="bg-BG" sz="2000" dirty="0">
                <a:solidFill>
                  <a:srgbClr val="FFC000"/>
                </a:solidFill>
              </a:rPr>
              <a:t>Лектор: Зорница Домозетова</a:t>
            </a:r>
          </a:p>
          <a:p>
            <a:pPr marL="0" indent="0" rtl="0">
              <a:buNone/>
            </a:pPr>
            <a:r>
              <a:rPr lang="bg-BG" sz="2000" dirty="0">
                <a:solidFill>
                  <a:srgbClr val="FFC000"/>
                </a:solidFill>
              </a:rPr>
              <a:t>/ преподавател по „География и икономика“ и „История и цивилизация“ /</a:t>
            </a:r>
            <a:endParaRPr lang="en-US" sz="2000" dirty="0">
              <a:solidFill>
                <a:srgbClr val="FFC000"/>
              </a:solidFill>
            </a:endParaRPr>
          </a:p>
          <a:p>
            <a:pPr marL="0" indent="0" rtl="0">
              <a:buNone/>
            </a:pPr>
            <a:endParaRPr lang="bg-BG" sz="2000" dirty="0">
              <a:solidFill>
                <a:srgbClr val="FFC000"/>
              </a:solidFill>
            </a:endParaRPr>
          </a:p>
          <a:p>
            <a:pPr marL="0" indent="0" rtl="0">
              <a:buNone/>
            </a:pPr>
            <a:r>
              <a:rPr lang="bg-BG" sz="2000" dirty="0">
                <a:solidFill>
                  <a:srgbClr val="FFC000"/>
                </a:solidFill>
              </a:rPr>
              <a:t>преминала курс на обучение </a:t>
            </a:r>
          </a:p>
          <a:p>
            <a:pPr marL="0" indent="0" rtl="0">
              <a:buNone/>
            </a:pPr>
            <a:r>
              <a:rPr lang="bg-BG" sz="2000" dirty="0">
                <a:solidFill>
                  <a:srgbClr val="FFC000"/>
                </a:solidFill>
              </a:rPr>
              <a:t>„ Дигитална география “  на д-р Евгения Сарафова , СУ „ Свети Климент Охридски“ гр. София</a:t>
            </a:r>
          </a:p>
        </p:txBody>
      </p:sp>
      <p:pic>
        <p:nvPicPr>
          <p:cNvPr id="13" name="Контейнер за картина 12" descr="Абстрактен фон">
            <a:extLst>
              <a:ext uri="{FF2B5EF4-FFF2-40B4-BE49-F238E27FC236}">
                <a16:creationId xmlns:a16="http://schemas.microsoft.com/office/drawing/2014/main" id="{0B7AE772-6658-4E84-8EAA-F33DEF1CDE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66803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5055047_TF56488565" id="{F59F6A11-78F8-4905-8184-4EF73306EDD1}" vid="{85A23F09-6609-4AFA-A15F-81215A9C7F83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tf56488565_win32</Template>
  <TotalTime>379</TotalTime>
  <Words>553</Words>
  <Application>Microsoft Office PowerPoint</Application>
  <PresentationFormat>Широк екран</PresentationFormat>
  <Paragraphs>76</Paragraphs>
  <Slides>8</Slides>
  <Notes>6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Gill Sans MT</vt:lpstr>
      <vt:lpstr>Segoe UI Light</vt:lpstr>
      <vt:lpstr>Times New Roman</vt:lpstr>
      <vt:lpstr>Wingdings</vt:lpstr>
      <vt:lpstr>Тема на Office</vt:lpstr>
      <vt:lpstr>Тема:  Приложимост на ГИС технологиите в обучението по предмети и създаване на уроци във виртуалната реалност</vt:lpstr>
      <vt:lpstr>Arc GIS Story Maps</vt:lpstr>
      <vt:lpstr>Google Maps</vt:lpstr>
      <vt:lpstr>IEDU 360</vt:lpstr>
      <vt:lpstr>Презентация на PowerPoint</vt:lpstr>
      <vt:lpstr>Sentinel Landsat</vt:lpstr>
      <vt:lpstr>Презентация на PowerPoint</vt:lpstr>
      <vt:lpstr>Вътрешноучилищна квалификация - обучение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Приложимост на ГИС технологиите в обучението по предмети и създаване на уроци във виртуалната реалност</dc:title>
  <dc:creator>Зорница В. Домозетова</dc:creator>
  <cp:lastModifiedBy>Зорница В. Домозетова</cp:lastModifiedBy>
  <cp:revision>2</cp:revision>
  <dcterms:created xsi:type="dcterms:W3CDTF">2021-11-03T18:46:16Z</dcterms:created>
  <dcterms:modified xsi:type="dcterms:W3CDTF">2021-11-08T12:53:25Z</dcterms:modified>
</cp:coreProperties>
</file>