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9" r:id="rId3"/>
    <p:sldId id="257" r:id="rId4"/>
    <p:sldId id="290" r:id="rId5"/>
    <p:sldId id="291" r:id="rId6"/>
    <p:sldId id="292" r:id="rId7"/>
    <p:sldId id="307" r:id="rId8"/>
    <p:sldId id="306" r:id="rId9"/>
    <p:sldId id="308" r:id="rId10"/>
    <p:sldId id="310" r:id="rId11"/>
    <p:sldId id="305" r:id="rId12"/>
    <p:sldId id="315" r:id="rId13"/>
    <p:sldId id="316" r:id="rId14"/>
    <p:sldId id="293" r:id="rId15"/>
    <p:sldId id="294" r:id="rId16"/>
    <p:sldId id="314" r:id="rId17"/>
    <p:sldId id="309" r:id="rId18"/>
    <p:sldId id="313" r:id="rId19"/>
    <p:sldId id="311" r:id="rId20"/>
    <p:sldId id="312" r:id="rId21"/>
  </p:sldIdLst>
  <p:sldSz cx="9144000" cy="6858000" type="screen4x3"/>
  <p:notesSz cx="6858000" cy="9144000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39933"/>
    <a:srgbClr val="99CC00"/>
    <a:srgbClr val="663300"/>
    <a:srgbClr val="6600CC"/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 varScale="1">
        <p:scale>
          <a:sx n="80" d="100"/>
          <a:sy n="80" d="100"/>
        </p:scale>
        <p:origin x="145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687AD7-90A0-4A1C-BF4C-442D918839ED}" type="slidenum">
              <a:rPr lang="bg-BG" altLang="en-US"/>
              <a:pPr/>
              <a:t>‹#›</a:t>
            </a:fld>
            <a:endParaRPr lang="bg-BG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noProof="0" smtClean="0"/>
              <a:t>Click to edit Master text styles</a:t>
            </a:r>
          </a:p>
          <a:p>
            <a:pPr lvl="1"/>
            <a:r>
              <a:rPr lang="bg-BG" noProof="0" smtClean="0"/>
              <a:t>Second level</a:t>
            </a:r>
          </a:p>
          <a:p>
            <a:pPr lvl="2"/>
            <a:r>
              <a:rPr lang="bg-BG" noProof="0" smtClean="0"/>
              <a:t>Third level</a:t>
            </a:r>
          </a:p>
          <a:p>
            <a:pPr lvl="3"/>
            <a:r>
              <a:rPr lang="bg-BG" noProof="0" smtClean="0"/>
              <a:t>Fourth level</a:t>
            </a:r>
          </a:p>
          <a:p>
            <a:pPr lvl="4"/>
            <a:r>
              <a:rPr lang="bg-BG" noProof="0" smtClean="0"/>
              <a:t>Fifth level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ED21CEF-6BCB-4F68-BA93-728ADC39135B}" type="slidenum">
              <a:rPr lang="bg-BG" altLang="en-US"/>
              <a:pPr/>
              <a:t>‹#›</a:t>
            </a:fld>
            <a:endParaRPr lang="bg-BG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E202CC0-F10E-46E4-A232-A5361B12C760}" type="slidenum">
              <a:rPr lang="bg-BG" altLang="en-US"/>
              <a:pPr eaLnBrk="1" hangingPunct="1"/>
              <a:t>1</a:t>
            </a:fld>
            <a:endParaRPr lang="bg-BG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C9666C2-F190-4722-9630-4A8174A58831}" type="slidenum">
              <a:rPr lang="bg-BG" altLang="en-US"/>
              <a:pPr eaLnBrk="1" hangingPunct="1"/>
              <a:t>2</a:t>
            </a:fld>
            <a:endParaRPr lang="bg-BG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0CC64F2-34BD-4AEA-BFC9-A159F4F23E04}" type="slidenum">
              <a:rPr lang="bg-BG" altLang="en-US"/>
              <a:pPr eaLnBrk="1" hangingPunct="1"/>
              <a:t>3</a:t>
            </a:fld>
            <a:endParaRPr lang="bg-BG" alt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79786B-81BD-4D2C-9266-5D0081DC03CB}" type="slidenum">
              <a:rPr lang="bg-BG" altLang="en-US"/>
              <a:pPr eaLnBrk="1" hangingPunct="1"/>
              <a:t>4</a:t>
            </a:fld>
            <a:endParaRPr lang="bg-BG" alt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CF15FCE-A2B0-432D-945A-63381BA5DFA2}" type="slidenum">
              <a:rPr lang="bg-BG" altLang="en-US"/>
              <a:pPr eaLnBrk="1" hangingPunct="1"/>
              <a:t>5</a:t>
            </a:fld>
            <a:endParaRPr lang="bg-BG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B6D1D08-F98E-44F5-9531-7E16BB997641}" type="slidenum">
              <a:rPr lang="bg-BG" altLang="en-US"/>
              <a:pPr eaLnBrk="1" hangingPunct="1"/>
              <a:t>6</a:t>
            </a:fld>
            <a:endParaRPr lang="bg-BG" alt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0F65FA6-09B2-4401-9193-664880D8805B}" type="slidenum">
              <a:rPr lang="bg-BG" altLang="en-US"/>
              <a:pPr eaLnBrk="1" hangingPunct="1"/>
              <a:t>14</a:t>
            </a:fld>
            <a:endParaRPr lang="bg-BG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99FA42C-E2F9-49D0-A783-E08869C5CAF3}" type="slidenum">
              <a:rPr lang="bg-BG" altLang="en-US"/>
              <a:pPr eaLnBrk="1" hangingPunct="1"/>
              <a:t>15</a:t>
            </a:fld>
            <a:endParaRPr lang="bg-BG" alt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DC600D-D6C6-4DFA-BE7B-94E3EB804F9E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3252240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6A81F0-E469-4EA4-A1CD-6F42375E8F4F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2839993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45A5D3-3296-4AB0-83A1-6C7BB86B1288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3650960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46981C-C49E-42ED-A8FF-981B04CC300B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3385915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лавие, текст и 2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2E629-DE28-4C52-A6C5-386734479BDD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439618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лавие, съдържание и 2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967A65-A1E9-4CB7-AA27-4ED499EA4F12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4220546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лавие и 4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79D015-01AD-43F1-BF5B-5C7ED93E6CAA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750414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EBF250-DDC5-4E96-A09D-03558BB65D39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68832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E2984-1A07-4F66-9106-1CA25F7FE486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237295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AD5E4-8658-4452-A055-189AEAC5DD7F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337252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97B41-12D7-47CA-95C9-67B966814F60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5869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AB10F-69B8-4CAD-9B1C-1917986E658A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65610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11D28D-7144-4879-86FE-F8840DE58EF6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270262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7CA3E9-D254-4DFD-A83F-FFEE491E30AE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409645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CFA839-CABC-4ABF-991C-E11F1AD8005C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2628865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en-US" smtClean="0"/>
              <a:t>Щракнете, за да редактирате стила на заглавието в образеца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en-US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altLang="en-US" smtClean="0"/>
              <a:t>Второ ниво</a:t>
            </a:r>
          </a:p>
          <a:p>
            <a:pPr lvl="2"/>
            <a:r>
              <a:rPr lang="bg-BG" altLang="en-US" smtClean="0"/>
              <a:t>Трето ниво</a:t>
            </a:r>
          </a:p>
          <a:p>
            <a:pPr lvl="3"/>
            <a:r>
              <a:rPr lang="bg-BG" altLang="en-US" smtClean="0"/>
              <a:t>Четвърто ниво</a:t>
            </a:r>
          </a:p>
          <a:p>
            <a:pPr lvl="4"/>
            <a:r>
              <a:rPr lang="bg-BG" altLang="en-US" smtClean="0"/>
              <a:t>Пето ниво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8F0C487-566E-4139-8F97-B9DF02DEEAA2}" type="slidenum">
              <a:rPr lang="bg-BG" altLang="en-US"/>
              <a:pPr/>
              <a:t>‹#›</a:t>
            </a:fld>
            <a:endParaRPr lang="bg-BG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1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bg.wikipedia.org/wiki/%D0%95%D0%BB%D0%B5%D0%BA%D1%82%D1%80%D0%BE%D0%B4%D0%B2%D0%B8%D0%B3%D0%B0%D1%82%D0%B5%D0%BB" TargetMode="External"/><Relationship Id="rId13" Type="http://schemas.openxmlformats.org/officeDocument/2006/relationships/hyperlink" Target="https://bg.wikipedia.org/w/index.php?title=%D0%A8%D0%B8%D0%B9%D0%BA%D0%B0&amp;action=edit&amp;redlink=1" TargetMode="External"/><Relationship Id="rId3" Type="http://schemas.openxmlformats.org/officeDocument/2006/relationships/hyperlink" Target="https://bg.wikipedia.org/wiki/%D0%A0%D0%BE%D1%82%D0%B0%D1%86%D0%B8%D1%8F" TargetMode="External"/><Relationship Id="rId7" Type="http://schemas.openxmlformats.org/officeDocument/2006/relationships/hyperlink" Target="https://bg.wikipedia.org/wiki/%D0%9F%D0%BE%D0%BC%D0%BF%D0%B0" TargetMode="External"/><Relationship Id="rId12" Type="http://schemas.openxmlformats.org/officeDocument/2006/relationships/hyperlink" Target="https://bg.wikipedia.org/wiki/%D0%9A%D0%B0%D1%80%D1%82%D0%B5%D1%80" TargetMode="External"/><Relationship Id="rId17" Type="http://schemas.openxmlformats.org/officeDocument/2006/relationships/hyperlink" Target="https://bg.wikipedia.org/wiki/%D0%A0%D0%B5%D0%B4%D0%BE%D0%B2%D0%B8_%D0%B4%D0%B2%D0%B8%D0%B3%D0%B0%D1%82%D0%B5%D0%BB" TargetMode="External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bg.wikipedia.org/w/index.php?title=%D0%A6%D0%B8%D0%BB%D0%B8%D0%BD%D0%B4%D1%8A%D1%80_(%D0%B4%D0%B2%D0%B8%D0%B3%D0%B0%D1%82%D0%B5%D0%BB)&amp;action=edit&amp;redlink=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g.wikipedia.org/wiki/%D0%9A%D0%BE%D0%BC%D0%BF%D1%80%D0%B5%D1%81%D0%BE%D1%80" TargetMode="External"/><Relationship Id="rId11" Type="http://schemas.openxmlformats.org/officeDocument/2006/relationships/hyperlink" Target="https://bg.wikipedia.org/w/index.php?title=%D0%9B%D0%B0%D0%B3%D0%B5%D1%80_(%D0%BC%D0%B5%D1%85%D0%B0%D0%BD%D0%B8%D1%87%D0%B5%D0%BD_%D0%B5%D0%BB%D0%B5%D0%BC%D0%B5%D0%BD%D1%82&amp;action=edit&amp;redlink=1" TargetMode="External"/><Relationship Id="rId5" Type="http://schemas.openxmlformats.org/officeDocument/2006/relationships/hyperlink" Target="https://bg.wikipedia.org/wiki/%D0%94%D0%92%D0%93" TargetMode="External"/><Relationship Id="rId15" Type="http://schemas.openxmlformats.org/officeDocument/2006/relationships/hyperlink" Target="https://bg.wikipedia.org/wiki/%D0%91%D1%83%D1%82%D0%B0%D0%BB%D0%BE" TargetMode="External"/><Relationship Id="rId10" Type="http://schemas.openxmlformats.org/officeDocument/2006/relationships/hyperlink" Target="https://bg.wikipedia.org/wiki/%D0%9E%D1%81" TargetMode="External"/><Relationship Id="rId4" Type="http://schemas.openxmlformats.org/officeDocument/2006/relationships/hyperlink" Target="https://bg.wikipedia.org/wiki/%D0%9A%D0%BE%D0%BB%D1%8F%D0%BD%D0%BE-%D0%BC%D0%BE%D1%82%D0%BE%D0%B2%D0%B8%D0%BB%D0%BA%D0%BE%D0%B2_%D0%BC%D0%B5%D1%85%D0%B0%D0%BD%D0%B8%D0%B7%D1%8A%D0%BC" TargetMode="External"/><Relationship Id="rId9" Type="http://schemas.openxmlformats.org/officeDocument/2006/relationships/hyperlink" Target="https://bg.wikipedia.org/wiki/%D0%A4%D0%BB%D1%83%D0%B8%D0%B4" TargetMode="External"/><Relationship Id="rId14" Type="http://schemas.openxmlformats.org/officeDocument/2006/relationships/hyperlink" Target="https://bg.wikipedia.org/wiki/%D0%9C%D0%BE%D1%82%D0%BE%D0%B2%D0%B8%D0%BB%D0%BA%D0%B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470025"/>
          </a:xfrm>
        </p:spPr>
        <p:txBody>
          <a:bodyPr/>
          <a:lstStyle/>
          <a:p>
            <a:pPr eaLnBrk="1" hangingPunct="1"/>
            <a:r>
              <a:rPr lang="bg-BG" altLang="en-US" sz="5400" b="1" smtClean="0">
                <a:solidFill>
                  <a:srgbClr val="6600CC"/>
                </a:solidFill>
              </a:rPr>
              <a:t>Оси и валове</a:t>
            </a:r>
          </a:p>
        </p:txBody>
      </p:sp>
      <p:pic>
        <p:nvPicPr>
          <p:cNvPr id="2052" name="Picture 4" descr="0117956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33600"/>
            <a:ext cx="432117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3F0R2A3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33600"/>
            <a:ext cx="436245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File:Csillagmotor.gif - Wikimedia Comm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9392"/>
            <a:ext cx="3528392" cy="29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0" name="Picture 4" descr="A] DOHC V-12 - GIF on Img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6246895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V12 Engine (with crankshaft animation) | 3D CAD Model Library | GrabCA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0"/>
            <a:ext cx="4788024" cy="352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55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Гъвкав ва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035" y="0"/>
            <a:ext cx="5040560" cy="180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794663" y="565899"/>
            <a:ext cx="29953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2800" dirty="0"/>
              <a:t>- гъвкави валове</a:t>
            </a:r>
          </a:p>
        </p:txBody>
      </p:sp>
      <p:pic>
        <p:nvPicPr>
          <p:cNvPr id="92162" name="Picture 2" descr="Flexible Drill Bit – Salty Cor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77" y="1700808"/>
            <a:ext cx="9198277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72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Screw It™ Flexible Drill Extension Kit – The Crescent Moon Co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90824"/>
            <a:ext cx="4572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38" name="Picture 2" descr="FLEXIBLE DRILLING BIT SHAFT EXTENTION (11 INCH) - Superb Gadge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7" y="188640"/>
            <a:ext cx="563966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73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3/31/Universal_joint_transparan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692696"/>
            <a:ext cx="597445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03998" y="436510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202122"/>
                </a:solidFill>
              </a:rPr>
              <a:t>Карданният вал</a:t>
            </a:r>
            <a:r>
              <a:rPr lang="ru-RU" dirty="0">
                <a:solidFill>
                  <a:srgbClr val="202122"/>
                </a:solidFill>
              </a:rPr>
              <a:t> е конструкция, която </a:t>
            </a:r>
            <a:r>
              <a:rPr lang="ru-RU" dirty="0" smtClean="0">
                <a:solidFill>
                  <a:srgbClr val="202122"/>
                </a:solidFill>
              </a:rPr>
              <a:t>предава въртящия момент  между валове, нележащи на една права. За примери могат да </a:t>
            </a:r>
            <a:r>
              <a:rPr lang="ru-RU" dirty="0">
                <a:solidFill>
                  <a:srgbClr val="202122"/>
                </a:solidFill>
              </a:rPr>
              <a:t>се посочат валовете между</a:t>
            </a:r>
            <a:r>
              <a:rPr lang="ru-RU" dirty="0"/>
              <a:t> </a:t>
            </a:r>
            <a:r>
              <a:rPr lang="ru-RU" dirty="0" smtClean="0"/>
              <a:t>трансмисията и привода</a:t>
            </a:r>
            <a:r>
              <a:rPr lang="ru-RU" dirty="0"/>
              <a:t> на колелата </a:t>
            </a:r>
            <a:r>
              <a:rPr lang="ru-RU" dirty="0" smtClean="0"/>
              <a:t>при</a:t>
            </a:r>
            <a:r>
              <a:rPr lang="ru-RU" dirty="0"/>
              <a:t> </a:t>
            </a:r>
            <a:r>
              <a:rPr lang="ru-RU" dirty="0" smtClean="0"/>
              <a:t>моторните превозни средства</a:t>
            </a:r>
            <a:r>
              <a:rPr lang="ru-RU" dirty="0" smtClean="0">
                <a:solidFill>
                  <a:srgbClr val="202122"/>
                </a:solidFill>
              </a:rPr>
              <a:t>.</a:t>
            </a:r>
            <a:r>
              <a:rPr lang="ru-RU" dirty="0">
                <a:solidFill>
                  <a:srgbClr val="202122"/>
                </a:solidFill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224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539750" y="0"/>
            <a:ext cx="9144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3600">
                <a:solidFill>
                  <a:schemeClr val="hlink"/>
                </a:solidFill>
              </a:rPr>
              <a:t>Участъците , на които са монтирани лагерите и са натоварени с радиални сили, се наричат </a:t>
            </a:r>
            <a:r>
              <a:rPr lang="bg-BG" altLang="en-US" sz="3600" b="1">
                <a:solidFill>
                  <a:srgbClr val="FF0000"/>
                </a:solidFill>
              </a:rPr>
              <a:t>ш и й к и</a:t>
            </a:r>
            <a:r>
              <a:rPr lang="bg-BG" altLang="en-US" sz="3600">
                <a:solidFill>
                  <a:srgbClr val="FF0000"/>
                </a:solidFill>
              </a:rPr>
              <a:t>.</a:t>
            </a:r>
            <a:r>
              <a:rPr lang="bg-BG" altLang="en-US" sz="3600">
                <a:solidFill>
                  <a:schemeClr val="hlink"/>
                </a:solidFill>
              </a:rPr>
              <a:t> Когато натоварването е осово – се наричат</a:t>
            </a:r>
          </a:p>
          <a:p>
            <a:pPr eaLnBrk="1" hangingPunct="1"/>
            <a:r>
              <a:rPr lang="bg-BG" altLang="en-US" sz="3600" b="1">
                <a:solidFill>
                  <a:srgbClr val="FF0000"/>
                </a:solidFill>
              </a:rPr>
              <a:t>п е т и</a:t>
            </a:r>
            <a:r>
              <a:rPr lang="bg-BG" altLang="en-US" sz="3600">
                <a:solidFill>
                  <a:schemeClr val="hlink"/>
                </a:solidFill>
              </a:rPr>
              <a:t>.</a:t>
            </a:r>
          </a:p>
        </p:txBody>
      </p:sp>
      <p:pic>
        <p:nvPicPr>
          <p:cNvPr id="84997" name="Picture 5" descr="Ший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838575"/>
            <a:ext cx="7272338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1187450" y="2708275"/>
            <a:ext cx="74850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3600">
                <a:solidFill>
                  <a:srgbClr val="6600CC"/>
                </a:solidFill>
              </a:rPr>
              <a:t>Шийките биват: </a:t>
            </a:r>
            <a:r>
              <a:rPr lang="bg-BG" altLang="en-US" sz="3600" i="1">
                <a:solidFill>
                  <a:srgbClr val="6600CC"/>
                </a:solidFill>
              </a:rPr>
              <a:t>цилиндрични </a:t>
            </a:r>
            <a:r>
              <a:rPr lang="bg-BG" altLang="en-US" sz="3600">
                <a:solidFill>
                  <a:srgbClr val="6600CC"/>
                </a:solidFill>
              </a:rPr>
              <a:t>( </a:t>
            </a:r>
            <a:r>
              <a:rPr lang="bg-BG" altLang="en-US" sz="3600" i="1">
                <a:solidFill>
                  <a:srgbClr val="6600CC"/>
                </a:solidFill>
              </a:rPr>
              <a:t>а), </a:t>
            </a:r>
          </a:p>
          <a:p>
            <a:pPr eaLnBrk="1" hangingPunct="1"/>
            <a:r>
              <a:rPr lang="bg-BG" altLang="en-US" sz="3600" i="1">
                <a:solidFill>
                  <a:srgbClr val="6600CC"/>
                </a:solidFill>
              </a:rPr>
              <a:t>конусни </a:t>
            </a:r>
            <a:r>
              <a:rPr lang="bg-BG" altLang="en-US" sz="3600">
                <a:solidFill>
                  <a:srgbClr val="6600CC"/>
                </a:solidFill>
              </a:rPr>
              <a:t>(</a:t>
            </a:r>
            <a:r>
              <a:rPr lang="bg-BG" altLang="en-US" sz="3600" i="1">
                <a:solidFill>
                  <a:srgbClr val="6600CC"/>
                </a:solidFill>
              </a:rPr>
              <a:t>б) </a:t>
            </a:r>
            <a:r>
              <a:rPr lang="bg-BG" altLang="en-US" sz="3600">
                <a:solidFill>
                  <a:srgbClr val="6600CC"/>
                </a:solidFill>
              </a:rPr>
              <a:t>и </a:t>
            </a:r>
            <a:r>
              <a:rPr lang="bg-BG" altLang="en-US" sz="3600" i="1">
                <a:solidFill>
                  <a:srgbClr val="6600CC"/>
                </a:solidFill>
              </a:rPr>
              <a:t>сферични </a:t>
            </a:r>
            <a:r>
              <a:rPr lang="bg-BG" altLang="en-US" sz="3600">
                <a:solidFill>
                  <a:srgbClr val="6600CC"/>
                </a:solidFill>
              </a:rPr>
              <a:t>( </a:t>
            </a:r>
            <a:r>
              <a:rPr lang="bg-BG" altLang="en-US" sz="3600" i="1">
                <a:solidFill>
                  <a:srgbClr val="6600CC"/>
                </a:solidFill>
              </a:rPr>
              <a:t>в</a:t>
            </a:r>
            <a:r>
              <a:rPr lang="bg-BG" altLang="en-US" sz="3600">
                <a:solidFill>
                  <a:srgbClr val="6600CC"/>
                </a:solidFill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6" grpId="0" autoUpdateAnimBg="0"/>
      <p:bldP spid="8499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0" y="188913"/>
            <a:ext cx="9144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3600">
                <a:solidFill>
                  <a:schemeClr val="accent2"/>
                </a:solidFill>
              </a:rPr>
              <a:t>Петите биват </a:t>
            </a:r>
            <a:r>
              <a:rPr lang="bg-BG" altLang="en-US" sz="3600" i="1">
                <a:solidFill>
                  <a:schemeClr val="accent2"/>
                </a:solidFill>
              </a:rPr>
              <a:t>цели </a:t>
            </a:r>
            <a:r>
              <a:rPr lang="bg-BG" altLang="en-US" sz="3600">
                <a:solidFill>
                  <a:schemeClr val="accent2"/>
                </a:solidFill>
              </a:rPr>
              <a:t>(</a:t>
            </a:r>
            <a:r>
              <a:rPr lang="bg-BG" altLang="en-US" sz="3600" i="1">
                <a:solidFill>
                  <a:schemeClr val="accent2"/>
                </a:solidFill>
              </a:rPr>
              <a:t>а</a:t>
            </a:r>
            <a:r>
              <a:rPr lang="bg-BG" altLang="en-US" sz="3600">
                <a:solidFill>
                  <a:schemeClr val="accent2"/>
                </a:solidFill>
              </a:rPr>
              <a:t>), </a:t>
            </a:r>
          </a:p>
          <a:p>
            <a:pPr algn="ctr" eaLnBrk="1" hangingPunct="1"/>
            <a:r>
              <a:rPr lang="bg-BG" altLang="en-US" sz="3600" i="1">
                <a:solidFill>
                  <a:schemeClr val="accent2"/>
                </a:solidFill>
              </a:rPr>
              <a:t>пръстеновидни </a:t>
            </a:r>
            <a:r>
              <a:rPr lang="bg-BG" altLang="en-US" sz="3600">
                <a:solidFill>
                  <a:schemeClr val="accent2"/>
                </a:solidFill>
              </a:rPr>
              <a:t>(</a:t>
            </a:r>
            <a:r>
              <a:rPr lang="bg-BG" altLang="en-US" sz="3600" i="1">
                <a:solidFill>
                  <a:schemeClr val="accent2"/>
                </a:solidFill>
              </a:rPr>
              <a:t>б), гребеновидни </a:t>
            </a:r>
            <a:r>
              <a:rPr lang="en-US" altLang="en-US" sz="3600" i="1">
                <a:solidFill>
                  <a:schemeClr val="accent2"/>
                </a:solidFill>
              </a:rPr>
              <a:t>(</a:t>
            </a:r>
            <a:r>
              <a:rPr lang="bg-BG" altLang="en-US" sz="3600" i="1">
                <a:solidFill>
                  <a:schemeClr val="accent2"/>
                </a:solidFill>
              </a:rPr>
              <a:t>в</a:t>
            </a:r>
            <a:r>
              <a:rPr lang="en-US" altLang="en-US" sz="3600" i="1">
                <a:solidFill>
                  <a:schemeClr val="accent2"/>
                </a:solidFill>
              </a:rPr>
              <a:t>)</a:t>
            </a:r>
            <a:endParaRPr lang="bg-BG" altLang="en-US" sz="3600" i="1">
              <a:solidFill>
                <a:schemeClr val="accent2"/>
              </a:solidFill>
            </a:endParaRPr>
          </a:p>
        </p:txBody>
      </p:sp>
      <p:pic>
        <p:nvPicPr>
          <p:cNvPr id="86021" name="Picture 5" descr="Пе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36838"/>
            <a:ext cx="76374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Ratchet mechanism 20 on Make a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28"/>
            <a:ext cx="3048000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6" name="Picture 4" descr="Ratchet mechanism 35 on Make a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7"/>
            <a:ext cx="304800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8" name="Picture 6" descr="Ratchet mechanism for 360 deg. rotation on Make a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763" y="3439684"/>
            <a:ext cx="3188800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0" name="Picture 8" descr="Ratchet mechanism 4 on Make a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664" y="14536"/>
            <a:ext cx="3048000" cy="326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2" name="Picture 10" descr="Simulation GIF - Find on GIF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3276642"/>
            <a:ext cx="3371528" cy="358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n on мех передачі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76642"/>
            <a:ext cx="3124200" cy="358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1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260648"/>
            <a:ext cx="4012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коляно-мотовилков</a:t>
            </a:r>
            <a:r>
              <a:rPr lang="en-US" sz="2000" dirty="0" smtClean="0"/>
              <a:t> </a:t>
            </a:r>
            <a:r>
              <a:rPr lang="ru-RU" sz="2000" dirty="0" smtClean="0"/>
              <a:t>механизъм </a:t>
            </a:r>
            <a:endParaRPr lang="en-US" sz="2000" dirty="0"/>
          </a:p>
        </p:txBody>
      </p:sp>
      <p:pic>
        <p:nvPicPr>
          <p:cNvPr id="110596" name="Picture 4" descr="Feroviarii: Ansamblu biela manive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732" y="126876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1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Pin on Mechanik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20072" cy="34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6" name="Picture 8" descr="Pin su inspir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71" y="3480049"/>
            <a:ext cx="5066929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407707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Храпови механизми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94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ile:Slidercrank animation.gif - Wikiped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73345"/>
            <a:ext cx="5256584" cy="294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6" name="Picture 6" descr="crank and slither - Mechanisms 2nd ESO HUGO D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645024"/>
            <a:ext cx="6567264" cy="298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81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0" y="908050"/>
            <a:ext cx="9144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3600" dirty="0"/>
              <a:t>Осите са машинни елементи предназначени да поддържат</a:t>
            </a:r>
            <a:r>
              <a:rPr lang="en-US" altLang="en-US" sz="3600" dirty="0"/>
              <a:t> </a:t>
            </a:r>
            <a:r>
              <a:rPr lang="bg-BG" altLang="en-US" sz="3600" dirty="0"/>
              <a:t>монтирани върху тях въртящи се или осцилиращи машинни елементи, </a:t>
            </a:r>
          </a:p>
          <a:p>
            <a:pPr eaLnBrk="1" hangingPunct="1"/>
            <a:r>
              <a:rPr lang="bg-BG" altLang="en-US" sz="3600" dirty="0">
                <a:solidFill>
                  <a:srgbClr val="FF0000"/>
                </a:solidFill>
              </a:rPr>
              <a:t>без да предават въртящ момент</a:t>
            </a:r>
            <a:r>
              <a:rPr lang="en-US" altLang="en-US" sz="3600" dirty="0">
                <a:solidFill>
                  <a:srgbClr val="FF0000"/>
                </a:solidFill>
              </a:rPr>
              <a:t>.</a:t>
            </a:r>
            <a:endParaRPr lang="en-US" altLang="en-US" sz="3600" dirty="0">
              <a:solidFill>
                <a:schemeClr val="folHlink"/>
              </a:solidFill>
            </a:endParaRPr>
          </a:p>
        </p:txBody>
      </p:sp>
      <p:pic>
        <p:nvPicPr>
          <p:cNvPr id="5127" name="Picture 7" descr="Въртяща се о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679825"/>
            <a:ext cx="4176713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 descr="Неподвижна  о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813175"/>
            <a:ext cx="3924300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13"/>
          <p:cNvSpPr txBox="1">
            <a:spLocks noChangeArrowheads="1"/>
          </p:cNvSpPr>
          <p:nvPr/>
        </p:nvSpPr>
        <p:spPr bwMode="auto">
          <a:xfrm>
            <a:off x="0" y="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0" y="0"/>
            <a:ext cx="46720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4000" dirty="0" smtClean="0"/>
              <a:t>1</a:t>
            </a:r>
            <a:r>
              <a:rPr lang="en-US" altLang="en-US" sz="4000" dirty="0" smtClean="0"/>
              <a:t>. </a:t>
            </a:r>
            <a:r>
              <a:rPr lang="bg-BG" altLang="en-US" sz="4000" dirty="0"/>
              <a:t>Общи сведения.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utoUpdateAnimBg="0"/>
      <p:bldP spid="5134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Pin on Slider Crank Mdechanis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632722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2" name="Picture 8" descr="Slider crank mechanism with face groove cam on Make a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01008"/>
            <a:ext cx="30480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6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476250"/>
            <a:ext cx="91440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3600" dirty="0"/>
              <a:t>Валовете са машинни елементи предназначени да поддържат</a:t>
            </a:r>
            <a:r>
              <a:rPr lang="en-US" altLang="en-US" sz="3600" dirty="0"/>
              <a:t> </a:t>
            </a:r>
            <a:r>
              <a:rPr lang="bg-BG" altLang="en-US" sz="3600" dirty="0"/>
              <a:t>монтирани върху тях въртящи се или осцилиращи машинни елементи, </a:t>
            </a:r>
          </a:p>
          <a:p>
            <a:pPr algn="ctr" eaLnBrk="1" hangingPunct="1"/>
            <a:r>
              <a:rPr lang="bg-BG" altLang="en-US" sz="3600" dirty="0">
                <a:solidFill>
                  <a:srgbClr val="FF0000"/>
                </a:solidFill>
              </a:rPr>
              <a:t>като предават й въртящ момент</a:t>
            </a:r>
            <a:r>
              <a:rPr lang="en-US" altLang="en-US" sz="4400" dirty="0">
                <a:solidFill>
                  <a:srgbClr val="FF0000"/>
                </a:solidFill>
              </a:rPr>
              <a:t>!</a:t>
            </a:r>
            <a:endParaRPr lang="bg-BG" altLang="en-US" sz="4400" dirty="0">
              <a:solidFill>
                <a:srgbClr val="FF0000"/>
              </a:solidFill>
            </a:endParaRPr>
          </a:p>
        </p:txBody>
      </p:sp>
      <p:graphicFrame>
        <p:nvGraphicFramePr>
          <p:cNvPr id="3083" name="Object 11"/>
          <p:cNvGraphicFramePr>
            <a:graphicFrameLocks noGrp="1" noChangeAspect="1"/>
          </p:cNvGraphicFramePr>
          <p:nvPr>
            <p:ph/>
          </p:nvPr>
        </p:nvGraphicFramePr>
        <p:xfrm>
          <a:off x="1547813" y="4513263"/>
          <a:ext cx="6265862" cy="23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" r:id="rId4" imgW="5663492" imgH="2120635" progId="Photoshop.Image.10">
                  <p:embed/>
                </p:oleObj>
              </mc:Choice>
              <mc:Fallback>
                <p:oleObj name="Image" r:id="rId4" imgW="5663492" imgH="2120635" progId="Photoshop.Image.10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4513263"/>
                        <a:ext cx="6265862" cy="2344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pPr eaLnBrk="1" hangingPunct="1"/>
            <a:r>
              <a:rPr lang="bg-BG" altLang="en-US" dirty="0">
                <a:solidFill>
                  <a:schemeClr val="tx1"/>
                </a:solidFill>
              </a:rPr>
              <a:t>2</a:t>
            </a:r>
            <a:r>
              <a:rPr lang="en-US" altLang="en-US" dirty="0" smtClean="0">
                <a:solidFill>
                  <a:schemeClr val="tx1"/>
                </a:solidFill>
              </a:rPr>
              <a:t>. </a:t>
            </a:r>
            <a:r>
              <a:rPr lang="bg-BG" altLang="en-US" dirty="0" smtClean="0">
                <a:solidFill>
                  <a:schemeClr val="tx1"/>
                </a:solidFill>
              </a:rPr>
              <a:t>Видове оси и валове</a:t>
            </a: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179388" y="981075"/>
            <a:ext cx="38885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66700" lvl="4" indent="-9525" eaLnBrk="1" hangingPunct="1">
              <a:buFont typeface="+mj-lt"/>
              <a:buAutoNum type="alphaUcPeriod"/>
            </a:pPr>
            <a:r>
              <a:rPr lang="bg-BG" altLang="en-US" sz="2400" dirty="0"/>
              <a:t>Видове оси</a:t>
            </a:r>
            <a:r>
              <a:rPr lang="bg-BG" altLang="en-US" sz="2400" b="1" dirty="0"/>
              <a:t>:</a:t>
            </a:r>
            <a:r>
              <a:rPr lang="bg-BG" altLang="en-US" b="1" dirty="0"/>
              <a:t> </a:t>
            </a:r>
            <a:endParaRPr lang="bg-BG" altLang="en-US" dirty="0"/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2243358" y="4149080"/>
            <a:ext cx="15827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2800" dirty="0"/>
              <a:t>-</a:t>
            </a:r>
            <a:r>
              <a:rPr lang="bg-BG" altLang="en-US" sz="2800" dirty="0">
                <a:solidFill>
                  <a:schemeClr val="accent2"/>
                </a:solidFill>
              </a:rPr>
              <a:t> </a:t>
            </a:r>
            <a:r>
              <a:rPr lang="bg-BG" altLang="en-US" sz="2800" dirty="0"/>
              <a:t>плътни</a:t>
            </a: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3505514" y="6165304"/>
            <a:ext cx="11248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2800" dirty="0"/>
              <a:t>- кухи</a:t>
            </a:r>
          </a:p>
        </p:txBody>
      </p:sp>
      <p:pic>
        <p:nvPicPr>
          <p:cNvPr id="74769" name="Picture 17" descr="Ос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451" y="859631"/>
            <a:ext cx="3605212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2339752" y="3258775"/>
            <a:ext cx="3230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2800" dirty="0"/>
              <a:t>-</a:t>
            </a:r>
            <a:r>
              <a:rPr lang="bg-BG" altLang="en-US" sz="2800" dirty="0">
                <a:solidFill>
                  <a:schemeClr val="folHlink"/>
                </a:solidFill>
              </a:rPr>
              <a:t> </a:t>
            </a:r>
            <a:r>
              <a:rPr lang="bg-BG" altLang="en-US" sz="2800" dirty="0"/>
              <a:t>п о д в и ж н и</a:t>
            </a:r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2234255" y="1886048"/>
            <a:ext cx="330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2800" dirty="0">
                <a:solidFill>
                  <a:srgbClr val="663300"/>
                </a:solidFill>
              </a:rPr>
              <a:t>- н е п о д в и ж н 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4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4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autoUpdateAnimBg="0"/>
      <p:bldP spid="74758" grpId="0" autoUpdateAnimBg="0"/>
      <p:bldP spid="74762" grpId="0" autoUpdateAnimBg="0"/>
      <p:bldP spid="74763" grpId="0" autoUpdateAnimBg="0"/>
      <p:bldP spid="74760" grpId="0" autoUpdateAnimBg="0"/>
      <p:bldP spid="7476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7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5219700" y="692150"/>
          <a:ext cx="3578225" cy="590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Image" r:id="rId4" imgW="2247619" imgH="3707937" progId="Photoshop.Image.10">
                  <p:embed/>
                </p:oleObj>
              </mc:Choice>
              <mc:Fallback>
                <p:oleObj name="Image" r:id="rId4" imgW="2247619" imgH="3707937" progId="Photoshop.Image.10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692150"/>
                        <a:ext cx="3578225" cy="590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127298" y="329346"/>
            <a:ext cx="36731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3200" dirty="0" smtClean="0"/>
              <a:t>Б. </a:t>
            </a:r>
            <a:r>
              <a:rPr lang="bg-BG" altLang="en-US" sz="3200" dirty="0"/>
              <a:t>Видове валове:</a:t>
            </a:r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2646437" y="1412776"/>
            <a:ext cx="24366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2800" dirty="0"/>
              <a:t>- </a:t>
            </a:r>
            <a:r>
              <a:rPr lang="bg-BG" altLang="en-US" sz="2400" dirty="0"/>
              <a:t>п</a:t>
            </a:r>
            <a:r>
              <a:rPr lang="bg-BG" altLang="en-US" sz="2400" dirty="0" smtClean="0"/>
              <a:t>рави валове </a:t>
            </a:r>
            <a:endParaRPr lang="bg-BG" altLang="en-US" sz="2400" dirty="0"/>
          </a:p>
        </p:txBody>
      </p:sp>
      <p:sp>
        <p:nvSpPr>
          <p:cNvPr id="79883" name="Rectangle 11"/>
          <p:cNvSpPr>
            <a:spLocks noChangeArrowheads="1"/>
          </p:cNvSpPr>
          <p:nvPr/>
        </p:nvSpPr>
        <p:spPr bwMode="auto">
          <a:xfrm>
            <a:off x="4139952" y="4572000"/>
            <a:ext cx="17956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3200" dirty="0"/>
              <a:t>- плътни</a:t>
            </a:r>
          </a:p>
        </p:txBody>
      </p:sp>
      <p:sp>
        <p:nvSpPr>
          <p:cNvPr id="79884" name="Rectangle 12"/>
          <p:cNvSpPr>
            <a:spLocks noChangeArrowheads="1"/>
          </p:cNvSpPr>
          <p:nvPr/>
        </p:nvSpPr>
        <p:spPr bwMode="auto">
          <a:xfrm>
            <a:off x="4464844" y="5848925"/>
            <a:ext cx="12584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3200" dirty="0"/>
              <a:t>- кухи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339301" y="2903795"/>
            <a:ext cx="31468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3200" dirty="0"/>
              <a:t>- </a:t>
            </a:r>
            <a:r>
              <a:rPr lang="bg-BG" altLang="en-US" sz="3200" dirty="0" smtClean="0"/>
              <a:t>стъпаловидни</a:t>
            </a:r>
            <a:endParaRPr lang="bg-BG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0" grpId="0" autoUpdateAnimBg="0"/>
      <p:bldP spid="79881" grpId="0" autoUpdateAnimBg="0"/>
      <p:bldP spid="79883" grpId="0" autoUpdateAnimBg="0"/>
      <p:bldP spid="79884" grpId="0" autoUpdateAnimBg="0"/>
      <p:bldP spid="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49662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ru-RU" sz="2000" b="1" dirty="0" smtClean="0"/>
              <a:t>Коляновият </a:t>
            </a:r>
            <a:r>
              <a:rPr lang="ru-RU" sz="2000" b="1" dirty="0"/>
              <a:t>вал</a:t>
            </a:r>
            <a:r>
              <a:rPr lang="ru-RU" dirty="0"/>
              <a:t> е механичен сложен детайл, чиято основна функция е да превръща възвратно-постъпателното движение във </a:t>
            </a:r>
            <a:r>
              <a:rPr lang="ru-RU" dirty="0">
                <a:hlinkClick r:id="rId3" tooltip="Ротация"/>
              </a:rPr>
              <a:t>въртеливо</a:t>
            </a:r>
            <a:r>
              <a:rPr lang="ru-RU" dirty="0"/>
              <a:t> и обратното. Коляновият вал заедно с мотовилката образува </a:t>
            </a:r>
            <a:r>
              <a:rPr lang="ru-RU" dirty="0">
                <a:hlinkClick r:id="rId4" tooltip="Коляно-мотовилков механизъм"/>
              </a:rPr>
              <a:t>коляно-мотовилковия механизъм</a:t>
            </a:r>
            <a:r>
              <a:rPr lang="ru-RU" dirty="0"/>
              <a:t>. Най-честото използване днес е в </a:t>
            </a:r>
            <a:r>
              <a:rPr lang="ru-RU" dirty="0">
                <a:hlinkClick r:id="rId5" tooltip="ДВГ"/>
              </a:rPr>
              <a:t>двигателите с вътрешно горене</a:t>
            </a:r>
            <a:r>
              <a:rPr lang="ru-RU" dirty="0"/>
              <a:t>, където постъпателното движение се превръща във въртеливо. При </a:t>
            </a:r>
            <a:r>
              <a:rPr lang="ru-RU" dirty="0">
                <a:hlinkClick r:id="rId6" tooltip="Компресор"/>
              </a:rPr>
              <a:t>компресорите</a:t>
            </a:r>
            <a:r>
              <a:rPr lang="ru-RU" dirty="0"/>
              <a:t> и </a:t>
            </a:r>
            <a:r>
              <a:rPr lang="ru-RU" dirty="0">
                <a:hlinkClick r:id="rId7" tooltip="Помпа"/>
              </a:rPr>
              <a:t>помпите</a:t>
            </a:r>
            <a:r>
              <a:rPr lang="ru-RU" dirty="0"/>
              <a:t> става обратното: въртеливото движение от </a:t>
            </a:r>
            <a:r>
              <a:rPr lang="ru-RU" dirty="0">
                <a:hlinkClick r:id="rId8" tooltip="Електродвигател"/>
              </a:rPr>
              <a:t>електродвигателя</a:t>
            </a:r>
            <a:r>
              <a:rPr lang="ru-RU" dirty="0"/>
              <a:t> се превръща в постъпателно, за нагнетяване на </a:t>
            </a:r>
            <a:r>
              <a:rPr lang="ru-RU" dirty="0">
                <a:hlinkClick r:id="rId9" tooltip="Флуид"/>
              </a:rPr>
              <a:t>флуида</a:t>
            </a:r>
            <a:r>
              <a:rPr lang="ru-RU" dirty="0"/>
              <a:t>.</a:t>
            </a:r>
          </a:p>
          <a:p>
            <a:r>
              <a:rPr lang="ru-RU" dirty="0"/>
              <a:t>За пръв път коляновият вал е бил използван за задвижване на различни механични устройства: точила, вятърни помпи, примитивни стругове, по-късно е станал основен елемент от буталните парни двигатели, крачни шевни машини и др. механизми.</a:t>
            </a:r>
          </a:p>
          <a:p>
            <a:endParaRPr lang="ru-RU" dirty="0"/>
          </a:p>
          <a:p>
            <a:r>
              <a:rPr lang="ru-RU" dirty="0"/>
              <a:t>Коляновият вал има сложна начупена форма. Основната </a:t>
            </a:r>
            <a:r>
              <a:rPr lang="ru-RU" dirty="0">
                <a:hlinkClick r:id="rId10" tooltip="Ос"/>
              </a:rPr>
              <a:t>ос</a:t>
            </a:r>
            <a:r>
              <a:rPr lang="ru-RU" dirty="0"/>
              <a:t> от двете си страни </a:t>
            </a:r>
            <a:r>
              <a:rPr lang="ru-RU" dirty="0">
                <a:hlinkClick r:id="rId11" tooltip="Лагер (механичен елемент (страницата не съществува)"/>
              </a:rPr>
              <a:t>лагерува</a:t>
            </a:r>
            <a:r>
              <a:rPr lang="ru-RU" dirty="0"/>
              <a:t> в </a:t>
            </a:r>
            <a:r>
              <a:rPr lang="ru-RU" dirty="0">
                <a:hlinkClick r:id="rId12" tooltip="Картер"/>
              </a:rPr>
              <a:t>картера</a:t>
            </a:r>
            <a:r>
              <a:rPr lang="ru-RU" dirty="0"/>
              <a:t>. Чрез твърди рамена </a:t>
            </a:r>
            <a:r>
              <a:rPr lang="ru-RU" dirty="0">
                <a:hlinkClick r:id="rId13" tooltip="Шийка (страницата не съществува)"/>
              </a:rPr>
              <a:t>шийките</a:t>
            </a:r>
            <a:r>
              <a:rPr lang="ru-RU" dirty="0"/>
              <a:t> на </a:t>
            </a:r>
            <a:r>
              <a:rPr lang="ru-RU" dirty="0">
                <a:hlinkClick r:id="rId14" tooltip="Мотовилка"/>
              </a:rPr>
              <a:t>мотовилките</a:t>
            </a:r>
            <a:r>
              <a:rPr lang="ru-RU" dirty="0"/>
              <a:t> са изнесени под определен ъгъл и на определено разстояние от основната ос. В тези шийки лагерува мотовилката, която е свързана с </a:t>
            </a:r>
            <a:r>
              <a:rPr lang="ru-RU" dirty="0">
                <a:hlinkClick r:id="rId15" tooltip="Бутало"/>
              </a:rPr>
              <a:t>буталото</a:t>
            </a:r>
            <a:r>
              <a:rPr lang="ru-RU" dirty="0"/>
              <a:t>. Броят на чупките на коляновия вал (съотв. на буталата и мотовилките) е равен на броя на </a:t>
            </a:r>
            <a:r>
              <a:rPr lang="ru-RU" dirty="0">
                <a:hlinkClick r:id="rId16" tooltip="Цилиндър (двигател) (страницата не съществува)"/>
              </a:rPr>
              <a:t>цилиндрите</a:t>
            </a:r>
            <a:r>
              <a:rPr lang="ru-RU" dirty="0"/>
              <a:t> на двигателя (</a:t>
            </a:r>
            <a:r>
              <a:rPr lang="ru-RU" dirty="0">
                <a:hlinkClick r:id="rId17" tooltip="Редови двигател"/>
              </a:rPr>
              <a:t>редови двигател</a:t>
            </a:r>
            <a:r>
              <a:rPr lang="ru-RU" dirty="0"/>
              <a:t>). По този начин натискът от изгарянето (линейно движение) се поема от буталото и мотовилката и се предава на коляновия вал като въртеливо движение. Към коляновия вал може да има прикрепен маховик и противотежести за облекчаване работата на основните (носещите) лагери. Коляновият вал се върти с много високи обороти, поради което трябва да се лагерува и смазва много добре.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4" name="Picture 8" descr="File:Stroka.gif - Wikimedia Comm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56380"/>
            <a:ext cx="5470362" cy="411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8" name="Picture 2" descr="https://upload.wikimedia.org/wikipedia/commons/thumb/a/ac/Cshaft.gif/240px-Cshaf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5181178" cy="390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https://upload.wikimedia.org/wikipedia/commons/b/b8/Crankshaftrender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36687"/>
            <a:ext cx="5220777" cy="391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39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автосервиз поморие - services - услуг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6382"/>
            <a:ext cx="4479776" cy="260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0" name="Picture 6" descr="توضيب الماكينه وملحقاتها | مركز تكنوكار.technoc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08920"/>
            <a:ext cx="55626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4" name="Picture 10" descr="Pistons GIF - Find on GIFER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7" y="2935194"/>
            <a:ext cx="3252536" cy="399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8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автосервиз поморие за нас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7096600" cy="502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Manivelle gif 4 » GIF Images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190" y="0"/>
            <a:ext cx="368681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41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оект по подразбиране">
  <a:themeElements>
    <a:clrScheme name="Проект по подразбиран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Проект по подразбиран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роект по подразбиран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по подразбиран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по подразбиран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по подразбиран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по подразбиран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по подразбиран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по подразбиран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по подразбиран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по подразбиран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по подразбиран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по подразбиран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по подразбиран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тема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тема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2488</TotalTime>
  <Words>185</Words>
  <Application>Microsoft Office PowerPoint</Application>
  <PresentationFormat>On-screen Show (4:3)</PresentationFormat>
  <Paragraphs>39</Paragraphs>
  <Slides>20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Проект по подразбиране</vt:lpstr>
      <vt:lpstr>Image</vt:lpstr>
      <vt:lpstr>Оси и валове</vt:lpstr>
      <vt:lpstr>PowerPoint Presentation</vt:lpstr>
      <vt:lpstr>PowerPoint Presentation</vt:lpstr>
      <vt:lpstr>2. Видове оси и валове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Student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Валове и оси</dc:title>
  <dc:creator>Georgi</dc:creator>
  <cp:lastModifiedBy>pc1</cp:lastModifiedBy>
  <cp:revision>200</cp:revision>
  <dcterms:created xsi:type="dcterms:W3CDTF">2009-10-26T07:09:22Z</dcterms:created>
  <dcterms:modified xsi:type="dcterms:W3CDTF">2020-12-02T05:10:59Z</dcterms:modified>
</cp:coreProperties>
</file>