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8" r:id="rId8"/>
    <p:sldId id="269" r:id="rId9"/>
    <p:sldId id="263" r:id="rId10"/>
    <p:sldId id="264" r:id="rId11"/>
    <p:sldId id="270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6E3360-E07B-4EEA-8738-02369E34DCA5}" type="datetimeFigureOut">
              <a:rPr lang="bg-BG" smtClean="0"/>
              <a:pPr/>
              <a:t>29.1.2018 г.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388E9A-DC96-4498-9D06-0FED778E512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Почвата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785918" y="5500702"/>
            <a:ext cx="6400800" cy="500066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Изготвено от:Александра Мицова</a:t>
            </a:r>
            <a:endParaRPr lang="bg-B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11-300x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286256"/>
            <a:ext cx="457203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Ветрова</a:t>
            </a:r>
            <a:r>
              <a:rPr lang="ru-RU" dirty="0" smtClean="0"/>
              <a:t> </a:t>
            </a:r>
            <a:r>
              <a:rPr lang="bg-BG" dirty="0" smtClean="0"/>
              <a:t>ерозия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Вредата</a:t>
            </a:r>
            <a:r>
              <a:rPr lang="ru-RU" sz="2800" dirty="0" smtClean="0"/>
              <a:t> от </a:t>
            </a:r>
            <a:r>
              <a:rPr lang="ru-RU" sz="2800" dirty="0" err="1" smtClean="0"/>
              <a:t>ветровата</a:t>
            </a:r>
            <a:r>
              <a:rPr lang="ru-RU" sz="2800" dirty="0" smtClean="0"/>
              <a:t> </a:t>
            </a:r>
            <a:r>
              <a:rPr lang="ru-RU" sz="2800" dirty="0" err="1" smtClean="0"/>
              <a:t>ерозия</a:t>
            </a:r>
            <a:r>
              <a:rPr lang="ru-RU" sz="2800" dirty="0" smtClean="0"/>
              <a:t> се </a:t>
            </a:r>
            <a:r>
              <a:rPr lang="ru-RU" sz="2800" dirty="0" err="1" smtClean="0"/>
              <a:t>простира</a:t>
            </a:r>
            <a:r>
              <a:rPr lang="ru-RU" sz="2800" dirty="0" smtClean="0"/>
              <a:t> не само </a:t>
            </a:r>
            <a:r>
              <a:rPr lang="ru-RU" sz="2800" dirty="0" err="1" smtClean="0"/>
              <a:t>върху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застрашените</a:t>
            </a:r>
            <a:r>
              <a:rPr lang="ru-RU" sz="2800" dirty="0" smtClean="0"/>
              <a:t> полета, но и </a:t>
            </a:r>
            <a:r>
              <a:rPr lang="ru-RU" sz="2800" dirty="0" err="1" smtClean="0"/>
              <a:t>върху</a:t>
            </a:r>
            <a:r>
              <a:rPr lang="ru-RU" sz="2800" dirty="0" smtClean="0"/>
              <a:t> </a:t>
            </a:r>
            <a:r>
              <a:rPr lang="ru-RU" sz="2800" dirty="0" err="1" smtClean="0"/>
              <a:t>тези</a:t>
            </a:r>
            <a:r>
              <a:rPr lang="ru-RU" sz="2800" dirty="0" smtClean="0"/>
              <a:t> в </a:t>
            </a:r>
            <a:r>
              <a:rPr lang="ru-RU" sz="2800" dirty="0" err="1" smtClean="0"/>
              <a:t>съседство</a:t>
            </a:r>
            <a:r>
              <a:rPr lang="ru-RU" sz="2800" dirty="0" smtClean="0"/>
              <a:t> с </a:t>
            </a:r>
            <a:r>
              <a:rPr lang="ru-RU" sz="2800" dirty="0" err="1" smtClean="0"/>
              <a:t>тях</a:t>
            </a:r>
            <a:r>
              <a:rPr lang="ru-RU" sz="2800" dirty="0" smtClean="0"/>
              <a:t>, </a:t>
            </a:r>
            <a:r>
              <a:rPr lang="ru-RU" sz="2800" dirty="0" err="1" smtClean="0"/>
              <a:t>които</a:t>
            </a:r>
            <a:r>
              <a:rPr lang="ru-RU" sz="2800" dirty="0" smtClean="0"/>
              <a:t> </a:t>
            </a:r>
            <a:r>
              <a:rPr lang="ru-RU" sz="2800" dirty="0" err="1" smtClean="0"/>
              <a:t>биват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засипвани</a:t>
            </a:r>
            <a:r>
              <a:rPr lang="ru-RU" sz="2800" dirty="0" smtClean="0"/>
              <a:t> </a:t>
            </a:r>
            <a:r>
              <a:rPr lang="ru-RU" sz="2800" dirty="0" err="1" smtClean="0"/>
              <a:t>с</a:t>
            </a:r>
            <a:r>
              <a:rPr lang="ru-RU" sz="2800" dirty="0" smtClean="0"/>
              <a:t> отнесения слой.</a:t>
            </a:r>
          </a:p>
          <a:p>
            <a:r>
              <a:rPr lang="ru-RU" sz="2800" dirty="0" smtClean="0"/>
              <a:t>Подобно на </a:t>
            </a:r>
            <a:r>
              <a:rPr lang="ru-RU" sz="2800" dirty="0" err="1" smtClean="0"/>
              <a:t>водната</a:t>
            </a:r>
            <a:r>
              <a:rPr lang="ru-RU" sz="2800" dirty="0" smtClean="0"/>
              <a:t> </a:t>
            </a:r>
            <a:r>
              <a:rPr lang="ru-RU" sz="2800" dirty="0" err="1" smtClean="0"/>
              <a:t>ерозия</a:t>
            </a:r>
            <a:r>
              <a:rPr lang="ru-RU" sz="2800" dirty="0" smtClean="0"/>
              <a:t>, </a:t>
            </a:r>
            <a:r>
              <a:rPr lang="ru-RU" sz="2800" dirty="0" err="1" smtClean="0"/>
              <a:t>ветровата</a:t>
            </a:r>
            <a:r>
              <a:rPr lang="ru-RU" sz="2800" dirty="0" smtClean="0"/>
              <a:t> е </a:t>
            </a:r>
            <a:r>
              <a:rPr lang="ru-RU" sz="2800" dirty="0" err="1" smtClean="0"/>
              <a:t>по-силно</a:t>
            </a:r>
            <a:r>
              <a:rPr lang="ru-RU" sz="2800" dirty="0" smtClean="0"/>
              <a:t> </a:t>
            </a:r>
            <a:r>
              <a:rPr lang="ru-RU" sz="2800" dirty="0" err="1" smtClean="0"/>
              <a:t>изразена</a:t>
            </a:r>
            <a:r>
              <a:rPr lang="ru-RU" sz="2800" dirty="0" smtClean="0"/>
              <a:t> при леки и </a:t>
            </a:r>
            <a:r>
              <a:rPr lang="ru-RU" sz="2800" dirty="0" err="1" smtClean="0"/>
              <a:t>безструктурни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почви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5" name="Картина 4" descr="изтеглен файл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500570"/>
            <a:ext cx="292895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Как да предпазим почвата?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Запазване и поддържане на биоразнообразието чрез разширяване мрежата от защитени обекти и други мероприятия(напр. Защитена местност)</a:t>
            </a:r>
          </a:p>
          <a:p>
            <a:r>
              <a:rPr lang="bg-BG" dirty="0" smtClean="0"/>
              <a:t>Активиране на борбата с </a:t>
            </a:r>
            <a:r>
              <a:rPr lang="bg-BG" dirty="0" err="1" smtClean="0"/>
              <a:t>ерозионните</a:t>
            </a:r>
            <a:r>
              <a:rPr lang="bg-BG" dirty="0" smtClean="0"/>
              <a:t> процеси(Залесяване)</a:t>
            </a:r>
          </a:p>
          <a:p>
            <a:pPr algn="just"/>
            <a:endParaRPr lang="bg-BG" dirty="0"/>
          </a:p>
        </p:txBody>
      </p:sp>
      <p:pic>
        <p:nvPicPr>
          <p:cNvPr id="4" name="Картина 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143380"/>
            <a:ext cx="407196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Преодоляване на негативните последствия от </a:t>
            </a:r>
            <a:r>
              <a:rPr lang="bg-BG" dirty="0" err="1" smtClean="0"/>
              <a:t>уранодобива</a:t>
            </a:r>
            <a:r>
              <a:rPr lang="bg-BG" dirty="0" smtClean="0"/>
              <a:t>, включително и от изоставени </a:t>
            </a:r>
            <a:r>
              <a:rPr lang="bg-BG" dirty="0" err="1" smtClean="0"/>
              <a:t>съоражения</a:t>
            </a:r>
            <a:r>
              <a:rPr lang="bg-BG" dirty="0" smtClean="0"/>
              <a:t>.</a:t>
            </a:r>
          </a:p>
          <a:p>
            <a:r>
              <a:rPr lang="bg-BG" dirty="0" err="1" smtClean="0"/>
              <a:t>Рекултивация</a:t>
            </a:r>
            <a:r>
              <a:rPr lang="bg-BG" dirty="0" smtClean="0"/>
              <a:t> на нарушените от </a:t>
            </a:r>
            <a:r>
              <a:rPr lang="bg-BG" dirty="0" err="1" smtClean="0"/>
              <a:t>минодобивната</a:t>
            </a:r>
            <a:r>
              <a:rPr lang="bg-BG" dirty="0" smtClean="0"/>
              <a:t> </a:t>
            </a:r>
            <a:r>
              <a:rPr lang="bg-BG" dirty="0" err="1" smtClean="0"/>
              <a:t>дейнист</a:t>
            </a:r>
            <a:r>
              <a:rPr lang="bg-BG" dirty="0" smtClean="0"/>
              <a:t>.</a:t>
            </a:r>
          </a:p>
          <a:p>
            <a:endParaRPr lang="bg-BG" dirty="0"/>
          </a:p>
        </p:txBody>
      </p:sp>
      <p:pic>
        <p:nvPicPr>
          <p:cNvPr id="4" name="Картина 3" descr="изтеглен файл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643446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изтеглен файл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357694"/>
            <a:ext cx="335758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mtClean="0"/>
              <a:t>Своевременно възстановяване на нарушените терени и ограничаване до минимум изсичането на гори.</a:t>
            </a:r>
            <a:endParaRPr lang="bg-BG" dirty="0"/>
          </a:p>
        </p:txBody>
      </p:sp>
      <p:pic>
        <p:nvPicPr>
          <p:cNvPr id="6" name="Картина 5" descr="g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1990">
            <a:off x="474242" y="3397200"/>
            <a:ext cx="428628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obezlesiavane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9042">
            <a:off x="5042000" y="3044900"/>
            <a:ext cx="3571900" cy="267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</a:t>
            </a:r>
            <a:r>
              <a:rPr lang="bg-BG" dirty="0" smtClean="0"/>
              <a:t>акво представлява почвата?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Почвата</a:t>
            </a:r>
            <a:r>
              <a:rPr lang="ru-RU" sz="2800" dirty="0"/>
              <a:t> </a:t>
            </a:r>
            <a:r>
              <a:rPr lang="ru-RU" sz="2800" dirty="0" err="1" smtClean="0"/>
              <a:t>има</a:t>
            </a:r>
            <a:r>
              <a:rPr lang="ru-RU" sz="2800" dirty="0" smtClean="0"/>
              <a:t> </a:t>
            </a:r>
            <a:r>
              <a:rPr lang="ru-RU" sz="2800" dirty="0"/>
              <a:t>сложен </a:t>
            </a:r>
            <a:r>
              <a:rPr lang="ru-RU" sz="2800" dirty="0" err="1"/>
              <a:t>състав</a:t>
            </a:r>
            <a:r>
              <a:rPr lang="ru-RU" sz="2800" dirty="0"/>
              <a:t> и структура. </a:t>
            </a:r>
            <a:r>
              <a:rPr lang="ru-RU" sz="2800" dirty="0" err="1"/>
              <a:t>Основното</a:t>
            </a:r>
            <a:r>
              <a:rPr lang="ru-RU" sz="2800" dirty="0"/>
              <a:t> </a:t>
            </a:r>
            <a:r>
              <a:rPr lang="ru-RU" sz="2800" dirty="0" err="1" smtClean="0"/>
              <a:t>ѝ </a:t>
            </a:r>
            <a:r>
              <a:rPr lang="ru-RU" sz="2800" dirty="0" smtClean="0"/>
              <a:t>свойство е </a:t>
            </a:r>
            <a:r>
              <a:rPr lang="ru-RU" sz="2800" dirty="0" err="1"/>
              <a:t>нейното</a:t>
            </a:r>
            <a:r>
              <a:rPr lang="ru-RU" sz="2800" dirty="0"/>
              <a:t> плодородие – </a:t>
            </a:r>
            <a:r>
              <a:rPr lang="ru-RU" sz="2800" dirty="0" err="1"/>
              <a:t>способността</a:t>
            </a:r>
            <a:r>
              <a:rPr lang="ru-RU" sz="2800" dirty="0"/>
              <a:t> </a:t>
            </a:r>
            <a:r>
              <a:rPr lang="ru-RU" sz="2800" dirty="0" err="1"/>
              <a:t>ѝ </a:t>
            </a:r>
            <a:r>
              <a:rPr lang="ru-RU" sz="2800" dirty="0"/>
              <a:t>да </a:t>
            </a:r>
            <a:r>
              <a:rPr lang="ru-RU" sz="2800" dirty="0" err="1"/>
              <a:t>осигурява</a:t>
            </a:r>
            <a:r>
              <a:rPr lang="ru-RU" sz="2800" dirty="0"/>
              <a:t> </a:t>
            </a:r>
            <a:r>
              <a:rPr lang="ru-RU" sz="2800" dirty="0" err="1" smtClean="0"/>
              <a:t>хранителни</a:t>
            </a:r>
            <a:r>
              <a:rPr lang="ru-RU" sz="2800" dirty="0" smtClean="0"/>
              <a:t> </a:t>
            </a:r>
            <a:r>
              <a:rPr lang="ru-RU" sz="2800" dirty="0" err="1" smtClean="0"/>
              <a:t>ве</a:t>
            </a:r>
            <a:r>
              <a:rPr lang="bg-BG" sz="2800" dirty="0" err="1" smtClean="0"/>
              <a:t>щества</a:t>
            </a:r>
            <a:r>
              <a:rPr lang="ru-RU" sz="2800" dirty="0" smtClean="0"/>
              <a:t>,</a:t>
            </a:r>
            <a:r>
              <a:rPr lang="ru-RU" sz="2800" dirty="0"/>
              <a:t> </a:t>
            </a:r>
            <a:r>
              <a:rPr lang="ru-RU" sz="2800" dirty="0" smtClean="0"/>
              <a:t>вода,</a:t>
            </a:r>
            <a:r>
              <a:rPr lang="ru-RU" sz="2800" dirty="0"/>
              <a:t> </a:t>
            </a:r>
            <a:r>
              <a:rPr lang="ru-RU" sz="2800" dirty="0" err="1" smtClean="0"/>
              <a:t>въздух</a:t>
            </a:r>
            <a:r>
              <a:rPr lang="ru-RU" sz="2800" dirty="0"/>
              <a:t> и </a:t>
            </a:r>
            <a:r>
              <a:rPr lang="ru-RU" sz="2800" dirty="0" err="1" smtClean="0"/>
              <a:t>топлина</a:t>
            </a:r>
            <a:r>
              <a:rPr lang="ru-RU" sz="2800" dirty="0"/>
              <a:t> </a:t>
            </a:r>
            <a:r>
              <a:rPr lang="ru-RU" sz="2800" dirty="0" smtClean="0"/>
              <a:t>на </a:t>
            </a:r>
            <a:r>
              <a:rPr lang="ru-RU" sz="2800" dirty="0" err="1" smtClean="0"/>
              <a:t>растени</a:t>
            </a:r>
            <a:r>
              <a:rPr lang="bg-BG" sz="2800" dirty="0" smtClean="0"/>
              <a:t>ята</a:t>
            </a:r>
            <a:r>
              <a:rPr lang="ru-RU" sz="2800" dirty="0" smtClean="0"/>
              <a:t>.</a:t>
            </a:r>
            <a:endParaRPr lang="bg-BG" sz="2800" dirty="0"/>
          </a:p>
        </p:txBody>
      </p:sp>
      <p:pic>
        <p:nvPicPr>
          <p:cNvPr id="4" name="Картина 3" descr="i006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5526">
            <a:off x="4572000" y="4357694"/>
            <a:ext cx="3952860" cy="2223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Влияние-на-биохумуса-върху-почват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357694"/>
            <a:ext cx="3810532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Характеристики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Почвата</a:t>
            </a:r>
            <a:r>
              <a:rPr lang="ru-RU" dirty="0">
                <a:solidFill>
                  <a:schemeClr val="bg1"/>
                </a:solidFill>
              </a:rPr>
              <a:t> е </a:t>
            </a:r>
            <a:r>
              <a:rPr lang="ru-RU" dirty="0" err="1">
                <a:solidFill>
                  <a:schemeClr val="bg1"/>
                </a:solidFill>
              </a:rPr>
              <a:t>най-повърхностния</a:t>
            </a:r>
            <a:r>
              <a:rPr lang="ru-RU" dirty="0">
                <a:solidFill>
                  <a:schemeClr val="bg1"/>
                </a:solidFill>
              </a:rPr>
              <a:t> слой на </a:t>
            </a:r>
            <a:r>
              <a:rPr lang="ru-RU" dirty="0" err="1">
                <a:solidFill>
                  <a:schemeClr val="bg1"/>
                </a:solidFill>
              </a:rPr>
              <a:t>литосферата</a:t>
            </a:r>
            <a:r>
              <a:rPr lang="ru-RU" dirty="0">
                <a:solidFill>
                  <a:schemeClr val="bg1"/>
                </a:solidFill>
              </a:rPr>
              <a:t>.  При </a:t>
            </a:r>
            <a:r>
              <a:rPr lang="ru-RU" dirty="0" err="1">
                <a:solidFill>
                  <a:schemeClr val="bg1"/>
                </a:solidFill>
              </a:rPr>
              <a:t>неправилна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експлотация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безвъзвратно</a:t>
            </a:r>
            <a:r>
              <a:rPr lang="ru-RU" dirty="0">
                <a:solidFill>
                  <a:schemeClr val="bg1"/>
                </a:solidFill>
              </a:rPr>
              <a:t> се </a:t>
            </a:r>
            <a:r>
              <a:rPr lang="ru-RU" dirty="0" err="1">
                <a:solidFill>
                  <a:schemeClr val="bg1"/>
                </a:solidFill>
              </a:rPr>
              <a:t>унищожава</a:t>
            </a:r>
            <a:r>
              <a:rPr lang="ru-RU" dirty="0">
                <a:solidFill>
                  <a:schemeClr val="bg1"/>
                </a:solidFill>
              </a:rPr>
              <a:t>.  </a:t>
            </a:r>
            <a:r>
              <a:rPr lang="ru-RU" dirty="0" err="1">
                <a:solidFill>
                  <a:schemeClr val="bg1"/>
                </a:solidFill>
              </a:rPr>
              <a:t>Поради</a:t>
            </a:r>
            <a:r>
              <a:rPr lang="ru-RU" dirty="0">
                <a:solidFill>
                  <a:schemeClr val="bg1"/>
                </a:solidFill>
              </a:rPr>
              <a:t> факта, </a:t>
            </a:r>
            <a:r>
              <a:rPr lang="ru-RU" dirty="0" err="1">
                <a:solidFill>
                  <a:schemeClr val="bg1"/>
                </a:solidFill>
              </a:rPr>
              <a:t>че</a:t>
            </a:r>
            <a:r>
              <a:rPr lang="ru-RU" dirty="0">
                <a:solidFill>
                  <a:schemeClr val="bg1"/>
                </a:solidFill>
              </a:rPr>
              <a:t> тук </a:t>
            </a:r>
            <a:r>
              <a:rPr lang="ru-RU" dirty="0" err="1">
                <a:solidFill>
                  <a:schemeClr val="bg1"/>
                </a:solidFill>
              </a:rPr>
              <a:t>протичат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най-разнообразни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физични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химични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биологични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процеси</a:t>
            </a:r>
            <a:r>
              <a:rPr lang="ru-RU" dirty="0">
                <a:solidFill>
                  <a:schemeClr val="bg1"/>
                </a:solidFill>
              </a:rPr>
              <a:t>, всяко </a:t>
            </a:r>
            <a:r>
              <a:rPr lang="ru-RU" dirty="0" err="1">
                <a:solidFill>
                  <a:schemeClr val="bg1"/>
                </a:solidFill>
              </a:rPr>
              <a:t>едно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замърсяване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почвата</a:t>
            </a:r>
            <a:r>
              <a:rPr lang="ru-RU" dirty="0">
                <a:solidFill>
                  <a:schemeClr val="bg1"/>
                </a:solidFill>
              </a:rPr>
              <a:t> води до </a:t>
            </a:r>
            <a:r>
              <a:rPr lang="ru-RU" dirty="0" err="1">
                <a:solidFill>
                  <a:schemeClr val="bg1"/>
                </a:solidFill>
              </a:rPr>
              <a:t>тяхното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нарушаване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bg-B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Видовете почва</a:t>
            </a:r>
            <a:endParaRPr lang="bg-BG" dirty="0"/>
          </a:p>
        </p:txBody>
      </p:sp>
      <p:pic>
        <p:nvPicPr>
          <p:cNvPr id="4" name="Контейнер за съдържание 3" descr="170595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6513">
            <a:off x="266540" y="1456883"/>
            <a:ext cx="4168284" cy="225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 descr="Australia_Painted_Desert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357298"/>
            <a:ext cx="3500462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upt8pp4vk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1312">
            <a:off x="330793" y="3802394"/>
            <a:ext cx="3000396" cy="227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cg5smedp2fa11611fd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000504"/>
            <a:ext cx="47625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011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3947">
            <a:off x="218564" y="490648"/>
            <a:ext cx="4216443" cy="258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 descr="pochvi_html_79266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14290"/>
            <a:ext cx="1857388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артина 3" descr="1285409529_62596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3166">
            <a:off x="398641" y="3526751"/>
            <a:ext cx="4180627" cy="288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Relationship-between-soil-color-and-climate-m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18850">
            <a:off x="3916224" y="2337231"/>
            <a:ext cx="3337257" cy="2343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Замърсяване на почвата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Замърсяването</a:t>
            </a:r>
            <a:r>
              <a:rPr lang="ru-RU" dirty="0"/>
              <a:t> на </a:t>
            </a:r>
            <a:r>
              <a:rPr lang="ru-RU" dirty="0" err="1"/>
              <a:t>почвата</a:t>
            </a:r>
            <a:r>
              <a:rPr lang="ru-RU" dirty="0"/>
              <a:t> </a:t>
            </a:r>
            <a:r>
              <a:rPr lang="ru-RU" dirty="0" err="1"/>
              <a:t>произтича</a:t>
            </a:r>
            <a:r>
              <a:rPr lang="ru-RU" dirty="0"/>
              <a:t> </a:t>
            </a:r>
            <a:r>
              <a:rPr lang="ru-RU" dirty="0" err="1"/>
              <a:t>основно</a:t>
            </a:r>
            <a:r>
              <a:rPr lang="ru-RU" dirty="0"/>
              <a:t> в </a:t>
            </a:r>
            <a:r>
              <a:rPr lang="ru-RU" dirty="0" err="1"/>
              <a:t>резултат</a:t>
            </a:r>
            <a:r>
              <a:rPr lang="ru-RU" dirty="0"/>
              <a:t> от </a:t>
            </a:r>
            <a:r>
              <a:rPr lang="ru-RU" dirty="0" err="1"/>
              <a:t>човешка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r>
              <a:rPr lang="ru-RU" dirty="0"/>
              <a:t>. </a:t>
            </a:r>
            <a:r>
              <a:rPr lang="ru-RU" dirty="0" err="1" smtClean="0"/>
              <a:t>Ва</a:t>
            </a:r>
            <a:r>
              <a:rPr lang="bg-BG" dirty="0" err="1" smtClean="0"/>
              <a:t>жно</a:t>
            </a:r>
            <a:r>
              <a:rPr lang="bg-BG" dirty="0" smtClean="0"/>
              <a:t> в екологично отношение е и установяването на съдържанието на тежки метали</a:t>
            </a:r>
            <a:r>
              <a:rPr lang="en-US" dirty="0" smtClean="0"/>
              <a:t> </a:t>
            </a:r>
            <a:r>
              <a:rPr lang="bg-BG" dirty="0" smtClean="0"/>
              <a:t>в почвите. </a:t>
            </a:r>
          </a:p>
          <a:p>
            <a:endParaRPr lang="bg-BG" dirty="0"/>
          </a:p>
        </p:txBody>
      </p:sp>
      <p:pic>
        <p:nvPicPr>
          <p:cNvPr id="4" name="Картина 3" descr="0ywldbl9efa1axl3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7657">
            <a:off x="5372359" y="3913251"/>
            <a:ext cx="3302419" cy="230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286256"/>
            <a:ext cx="328614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product_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77667">
            <a:off x="-339533" y="4095993"/>
            <a:ext cx="2555012" cy="295487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Замърсители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използване</a:t>
            </a:r>
            <a:r>
              <a:rPr lang="ru-RU" dirty="0" smtClean="0"/>
              <a:t> в </a:t>
            </a:r>
            <a:r>
              <a:rPr lang="ru-RU" dirty="0" err="1" smtClean="0"/>
              <a:t>земеделието</a:t>
            </a:r>
            <a:r>
              <a:rPr lang="ru-RU" dirty="0" smtClean="0"/>
              <a:t> на </a:t>
            </a:r>
            <a:r>
              <a:rPr lang="ru-RU" dirty="0" err="1" smtClean="0"/>
              <a:t>минерални</a:t>
            </a:r>
            <a:r>
              <a:rPr lang="ru-RU" dirty="0" smtClean="0"/>
              <a:t> </a:t>
            </a:r>
            <a:r>
              <a:rPr lang="ru-RU" dirty="0" err="1" smtClean="0"/>
              <a:t>торове</a:t>
            </a:r>
            <a:r>
              <a:rPr lang="ru-RU" dirty="0" smtClean="0"/>
              <a:t> и </a:t>
            </a:r>
            <a:r>
              <a:rPr lang="ru-RU" dirty="0" err="1" smtClean="0"/>
              <a:t>пестициди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отлагане</a:t>
            </a:r>
            <a:r>
              <a:rPr lang="ru-RU" dirty="0" smtClean="0"/>
              <a:t> на </a:t>
            </a:r>
            <a:r>
              <a:rPr lang="ru-RU" dirty="0" err="1" smtClean="0"/>
              <a:t>емитирани</a:t>
            </a:r>
            <a:r>
              <a:rPr lang="ru-RU" dirty="0" smtClean="0"/>
              <a:t>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въздуха</a:t>
            </a:r>
            <a:r>
              <a:rPr lang="ru-RU" dirty="0" smtClean="0"/>
              <a:t> вещества </a:t>
            </a:r>
            <a:r>
              <a:rPr lang="ru-RU" dirty="0" err="1" smtClean="0"/>
              <a:t>върху</a:t>
            </a:r>
            <a:r>
              <a:rPr lang="ru-RU" dirty="0" smtClean="0"/>
              <a:t> </a:t>
            </a:r>
            <a:r>
              <a:rPr lang="ru-RU" dirty="0" err="1" smtClean="0"/>
              <a:t>повърхността</a:t>
            </a:r>
            <a:r>
              <a:rPr lang="ru-RU" dirty="0" smtClean="0"/>
              <a:t> на </a:t>
            </a:r>
            <a:r>
              <a:rPr lang="ru-RU" dirty="0" err="1" smtClean="0"/>
              <a:t>почвата</a:t>
            </a:r>
            <a:r>
              <a:rPr lang="ru-RU" dirty="0" smtClean="0"/>
              <a:t> (</a:t>
            </a:r>
            <a:r>
              <a:rPr lang="ru-RU" dirty="0" err="1" smtClean="0"/>
              <a:t>киселинен</a:t>
            </a:r>
            <a:r>
              <a:rPr lang="ru-RU" dirty="0" smtClean="0"/>
              <a:t> </a:t>
            </a:r>
            <a:r>
              <a:rPr lang="ru-RU" dirty="0" err="1" smtClean="0"/>
              <a:t>дъжд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напояване</a:t>
            </a:r>
            <a:r>
              <a:rPr lang="ru-RU" dirty="0" smtClean="0"/>
              <a:t> </a:t>
            </a:r>
            <a:r>
              <a:rPr lang="ru-RU" dirty="0" err="1" smtClean="0"/>
              <a:t>със</a:t>
            </a:r>
            <a:r>
              <a:rPr lang="ru-RU" dirty="0" smtClean="0"/>
              <a:t> </a:t>
            </a:r>
            <a:r>
              <a:rPr lang="ru-RU" dirty="0" err="1" smtClean="0"/>
              <a:t>замърсени</a:t>
            </a:r>
            <a:r>
              <a:rPr lang="en-US" dirty="0" smtClean="0"/>
              <a:t> </a:t>
            </a:r>
            <a:r>
              <a:rPr lang="bg-BG" dirty="0" smtClean="0"/>
              <a:t>води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Картина 3" descr="изтеглен файл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92016">
            <a:off x="6219336" y="4397404"/>
            <a:ext cx="2717478" cy="203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изтеглен файл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786322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Ерозия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Ерозията на почвата е един от най-сериозните </a:t>
            </a:r>
            <a:r>
              <a:rPr lang="bg-BG" dirty="0" err="1" smtClean="0"/>
              <a:t>деградационни</a:t>
            </a:r>
            <a:r>
              <a:rPr lang="bg-BG" dirty="0" smtClean="0"/>
              <a:t> процеси,изразяващ се в намаляване на почвения профил,влошаване на физическия статус,изнасяне на хранителни вещества,замърсяване на водите и др.</a:t>
            </a:r>
            <a:endParaRPr lang="bg-BG" dirty="0"/>
          </a:p>
        </p:txBody>
      </p:sp>
      <p:pic>
        <p:nvPicPr>
          <p:cNvPr id="4" name="Картина 3" descr="614140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643446"/>
            <a:ext cx="2976560" cy="1900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erozia_na_pochvat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636"/>
            <a:ext cx="8286776" cy="157161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Водна ерозия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ru-RU" dirty="0" err="1"/>
              <a:t>Водната</a:t>
            </a:r>
            <a:r>
              <a:rPr lang="ru-RU" dirty="0"/>
              <a:t> </a:t>
            </a:r>
            <a:r>
              <a:rPr lang="ru-RU" dirty="0" err="1"/>
              <a:t>ерозия</a:t>
            </a:r>
            <a:r>
              <a:rPr lang="ru-RU" dirty="0"/>
              <a:t> на </a:t>
            </a:r>
            <a:r>
              <a:rPr lang="ru-RU" dirty="0" err="1"/>
              <a:t>почвата</a:t>
            </a:r>
            <a:r>
              <a:rPr lang="ru-RU" dirty="0"/>
              <a:t> е </a:t>
            </a:r>
            <a:r>
              <a:rPr lang="ru-RU" dirty="0" err="1"/>
              <a:t>резултат</a:t>
            </a:r>
            <a:r>
              <a:rPr lang="ru-RU" dirty="0"/>
              <a:t> от </a:t>
            </a:r>
            <a:r>
              <a:rPr lang="ru-RU" dirty="0" err="1"/>
              <a:t>разрушителното</a:t>
            </a:r>
            <a:r>
              <a:rPr lang="ru-RU" dirty="0"/>
              <a:t> действие на </a:t>
            </a:r>
            <a:r>
              <a:rPr lang="ru-RU" dirty="0" err="1"/>
              <a:t>течащата</a:t>
            </a:r>
            <a:r>
              <a:rPr lang="ru-RU" dirty="0"/>
              <a:t> по </a:t>
            </a:r>
            <a:r>
              <a:rPr lang="ru-RU" dirty="0" err="1"/>
              <a:t>повърхността</a:t>
            </a:r>
            <a:r>
              <a:rPr lang="ru-RU" dirty="0"/>
              <a:t> на </a:t>
            </a:r>
            <a:r>
              <a:rPr lang="ru-RU" dirty="0" err="1" smtClean="0"/>
              <a:t>почвата</a:t>
            </a:r>
            <a:r>
              <a:rPr lang="ru-RU" dirty="0" smtClean="0"/>
              <a:t> вода. </a:t>
            </a:r>
            <a:r>
              <a:rPr lang="ru-RU" dirty="0" err="1"/>
              <a:t>Нейното</a:t>
            </a:r>
            <a:r>
              <a:rPr lang="ru-RU" dirty="0"/>
              <a:t> негативно влияние е </a:t>
            </a:r>
            <a:r>
              <a:rPr lang="ru-RU" dirty="0" err="1"/>
              <a:t>по-силно</a:t>
            </a:r>
            <a:r>
              <a:rPr lang="ru-RU" dirty="0"/>
              <a:t> при </a:t>
            </a:r>
            <a:r>
              <a:rPr lang="ru-RU" dirty="0" err="1"/>
              <a:t>леките</a:t>
            </a:r>
            <a:r>
              <a:rPr lang="ru-RU" dirty="0"/>
              <a:t> и </a:t>
            </a:r>
            <a:r>
              <a:rPr lang="ru-RU" dirty="0" err="1"/>
              <a:t>безструктурни</a:t>
            </a:r>
            <a:r>
              <a:rPr lang="ru-RU" dirty="0"/>
              <a:t> </a:t>
            </a:r>
            <a:r>
              <a:rPr lang="ru-RU" dirty="0" err="1"/>
              <a:t>почви</a:t>
            </a:r>
            <a:r>
              <a:rPr lang="ru-RU" dirty="0"/>
              <a:t> </a:t>
            </a:r>
            <a:r>
              <a:rPr lang="ru-RU" dirty="0" err="1"/>
              <a:t>и</a:t>
            </a:r>
            <a:r>
              <a:rPr lang="ru-RU" dirty="0"/>
              <a:t> </a:t>
            </a:r>
            <a:r>
              <a:rPr lang="ru-RU" dirty="0" err="1"/>
              <a:t>по-слабо</a:t>
            </a:r>
            <a:r>
              <a:rPr lang="ru-RU" dirty="0"/>
              <a:t> при </a:t>
            </a:r>
            <a:r>
              <a:rPr lang="ru-RU" dirty="0" err="1"/>
              <a:t>по-тежките</a:t>
            </a:r>
            <a:r>
              <a:rPr lang="ru-RU" dirty="0"/>
              <a:t> и </a:t>
            </a:r>
            <a:r>
              <a:rPr lang="bg-BG" dirty="0" smtClean="0"/>
              <a:t>по-</a:t>
            </a:r>
            <a:r>
              <a:rPr lang="ru-RU" dirty="0" smtClean="0"/>
              <a:t>богати </a:t>
            </a:r>
            <a:r>
              <a:rPr lang="ru-RU" dirty="0"/>
              <a:t>на </a:t>
            </a:r>
            <a:r>
              <a:rPr lang="ru-RU" dirty="0" err="1" smtClean="0"/>
              <a:t>органични</a:t>
            </a:r>
            <a:r>
              <a:rPr lang="ru-RU" dirty="0" smtClean="0"/>
              <a:t> вещества </a:t>
            </a:r>
            <a:r>
              <a:rPr lang="ru-RU" dirty="0" err="1"/>
              <a:t>почвени</a:t>
            </a:r>
            <a:r>
              <a:rPr lang="ru-RU" dirty="0"/>
              <a:t> </a:t>
            </a:r>
            <a:r>
              <a:rPr lang="ru-RU" dirty="0" err="1"/>
              <a:t>типове</a:t>
            </a:r>
            <a:r>
              <a:rPr lang="ru-RU" dirty="0"/>
              <a:t>.</a:t>
            </a:r>
            <a:endParaRPr lang="bg-BG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364</TotalTime>
  <Words>193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Пътуване</vt:lpstr>
      <vt:lpstr>Почвата</vt:lpstr>
      <vt:lpstr>Какво представлява почвата?</vt:lpstr>
      <vt:lpstr>Характеристики</vt:lpstr>
      <vt:lpstr>Видовете почва</vt:lpstr>
      <vt:lpstr>PowerPoint Presentation</vt:lpstr>
      <vt:lpstr>Замърсяване на почвата</vt:lpstr>
      <vt:lpstr>Замърсители</vt:lpstr>
      <vt:lpstr>Ерозия</vt:lpstr>
      <vt:lpstr>Водна ерозия</vt:lpstr>
      <vt:lpstr>Ветрова ерозия</vt:lpstr>
      <vt:lpstr>Как да предпазим почвата?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Почвата</dc:title>
  <dc:creator>Daniela</dc:creator>
  <cp:lastModifiedBy>Agrostatistika-PC</cp:lastModifiedBy>
  <cp:revision>39</cp:revision>
  <dcterms:created xsi:type="dcterms:W3CDTF">2018-01-06T18:04:44Z</dcterms:created>
  <dcterms:modified xsi:type="dcterms:W3CDTF">2018-01-29T14:27:19Z</dcterms:modified>
</cp:coreProperties>
</file>