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2" r:id="rId3"/>
    <p:sldId id="258" r:id="rId4"/>
    <p:sldId id="259" r:id="rId5"/>
    <p:sldId id="260" r:id="rId6"/>
    <p:sldId id="263" r:id="rId7"/>
    <p:sldId id="264" r:id="rId8"/>
    <p:sldId id="265" r:id="rId9"/>
    <p:sldId id="266" r:id="rId10"/>
    <p:sldId id="267" r:id="rId11"/>
    <p:sldId id="268" r:id="rId12"/>
    <p:sldId id="276" r:id="rId13"/>
    <p:sldId id="277" r:id="rId14"/>
    <p:sldId id="278" r:id="rId15"/>
    <p:sldId id="279" r:id="rId16"/>
    <p:sldId id="280" r:id="rId17"/>
    <p:sldId id="270" r:id="rId18"/>
    <p:sldId id="269" r:id="rId19"/>
    <p:sldId id="271" r:id="rId20"/>
    <p:sldId id="272" r:id="rId21"/>
    <p:sldId id="273" r:id="rId22"/>
    <p:sldId id="274" r:id="rId23"/>
    <p:sldId id="275" r:id="rId24"/>
    <p:sldId id="281" r:id="rId25"/>
    <p:sldId id="282" r:id="rId26"/>
    <p:sldId id="283" r:id="rId27"/>
    <p:sldId id="284" r:id="rId28"/>
    <p:sldId id="285" r:id="rId29"/>
    <p:sldId id="286" r:id="rId30"/>
    <p:sldId id="287" r:id="rId31"/>
    <p:sldId id="290" r:id="rId32"/>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65A3D-E803-4033-9507-197E66D955EF}" type="datetimeFigureOut">
              <a:rPr lang="bg-BG" smtClean="0"/>
              <a:pPr/>
              <a:t>1.2.2018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32E85-F769-407E-B939-C4F5765606FE}" type="slidenum">
              <a:rPr lang="bg-BG" smtClean="0"/>
              <a:pPr/>
              <a:t>‹#›</a:t>
            </a:fld>
            <a:endParaRPr lang="bg-BG"/>
          </a:p>
        </p:txBody>
      </p:sp>
    </p:spTree>
    <p:extLst>
      <p:ext uri="{BB962C8B-B14F-4D97-AF65-F5344CB8AC3E}">
        <p14:creationId xmlns:p14="http://schemas.microsoft.com/office/powerpoint/2010/main" val="183515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48E32E85-F769-407E-B939-C4F5765606FE}" type="slidenum">
              <a:rPr lang="bg-BG" smtClean="0"/>
              <a:pPr/>
              <a:t>1</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5CEAB-917F-4630-BB55-915280A42244}" type="datetimeFigureOut">
              <a:rPr lang="bg-BG" smtClean="0"/>
              <a:pPr/>
              <a:t>1.2.2018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1C0761E-2B43-4A4C-913E-0C772ACBDE44}" type="slidenum">
              <a:rPr lang="bg-BG" smtClean="0"/>
              <a:pPr/>
              <a:t>‹#›</a:t>
            </a:fld>
            <a:endParaRPr lang="bg-BG"/>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5CEAB-917F-4630-BB55-915280A42244}" type="datetimeFigureOut">
              <a:rPr lang="bg-BG" smtClean="0"/>
              <a:pPr/>
              <a:t>1.2.2018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0761E-2B43-4A4C-913E-0C772ACBDE44}"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vironment-training.jpg"/>
          <p:cNvPicPr>
            <a:picLocks noChangeAspect="1"/>
          </p:cNvPicPr>
          <p:nvPr/>
        </p:nvPicPr>
        <p:blipFill>
          <a:blip r:embed="rId3"/>
          <a:stretch>
            <a:fillRect/>
          </a:stretch>
        </p:blipFill>
        <p:spPr>
          <a:xfrm>
            <a:off x="0" y="913473"/>
            <a:ext cx="9144000" cy="5944527"/>
          </a:xfrm>
          <a:prstGeom prst="rect">
            <a:avLst/>
          </a:prstGeom>
        </p:spPr>
      </p:pic>
      <p:sp>
        <p:nvSpPr>
          <p:cNvPr id="4" name="Rectangle 3"/>
          <p:cNvSpPr/>
          <p:nvPr/>
        </p:nvSpPr>
        <p:spPr>
          <a:xfrm>
            <a:off x="0" y="214290"/>
            <a:ext cx="9144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4800"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Да бъдем отговорни за околната среда</a:t>
            </a:r>
            <a:endParaRPr lang="en-US" sz="4800" b="1" cap="all" spc="0" dirty="0">
              <a:ln w="0"/>
              <a:solidFill>
                <a:srgbClr val="92D050"/>
              </a:solidFill>
              <a:effectLst>
                <a:reflection blurRad="12700" stA="50000" endPos="50000" dist="5000" dir="5400000" sy="-100000" rotWithShape="0"/>
              </a:effectLst>
              <a:latin typeface="Copperplate Gothic Bold" pitchFamily="34" charset="0"/>
              <a:ea typeface="Cambria Math"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По-едрите частици от замърсения въздух полепват по лигавицата на носа и гърлото. Дребните частици проникват в белия дроб, причиняват дразнене, затрудняват дишането и са причина за възникване на белодробни заболявания.</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12806707_817523511686254_1459528029_n.gif"/>
          <p:cNvPicPr>
            <a:picLocks noChangeAspect="1"/>
          </p:cNvPicPr>
          <p:nvPr/>
        </p:nvPicPr>
        <p:blipFill>
          <a:blip r:embed="rId2"/>
          <a:stretch>
            <a:fillRect/>
          </a:stretch>
        </p:blipFill>
        <p:spPr>
          <a:xfrm>
            <a:off x="2214546" y="3857628"/>
            <a:ext cx="4819650" cy="2714625"/>
          </a:xfrm>
          <a:prstGeom prst="rect">
            <a:avLst/>
          </a:prstGeo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onstola.ru-72345.jpg"/>
          <p:cNvPicPr>
            <a:picLocks noGrp="1" noChangeAspect="1"/>
          </p:cNvPicPr>
          <p:nvPr>
            <p:ph idx="1"/>
          </p:nvPr>
        </p:nvPicPr>
        <p:blipFill>
          <a:blip r:embed="rId2"/>
          <a:stretch>
            <a:fillRect/>
          </a:stretch>
        </p:blipFill>
        <p:spPr>
          <a:xfrm>
            <a:off x="857224" y="0"/>
            <a:ext cx="7241541" cy="6858000"/>
          </a:xfrm>
        </p:spPr>
      </p:pic>
      <p:sp>
        <p:nvSpPr>
          <p:cNvPr id="2" name="Title 1"/>
          <p:cNvSpPr>
            <a:spLocks noGrp="1"/>
          </p:cNvSpPr>
          <p:nvPr>
            <p:ph type="title"/>
          </p:nvPr>
        </p:nvSpPr>
        <p:spPr>
          <a:xfrm>
            <a:off x="357158" y="285728"/>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chemeClr val="tx1">
                    <a:lumMod val="95000"/>
                    <a:lumOff val="5000"/>
                  </a:schemeClr>
                </a:solidFill>
                <a:effectLst>
                  <a:reflection blurRad="12700" stA="50000" endPos="50000" dist="5000" dir="5400000" sy="-100000" rotWithShape="0"/>
                </a:effectLst>
              </a:rPr>
              <a:t>Последици за природата</a:t>
            </a:r>
            <a:endParaRPr lang="bg-BG" b="1" cap="all" dirty="0">
              <a:ln w="0"/>
              <a:solidFill>
                <a:schemeClr val="tx1">
                  <a:lumMod val="95000"/>
                  <a:lumOff val="5000"/>
                </a:schemeClr>
              </a:solidFill>
              <a:effectLst>
                <a:reflection blurRad="12700" stA="50000" endPos="50000" dist="5000" dir="5400000" sy="-100000" rotWithShape="0"/>
              </a:effectLst>
            </a:endParaRPr>
          </a:p>
        </p:txBody>
      </p:sp>
      <p:sp>
        <p:nvSpPr>
          <p:cNvPr id="7" name="TextBox 6"/>
          <p:cNvSpPr txBox="1"/>
          <p:nvPr/>
        </p:nvSpPr>
        <p:spPr>
          <a:xfrm>
            <a:off x="1026403" y="2132856"/>
            <a:ext cx="7072362" cy="2308324"/>
          </a:xfrm>
          <a:prstGeom prst="rect">
            <a:avLst/>
          </a:prstGeom>
          <a:noFill/>
        </p:spPr>
        <p:txBody>
          <a:bodyPr wrap="square" rtlCol="0">
            <a:spAutoFit/>
          </a:bodyPr>
          <a:lstStyle/>
          <a:p>
            <a:r>
              <a:rPr lang="bg-BG" sz="2400" dirty="0" smtClean="0">
                <a:solidFill>
                  <a:schemeClr val="tx1">
                    <a:lumMod val="95000"/>
                    <a:lumOff val="5000"/>
                  </a:schemeClr>
                </a:solidFill>
                <a:latin typeface="Cambria Math" pitchFamily="18" charset="0"/>
                <a:ea typeface="Cambria Math" pitchFamily="18" charset="0"/>
              </a:rPr>
              <a:t>Ефектът от замърсяването на въздуха, може да доведе до загиването на някои растния, чието опрашване зависи от насекомите. Изследване показва, че при чист въздух те разпознават аромата на растенията  от разстояние 1 500м, а при замърсен разтоянието намалява до 3 пъти.</a:t>
            </a:r>
            <a:endParaRPr lang="bg-BG" sz="2400" dirty="0">
              <a:solidFill>
                <a:schemeClr val="tx1">
                  <a:lumMod val="95000"/>
                  <a:lumOff val="5000"/>
                </a:schemeClr>
              </a:solidFill>
              <a:latin typeface="Cambria Math" pitchFamily="18" charset="0"/>
              <a:ea typeface="Cambria Math" pitchFamily="18" charset="0"/>
            </a:endParaRPr>
          </a:p>
        </p:txBody>
      </p:sp>
      <p:pic>
        <p:nvPicPr>
          <p:cNvPr id="8" name="Picture 7" descr="250px-European_honey_bee_extracts_nectar.jpg"/>
          <p:cNvPicPr>
            <a:picLocks noChangeAspect="1"/>
          </p:cNvPicPr>
          <p:nvPr/>
        </p:nvPicPr>
        <p:blipFill>
          <a:blip r:embed="rId3"/>
          <a:stretch>
            <a:fillRect/>
          </a:stretch>
        </p:blipFill>
        <p:spPr>
          <a:xfrm>
            <a:off x="6000760" y="4643446"/>
            <a:ext cx="2119314" cy="2214554"/>
          </a:xfrm>
          <a:prstGeom prst="rect">
            <a:avLst/>
          </a:prstGeom>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7018844665916.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14282" y="1643050"/>
            <a:ext cx="8643966" cy="414338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sz="5400" b="1" cap="all" dirty="0" smtClean="0">
                <a:ln w="0"/>
                <a:solidFill>
                  <a:schemeClr val="bg1">
                    <a:lumMod val="95000"/>
                  </a:schemeClr>
                </a:solidFill>
                <a:effectLst>
                  <a:reflection blurRad="12700" stA="50000" endPos="50000" dist="5000" dir="5400000" sy="-100000" rotWithShape="0"/>
                </a:effectLst>
                <a:latin typeface="Cambria Math" pitchFamily="18" charset="0"/>
                <a:ea typeface="Cambria Math" pitchFamily="18" charset="0"/>
              </a:rPr>
              <a:t>Природата-нарушеното равновесие</a:t>
            </a:r>
            <a:endParaRPr lang="bg-BG" sz="5400" b="1" cap="all" dirty="0">
              <a:ln w="0"/>
              <a:solidFill>
                <a:schemeClr val="bg1">
                  <a:lumMod val="95000"/>
                </a:schemeClr>
              </a:solidFill>
              <a:effectLst>
                <a:reflection blurRad="12700" stA="50000" endPos="50000" dist="5000" dir="5400000" sy="-100000" rotWithShape="0"/>
              </a:effectLst>
              <a:latin typeface="Cambria Math" pitchFamily="18" charset="0"/>
              <a:ea typeface="Cambria Math" pitchFamily="18"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Околната среда-място за живот</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0" y="2643183"/>
            <a:ext cx="8229600" cy="3786214"/>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Природата е всичко онова, което ни заобикаля-облаците в небето, въздуха, водата, почвата, камъните, растенията и животните. Човекът, като единственото разумно същество на планетата строй сгради, огромни магистрали, рисува картини</a:t>
            </a:r>
            <a:r>
              <a:rPr lang="bg-BG" dirty="0" smtClean="0">
                <a:solidFill>
                  <a:srgbClr val="92D050"/>
                </a:solidFill>
                <a:latin typeface="Cambria Math" pitchFamily="18" charset="0"/>
                <a:ea typeface="Cambria Math" pitchFamily="18" charset="0"/>
              </a:rPr>
              <a:t> </a:t>
            </a:r>
            <a:r>
              <a:rPr lang="bg-BG" dirty="0" smtClean="0">
                <a:solidFill>
                  <a:schemeClr val="tx1">
                    <a:lumMod val="95000"/>
                    <a:lumOff val="5000"/>
                  </a:schemeClr>
                </a:solidFill>
                <a:latin typeface="Cambria Math" pitchFamily="18" charset="0"/>
                <a:ea typeface="Cambria Math" pitchFamily="18" charset="0"/>
              </a:rPr>
              <a:t>и създава музика.</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23f083c1a2d6e27b194d379af083e05f.jpg"/>
          <p:cNvPicPr>
            <a:picLocks noChangeAspect="1"/>
          </p:cNvPicPr>
          <p:nvPr/>
        </p:nvPicPr>
        <p:blipFill>
          <a:blip r:embed="rId2" cstate="print"/>
          <a:stretch>
            <a:fillRect/>
          </a:stretch>
        </p:blipFill>
        <p:spPr>
          <a:xfrm>
            <a:off x="285720" y="1071546"/>
            <a:ext cx="2000232" cy="1357322"/>
          </a:xfrm>
          <a:prstGeom prst="rect">
            <a:avLst/>
          </a:prstGeom>
        </p:spPr>
      </p:pic>
      <p:pic>
        <p:nvPicPr>
          <p:cNvPr id="5" name="Picture 4" descr="изтеглен файл (1).jpg"/>
          <p:cNvPicPr>
            <a:picLocks noChangeAspect="1"/>
          </p:cNvPicPr>
          <p:nvPr/>
        </p:nvPicPr>
        <p:blipFill>
          <a:blip r:embed="rId3"/>
          <a:stretch>
            <a:fillRect/>
          </a:stretch>
        </p:blipFill>
        <p:spPr>
          <a:xfrm>
            <a:off x="7500958" y="5083514"/>
            <a:ext cx="1643042" cy="1774485"/>
          </a:xfrm>
          <a:prstGeom prst="rect">
            <a:avLst/>
          </a:prstGeom>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Но ЧОВЕКЪТ...</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0" y="1643050"/>
            <a:ext cx="742952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Изсича дървета, унищожава други земни обитатели, замърсява природата. Заводите и автомобилите бълват огромен дим, водата е замърсена от вредни препарати, а нефтените разливи задушават водните организми.</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images.jpg"/>
          <p:cNvPicPr>
            <a:picLocks noChangeAspect="1"/>
          </p:cNvPicPr>
          <p:nvPr/>
        </p:nvPicPr>
        <p:blipFill>
          <a:blip r:embed="rId2"/>
          <a:stretch>
            <a:fillRect/>
          </a:stretch>
        </p:blipFill>
        <p:spPr>
          <a:xfrm>
            <a:off x="7215206" y="1000108"/>
            <a:ext cx="1928794" cy="3400435"/>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bg-BG" dirty="0" smtClean="0">
                <a:solidFill>
                  <a:srgbClr val="92D050"/>
                </a:solidFill>
                <a:latin typeface="Cambria Math" pitchFamily="18" charset="0"/>
                <a:ea typeface="Cambria Math" pitchFamily="18" charset="0"/>
              </a:rPr>
              <a:t>А резултатите са такива</a:t>
            </a:r>
            <a:endParaRPr lang="bg-BG" dirty="0">
              <a:solidFill>
                <a:srgbClr val="92D050"/>
              </a:solidFill>
              <a:latin typeface="Cambria Math" pitchFamily="18" charset="0"/>
              <a:ea typeface="Cambria Math" pitchFamily="18" charset="0"/>
            </a:endParaRPr>
          </a:p>
        </p:txBody>
      </p:sp>
      <p:pic>
        <p:nvPicPr>
          <p:cNvPr id="4" name="Content Placeholder 3" descr="0ea5a082185639aca1e44b922b09527b.jpg"/>
          <p:cNvPicPr>
            <a:picLocks noGrp="1" noChangeAspect="1"/>
          </p:cNvPicPr>
          <p:nvPr>
            <p:ph idx="1"/>
          </p:nvPr>
        </p:nvPicPr>
        <p:blipFill>
          <a:blip r:embed="rId2"/>
          <a:stretch>
            <a:fillRect/>
          </a:stretch>
        </p:blipFill>
        <p:spPr>
          <a:xfrm rot="20512892">
            <a:off x="6174452" y="4645011"/>
            <a:ext cx="2753217" cy="1830264"/>
          </a:xfrm>
        </p:spPr>
      </p:pic>
      <p:pic>
        <p:nvPicPr>
          <p:cNvPr id="5" name="Picture 4" descr="pollution_grande.jpg"/>
          <p:cNvPicPr>
            <a:picLocks noChangeAspect="1"/>
          </p:cNvPicPr>
          <p:nvPr/>
        </p:nvPicPr>
        <p:blipFill>
          <a:blip r:embed="rId3"/>
          <a:stretch>
            <a:fillRect/>
          </a:stretch>
        </p:blipFill>
        <p:spPr>
          <a:xfrm>
            <a:off x="2428860" y="1214422"/>
            <a:ext cx="3095620" cy="1986356"/>
          </a:xfrm>
          <a:prstGeom prst="rect">
            <a:avLst/>
          </a:prstGeom>
        </p:spPr>
      </p:pic>
      <p:pic>
        <p:nvPicPr>
          <p:cNvPr id="6" name="Picture 5" descr="изтеглен файл (2).jpg"/>
          <p:cNvPicPr>
            <a:picLocks noChangeAspect="1"/>
          </p:cNvPicPr>
          <p:nvPr/>
        </p:nvPicPr>
        <p:blipFill>
          <a:blip r:embed="rId4"/>
          <a:stretch>
            <a:fillRect/>
          </a:stretch>
        </p:blipFill>
        <p:spPr>
          <a:xfrm rot="20278212">
            <a:off x="564789" y="3914027"/>
            <a:ext cx="3048000" cy="2462224"/>
          </a:xfrm>
          <a:prstGeom prst="rect">
            <a:avLst/>
          </a:prstGeom>
        </p:spPr>
      </p:pic>
      <p:pic>
        <p:nvPicPr>
          <p:cNvPr id="7" name="Picture 6" descr="Oil-Spill-Closes-Part-of-the-Mississippi-River-to-Maritime-Traffic-428987-2.jpg"/>
          <p:cNvPicPr>
            <a:picLocks noChangeAspect="1"/>
          </p:cNvPicPr>
          <p:nvPr/>
        </p:nvPicPr>
        <p:blipFill>
          <a:blip r:embed="rId5"/>
          <a:stretch>
            <a:fillRect/>
          </a:stretch>
        </p:blipFill>
        <p:spPr>
          <a:xfrm rot="1423227">
            <a:off x="5768617" y="1616874"/>
            <a:ext cx="2960667" cy="2317044"/>
          </a:xfrm>
          <a:prstGeom prst="rect">
            <a:avLst/>
          </a:prstGeom>
        </p:spPr>
      </p:pic>
      <p:pic>
        <p:nvPicPr>
          <p:cNvPr id="8" name="Picture 7" descr="kitai12.jpg"/>
          <p:cNvPicPr>
            <a:picLocks noChangeAspect="1"/>
          </p:cNvPicPr>
          <p:nvPr/>
        </p:nvPicPr>
        <p:blipFill>
          <a:blip r:embed="rId6"/>
          <a:stretch>
            <a:fillRect/>
          </a:stretch>
        </p:blipFill>
        <p:spPr>
          <a:xfrm>
            <a:off x="3571868" y="3286125"/>
            <a:ext cx="2825072" cy="1643074"/>
          </a:xfrm>
          <a:prstGeom prst="rect">
            <a:avLst/>
          </a:prstGeom>
        </p:spPr>
      </p:pic>
      <p:pic>
        <p:nvPicPr>
          <p:cNvPr id="9" name="Picture 8" descr="0.jpg"/>
          <p:cNvPicPr>
            <a:picLocks noChangeAspect="1"/>
          </p:cNvPicPr>
          <p:nvPr/>
        </p:nvPicPr>
        <p:blipFill>
          <a:blip r:embed="rId7"/>
          <a:stretch>
            <a:fillRect/>
          </a:stretch>
        </p:blipFill>
        <p:spPr>
          <a:xfrm rot="19332471">
            <a:off x="249296" y="2100395"/>
            <a:ext cx="2534414" cy="1681161"/>
          </a:xfrm>
          <a:prstGeom prst="rect">
            <a:avLst/>
          </a:prstGeom>
        </p:spPr>
      </p:pic>
      <p:pic>
        <p:nvPicPr>
          <p:cNvPr id="10" name="Picture 9" descr="img_40171.jpg"/>
          <p:cNvPicPr>
            <a:picLocks noChangeAspect="1"/>
          </p:cNvPicPr>
          <p:nvPr/>
        </p:nvPicPr>
        <p:blipFill>
          <a:blip r:embed="rId8"/>
          <a:stretch>
            <a:fillRect/>
          </a:stretch>
        </p:blipFill>
        <p:spPr>
          <a:xfrm>
            <a:off x="3357554" y="5143512"/>
            <a:ext cx="3158336" cy="1714488"/>
          </a:xfrm>
          <a:prstGeom prst="rect">
            <a:avLst/>
          </a:prstGeom>
        </p:spPr>
      </p:pic>
    </p:spTree>
  </p:cSld>
  <p:clrMapOvr>
    <a:masterClrMapping/>
  </p:clrMapOvr>
  <p:transition advClick="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5926"/>
            <a:ext cx="8229600" cy="2757494"/>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Големите количества вредни газове във въздуха причиняват киселинни дъждове. Листата пожълтяват, окапват и растенията загиват.</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chtovineznaliokislotnomdozhde-414f6379.jpg"/>
          <p:cNvPicPr>
            <a:picLocks noChangeAspect="1"/>
          </p:cNvPicPr>
          <p:nvPr/>
        </p:nvPicPr>
        <p:blipFill>
          <a:blip r:embed="rId2"/>
          <a:stretch>
            <a:fillRect/>
          </a:stretch>
        </p:blipFill>
        <p:spPr>
          <a:xfrm>
            <a:off x="6143636" y="0"/>
            <a:ext cx="3000364" cy="1785926"/>
          </a:xfrm>
          <a:prstGeom prst="rect">
            <a:avLst/>
          </a:prstGeom>
        </p:spPr>
      </p:pic>
      <p:pic>
        <p:nvPicPr>
          <p:cNvPr id="5" name="Picture 4" descr="kiselinnite-dyjdove-unishtojili-95-ot-biologichnite-vidove-182210.jpg"/>
          <p:cNvPicPr>
            <a:picLocks noChangeAspect="1"/>
          </p:cNvPicPr>
          <p:nvPr/>
        </p:nvPicPr>
        <p:blipFill>
          <a:blip r:embed="rId3"/>
          <a:stretch>
            <a:fillRect/>
          </a:stretch>
        </p:blipFill>
        <p:spPr>
          <a:xfrm>
            <a:off x="0" y="0"/>
            <a:ext cx="4068521" cy="1714488"/>
          </a:xfrm>
          <a:prstGeom prst="rect">
            <a:avLst/>
          </a:prstGeom>
        </p:spPr>
      </p:pic>
      <p:pic>
        <p:nvPicPr>
          <p:cNvPr id="6" name="Picture 5" descr="images (1).jpg"/>
          <p:cNvPicPr>
            <a:picLocks noChangeAspect="1"/>
          </p:cNvPicPr>
          <p:nvPr/>
        </p:nvPicPr>
        <p:blipFill>
          <a:blip r:embed="rId4"/>
          <a:stretch>
            <a:fillRect/>
          </a:stretch>
        </p:blipFill>
        <p:spPr>
          <a:xfrm>
            <a:off x="3929058" y="4000504"/>
            <a:ext cx="4305321" cy="2653331"/>
          </a:xfrm>
          <a:prstGeom prst="rect">
            <a:avLst/>
          </a:prstGeom>
        </p:spPr>
      </p:pic>
      <p:pic>
        <p:nvPicPr>
          <p:cNvPr id="7" name="Picture 6" descr="Gavin_Power_Plant.jpg"/>
          <p:cNvPicPr>
            <a:picLocks noChangeAspect="1"/>
          </p:cNvPicPr>
          <p:nvPr/>
        </p:nvPicPr>
        <p:blipFill>
          <a:blip r:embed="rId5"/>
          <a:stretch>
            <a:fillRect/>
          </a:stretch>
        </p:blipFill>
        <p:spPr>
          <a:xfrm>
            <a:off x="428596" y="4143380"/>
            <a:ext cx="2887987" cy="2527306"/>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Решения за борба със замърсяването</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pic>
        <p:nvPicPr>
          <p:cNvPr id="3" name="Picture 2" descr="a_131bbcb1.jpg"/>
          <p:cNvPicPr>
            <a:picLocks noChangeAspect="1"/>
          </p:cNvPicPr>
          <p:nvPr/>
        </p:nvPicPr>
        <p:blipFill>
          <a:blip r:embed="rId2"/>
          <a:stretch>
            <a:fillRect/>
          </a:stretch>
        </p:blipFill>
        <p:spPr>
          <a:xfrm>
            <a:off x="151459" y="2357430"/>
            <a:ext cx="8866240" cy="4218806"/>
          </a:xfrm>
          <a:prstGeom prst="rect">
            <a:avLst/>
          </a:prstGeom>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Ролята на света</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0" y="1643050"/>
            <a:ext cx="7286644" cy="4643469"/>
          </a:xfrm>
        </p:spPr>
        <p:txBody>
          <a:bodyPr>
            <a:normAutofit fontScale="92500" lnSpcReduction="20000"/>
          </a:bodyPr>
          <a:lstStyle/>
          <a:p>
            <a:r>
              <a:rPr lang="bg-BG" dirty="0" smtClean="0">
                <a:solidFill>
                  <a:schemeClr val="tx1">
                    <a:lumMod val="95000"/>
                    <a:lumOff val="5000"/>
                  </a:schemeClr>
                </a:solidFill>
                <a:latin typeface="Cambria Math" pitchFamily="18" charset="0"/>
                <a:ea typeface="Cambria Math" pitchFamily="18" charset="0"/>
              </a:rPr>
              <a:t>През 1972г. Стокхолмската конференция на ООН активизира международната дейност за опазване на околната среда.</a:t>
            </a:r>
          </a:p>
          <a:p>
            <a:endParaRPr lang="bg-BG" dirty="0">
              <a:solidFill>
                <a:schemeClr val="tx1">
                  <a:lumMod val="95000"/>
                  <a:lumOff val="5000"/>
                </a:schemeClr>
              </a:solidFill>
              <a:latin typeface="Cambria Math" pitchFamily="18" charset="0"/>
              <a:ea typeface="Cambria Math" pitchFamily="18" charset="0"/>
            </a:endParaRPr>
          </a:p>
          <a:p>
            <a:r>
              <a:rPr lang="bg-BG" dirty="0" smtClean="0">
                <a:solidFill>
                  <a:schemeClr val="tx1">
                    <a:lumMod val="95000"/>
                    <a:lumOff val="5000"/>
                  </a:schemeClr>
                </a:solidFill>
                <a:latin typeface="Cambria Math" pitchFamily="18" charset="0"/>
                <a:ea typeface="Cambria Math" pitchFamily="18" charset="0"/>
              </a:rPr>
              <a:t>През 1979г. е подписана и Женевската конвенция за трансграничните замърсявания на въздуха,която има за цел да контролира преноса на замърсителите между отделните страни.</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a_131bbcb1.jpg"/>
          <p:cNvPicPr>
            <a:picLocks noChangeAspect="1"/>
          </p:cNvPicPr>
          <p:nvPr/>
        </p:nvPicPr>
        <p:blipFill>
          <a:blip r:embed="rId2"/>
          <a:stretch>
            <a:fillRect/>
          </a:stretch>
        </p:blipFill>
        <p:spPr>
          <a:xfrm>
            <a:off x="7258050" y="1"/>
            <a:ext cx="1885950" cy="1643050"/>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rPr>
              <a:t>Мерки от ,,Новото време’’</a:t>
            </a:r>
            <a:endParaRPr lang="bg-BG" b="1" cap="all" dirty="0">
              <a:ln w="0"/>
              <a:solidFill>
                <a:srgbClr val="92D05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28596" y="1428737"/>
            <a:ext cx="8229600" cy="4000527"/>
          </a:xfrm>
        </p:spPr>
        <p:txBody>
          <a:bodyPr>
            <a:normAutofit lnSpcReduction="10000"/>
          </a:bodyPr>
          <a:lstStyle/>
          <a:p>
            <a:pPr>
              <a:buNone/>
            </a:pPr>
            <a:r>
              <a:rPr lang="bg-BG" dirty="0" smtClean="0">
                <a:solidFill>
                  <a:schemeClr val="tx1">
                    <a:lumMod val="95000"/>
                    <a:lumOff val="5000"/>
                  </a:schemeClr>
                </a:solidFill>
                <a:latin typeface="Cambria Math" pitchFamily="18" charset="0"/>
                <a:ea typeface="Cambria Math" pitchFamily="18" charset="0"/>
              </a:rPr>
              <a:t>От 2005г. влиза в сила споразумението, договорено между страните членки на ООН в Киото</a:t>
            </a:r>
            <a:r>
              <a:rPr lang="bg-BG" dirty="0" smtClean="0">
                <a:solidFill>
                  <a:schemeClr val="tx1">
                    <a:lumMod val="95000"/>
                    <a:lumOff val="5000"/>
                  </a:schemeClr>
                </a:solidFill>
                <a:latin typeface="Cambria Math" pitchFamily="18" charset="0"/>
                <a:ea typeface="Cambria Math" pitchFamily="18" charset="0"/>
              </a:rPr>
              <a:t>, Япония</a:t>
            </a:r>
            <a:r>
              <a:rPr lang="bg-BG" dirty="0" smtClean="0">
                <a:solidFill>
                  <a:schemeClr val="tx1">
                    <a:lumMod val="95000"/>
                    <a:lumOff val="5000"/>
                  </a:schemeClr>
                </a:solidFill>
                <a:latin typeface="Cambria Math" pitchFamily="18" charset="0"/>
                <a:ea typeface="Cambria Math" pitchFamily="18" charset="0"/>
              </a:rPr>
              <a:t>. То предвижда индустриализираните страни в света да намалят отделянето на вредни емисии.</a:t>
            </a:r>
          </a:p>
          <a:p>
            <a:pPr>
              <a:buNone/>
            </a:pPr>
            <a:endParaRPr lang="bg-BG" dirty="0" smtClean="0">
              <a:solidFill>
                <a:schemeClr val="tx1">
                  <a:lumMod val="95000"/>
                  <a:lumOff val="5000"/>
                </a:schemeClr>
              </a:solidFill>
              <a:latin typeface="Cambria Math" pitchFamily="18" charset="0"/>
              <a:ea typeface="Cambria Math" pitchFamily="18" charset="0"/>
            </a:endParaRPr>
          </a:p>
          <a:p>
            <a:pPr>
              <a:buNone/>
            </a:pPr>
            <a:r>
              <a:rPr lang="bg-BG" b="1" dirty="0" smtClean="0">
                <a:solidFill>
                  <a:schemeClr val="tx1">
                    <a:lumMod val="95000"/>
                    <a:lumOff val="5000"/>
                  </a:schemeClr>
                </a:solidFill>
                <a:latin typeface="Cambria Math" pitchFamily="18" charset="0"/>
                <a:ea typeface="Cambria Math" pitchFamily="18" charset="0"/>
              </a:rPr>
              <a:t>България също трябва да намали с 8% вредните си емисии спрямо 1988г. </a:t>
            </a:r>
            <a:endParaRPr lang="bg-BG" b="1" dirty="0">
              <a:solidFill>
                <a:schemeClr val="tx1">
                  <a:lumMod val="95000"/>
                  <a:lumOff val="5000"/>
                </a:schemeClr>
              </a:solidFill>
              <a:latin typeface="Cambria Math" pitchFamily="18" charset="0"/>
              <a:ea typeface="Cambria Math" pitchFamily="18" charset="0"/>
            </a:endParaRPr>
          </a:p>
        </p:txBody>
      </p:sp>
      <p:pic>
        <p:nvPicPr>
          <p:cNvPr id="4" name="Picture 3" descr="изтеглен файл (1).jpg"/>
          <p:cNvPicPr>
            <a:picLocks noChangeAspect="1"/>
          </p:cNvPicPr>
          <p:nvPr/>
        </p:nvPicPr>
        <p:blipFill>
          <a:blip r:embed="rId2"/>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thumb.jpg"/>
          <p:cNvPicPr>
            <a:picLocks noChangeAspect="1"/>
          </p:cNvPicPr>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214282" y="2500306"/>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effectLst>
                  <a:reflection blurRad="12700" stA="50000" endPos="50000" dist="5000" dir="5400000" sy="-100000" rotWithShape="0"/>
                </a:effectLst>
                <a:latin typeface="Cambria Math" pitchFamily="18" charset="0"/>
                <a:ea typeface="Cambria Math" pitchFamily="18" charset="0"/>
              </a:rPr>
              <a:t>Въздухът, неговото качество и последиците от </a:t>
            </a:r>
            <a:r>
              <a:rPr lang="bg-BG" b="1" cap="all" dirty="0" smtClean="0">
                <a:ln w="0"/>
                <a:effectLst>
                  <a:reflection blurRad="12700" stA="50000" endPos="50000" dist="5000" dir="5400000" sy="-100000" rotWithShape="0"/>
                </a:effectLst>
                <a:latin typeface="Cambria Math" pitchFamily="18" charset="0"/>
                <a:ea typeface="Cambria Math" pitchFamily="18" charset="0"/>
              </a:rPr>
              <a:t>замърсяването</a:t>
            </a:r>
            <a:endParaRPr lang="bg-BG" b="1" cap="all" dirty="0">
              <a:ln w="0"/>
              <a:effectLst>
                <a:reflection blurRad="12700" stA="50000" endPos="50000" dist="5000" dir="5400000" sy="-100000" rotWithShape="0"/>
              </a:effectLst>
              <a:latin typeface="Cambria Math" pitchFamily="18" charset="0"/>
              <a:ea typeface="Cambria Math" pitchFamily="18" charset="0"/>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В борбата за опазване на природата се включват всички </a:t>
            </a:r>
            <a:r>
              <a:rPr lang="bg-BG" dirty="0" smtClean="0">
                <a:solidFill>
                  <a:schemeClr val="tx1">
                    <a:lumMod val="95000"/>
                    <a:lumOff val="5000"/>
                  </a:schemeClr>
                </a:solidFill>
                <a:latin typeface="Cambria Math" pitchFamily="18" charset="0"/>
                <a:ea typeface="Cambria Math" pitchFamily="18" charset="0"/>
              </a:rPr>
              <a:t>държави </a:t>
            </a:r>
            <a:r>
              <a:rPr lang="bg-BG" dirty="0" smtClean="0">
                <a:solidFill>
                  <a:schemeClr val="tx1">
                    <a:lumMod val="95000"/>
                    <a:lumOff val="5000"/>
                  </a:schemeClr>
                </a:solidFill>
                <a:latin typeface="Cambria Math" pitchFamily="18" charset="0"/>
                <a:ea typeface="Cambria Math" pitchFamily="18" charset="0"/>
              </a:rPr>
              <a:t>членки на ООН</a:t>
            </a:r>
            <a:r>
              <a:rPr lang="bg-BG" dirty="0" smtClean="0">
                <a:solidFill>
                  <a:schemeClr val="tx1">
                    <a:lumMod val="95000"/>
                    <a:lumOff val="5000"/>
                  </a:schemeClr>
                </a:solidFill>
                <a:latin typeface="Cambria Math" pitchFamily="18" charset="0"/>
                <a:ea typeface="Cambria Math" pitchFamily="18" charset="0"/>
              </a:rPr>
              <a:t>. За </a:t>
            </a:r>
            <a:r>
              <a:rPr lang="bg-BG" dirty="0" smtClean="0">
                <a:solidFill>
                  <a:schemeClr val="tx1">
                    <a:lumMod val="95000"/>
                    <a:lumOff val="5000"/>
                  </a:schemeClr>
                </a:solidFill>
                <a:latin typeface="Cambria Math" pitchFamily="18" charset="0"/>
                <a:ea typeface="Cambria Math" pitchFamily="18" charset="0"/>
              </a:rPr>
              <a:t>да се избегне по-нататъшно замърсяване , развитите страни оказват помощ на по-бедните, които сега започват да развиват своята индустрия.</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agra.jpg"/>
          <p:cNvPicPr>
            <a:picLocks noChangeAspect="1"/>
          </p:cNvPicPr>
          <p:nvPr/>
        </p:nvPicPr>
        <p:blipFill>
          <a:blip r:embed="rId2"/>
          <a:stretch>
            <a:fillRect/>
          </a:stretch>
        </p:blipFill>
        <p:spPr>
          <a:xfrm>
            <a:off x="857224" y="4000504"/>
            <a:ext cx="6286544" cy="2381250"/>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0"/>
            <a:ext cx="8229600" cy="4525963"/>
          </a:xfrm>
        </p:spPr>
        <p:txBody>
          <a:bodyPr>
            <a:normAutofit fontScale="92500" lnSpcReduction="10000"/>
          </a:bodyPr>
          <a:lstStyle/>
          <a:p>
            <a:pPr>
              <a:buNone/>
            </a:pPr>
            <a:r>
              <a:rPr lang="bg-BG" dirty="0" smtClean="0">
                <a:solidFill>
                  <a:schemeClr val="tx1">
                    <a:lumMod val="95000"/>
                    <a:lumOff val="5000"/>
                  </a:schemeClr>
                </a:solidFill>
                <a:latin typeface="Cambria Math" pitchFamily="18" charset="0"/>
                <a:ea typeface="Cambria Math" pitchFamily="18" charset="0"/>
              </a:rPr>
              <a:t>За изпълнение на договореностите, приети в Киото е необходима отговорна и ефективна политика на държавните институции за околната среда. </a:t>
            </a:r>
            <a:r>
              <a:rPr lang="bg-BG" dirty="0">
                <a:solidFill>
                  <a:schemeClr val="tx1">
                    <a:lumMod val="95000"/>
                    <a:lumOff val="5000"/>
                  </a:schemeClr>
                </a:solidFill>
                <a:latin typeface="Cambria Math" pitchFamily="18" charset="0"/>
                <a:ea typeface="Cambria Math" pitchFamily="18" charset="0"/>
              </a:rPr>
              <a:t> </a:t>
            </a:r>
            <a:r>
              <a:rPr lang="bg-BG" dirty="0" smtClean="0">
                <a:solidFill>
                  <a:schemeClr val="tx1">
                    <a:lumMod val="95000"/>
                    <a:lumOff val="5000"/>
                  </a:schemeClr>
                </a:solidFill>
                <a:latin typeface="Cambria Math" pitchFamily="18" charset="0"/>
                <a:ea typeface="Cambria Math" pitchFamily="18" charset="0"/>
              </a:rPr>
              <a:t>Дежността </a:t>
            </a:r>
            <a:r>
              <a:rPr lang="bg-BG" dirty="0" smtClean="0">
                <a:solidFill>
                  <a:schemeClr val="tx1">
                    <a:lumMod val="95000"/>
                    <a:lumOff val="5000"/>
                  </a:schemeClr>
                </a:solidFill>
                <a:latin typeface="Cambria Math" pitchFamily="18" charset="0"/>
                <a:ea typeface="Cambria Math" pitchFamily="18" charset="0"/>
              </a:rPr>
              <a:t>им е насочена в три направления:</a:t>
            </a:r>
          </a:p>
          <a:p>
            <a:r>
              <a:rPr lang="bg-BG" dirty="0" smtClean="0">
                <a:solidFill>
                  <a:schemeClr val="tx1">
                    <a:lumMod val="95000"/>
                    <a:lumOff val="5000"/>
                  </a:schemeClr>
                </a:solidFill>
                <a:latin typeface="Cambria Math" pitchFamily="18" charset="0"/>
                <a:ea typeface="Cambria Math" pitchFamily="18" charset="0"/>
              </a:rPr>
              <a:t>Създаване на безвредни за околната среда технологични процеси</a:t>
            </a:r>
          </a:p>
          <a:p>
            <a:r>
              <a:rPr lang="bg-BG" dirty="0" smtClean="0">
                <a:solidFill>
                  <a:schemeClr val="tx1">
                    <a:lumMod val="95000"/>
                    <a:lumOff val="5000"/>
                  </a:schemeClr>
                </a:solidFill>
                <a:latin typeface="Cambria Math" pitchFamily="18" charset="0"/>
                <a:ea typeface="Cambria Math" pitchFamily="18" charset="0"/>
              </a:rPr>
              <a:t>Контрол</a:t>
            </a:r>
          </a:p>
          <a:p>
            <a:r>
              <a:rPr lang="bg-BG" dirty="0" smtClean="0">
                <a:solidFill>
                  <a:schemeClr val="tx1">
                    <a:lumMod val="95000"/>
                    <a:lumOff val="5000"/>
                  </a:schemeClr>
                </a:solidFill>
                <a:latin typeface="Cambria Math" pitchFamily="18" charset="0"/>
                <a:ea typeface="Cambria Math" pitchFamily="18" charset="0"/>
              </a:rPr>
              <a:t>Пречистване на средата, която вече е замърсена</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472231.jpeg"/>
          <p:cNvPicPr>
            <a:picLocks noChangeAspect="1"/>
          </p:cNvPicPr>
          <p:nvPr/>
        </p:nvPicPr>
        <p:blipFill>
          <a:blip r:embed="rId2"/>
          <a:stretch>
            <a:fillRect/>
          </a:stretch>
        </p:blipFill>
        <p:spPr>
          <a:xfrm>
            <a:off x="3071802" y="4214818"/>
            <a:ext cx="3671900" cy="2371728"/>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Ролята на България</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92879" y="1916832"/>
            <a:ext cx="8229600" cy="4525963"/>
          </a:xfrm>
        </p:spPr>
        <p:txBody>
          <a:bodyPr>
            <a:normAutofit/>
          </a:bodyPr>
          <a:lstStyle/>
          <a:p>
            <a:pPr>
              <a:buNone/>
            </a:pPr>
            <a:r>
              <a:rPr lang="bg-BG" dirty="0" smtClean="0">
                <a:solidFill>
                  <a:schemeClr val="tx1">
                    <a:lumMod val="95000"/>
                    <a:lumOff val="5000"/>
                  </a:schemeClr>
                </a:solidFill>
                <a:latin typeface="Cambria Math" pitchFamily="18" charset="0"/>
                <a:ea typeface="Cambria Math" pitchFamily="18" charset="0"/>
              </a:rPr>
              <a:t>Различни специалисти, работещи в Столичния общински съвет следят за замърсяването на въздуха, изучават последствията и търсят начини за опазване чистотата на въздуха</a:t>
            </a:r>
            <a:r>
              <a:rPr lang="bg-BG" dirty="0" smtClean="0">
                <a:solidFill>
                  <a:schemeClr val="tx1">
                    <a:lumMod val="95000"/>
                    <a:lumOff val="5000"/>
                  </a:schemeClr>
                </a:solidFill>
                <a:latin typeface="Cambria Math" pitchFamily="18" charset="0"/>
                <a:ea typeface="Cambria Math" pitchFamily="18" charset="0"/>
              </a:rPr>
              <a:t>.</a:t>
            </a:r>
            <a:endParaRPr lang="bg-BG" dirty="0" smtClean="0">
              <a:solidFill>
                <a:schemeClr val="tx1">
                  <a:lumMod val="95000"/>
                  <a:lumOff val="5000"/>
                </a:schemeClr>
              </a:solidFill>
              <a:latin typeface="Cambria Math" pitchFamily="18" charset="0"/>
              <a:ea typeface="Cambria Math" pitchFamily="18" charset="0"/>
            </a:endParaRPr>
          </a:p>
        </p:txBody>
      </p:sp>
      <p:pic>
        <p:nvPicPr>
          <p:cNvPr id="4" name="Picture 3" descr="logo 5 uni 2011.JPG"/>
          <p:cNvPicPr>
            <a:picLocks noChangeAspect="1"/>
          </p:cNvPicPr>
          <p:nvPr/>
        </p:nvPicPr>
        <p:blipFill>
          <a:blip r:embed="rId2"/>
          <a:stretch>
            <a:fillRect/>
          </a:stretch>
        </p:blipFill>
        <p:spPr>
          <a:xfrm>
            <a:off x="7500958" y="0"/>
            <a:ext cx="1643042" cy="2571744"/>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По решение на Общинския съвет в София на Орлов мост е монтирано електроно табло, </a:t>
            </a:r>
            <a:r>
              <a:rPr lang="bg-BG" smtClean="0">
                <a:solidFill>
                  <a:schemeClr val="tx1">
                    <a:lumMod val="95000"/>
                    <a:lumOff val="5000"/>
                  </a:schemeClr>
                </a:solidFill>
                <a:latin typeface="Cambria Math" pitchFamily="18" charset="0"/>
                <a:ea typeface="Cambria Math" pitchFamily="18" charset="0"/>
              </a:rPr>
              <a:t>което денонощно информира за чистотата </a:t>
            </a:r>
            <a:r>
              <a:rPr lang="bg-BG" dirty="0" smtClean="0">
                <a:solidFill>
                  <a:schemeClr val="tx1">
                    <a:lumMod val="95000"/>
                    <a:lumOff val="5000"/>
                  </a:schemeClr>
                </a:solidFill>
                <a:latin typeface="Cambria Math" pitchFamily="18" charset="0"/>
                <a:ea typeface="Cambria Math" pitchFamily="18" charset="0"/>
              </a:rPr>
              <a:t>на въздуха в различните райони </a:t>
            </a:r>
            <a:r>
              <a:rPr lang="bg-BG" smtClean="0">
                <a:solidFill>
                  <a:schemeClr val="tx1">
                    <a:lumMod val="95000"/>
                    <a:lumOff val="5000"/>
                  </a:schemeClr>
                </a:solidFill>
                <a:latin typeface="Cambria Math" pitchFamily="18" charset="0"/>
                <a:ea typeface="Cambria Math" pitchFamily="18" charset="0"/>
              </a:rPr>
              <a:t>на София. Такова табло има и в други голями градове.</a:t>
            </a:r>
            <a:endParaRPr lang="bg-BG" dirty="0">
              <a:solidFill>
                <a:schemeClr val="tx1">
                  <a:lumMod val="95000"/>
                  <a:lumOff val="5000"/>
                </a:schemeClr>
              </a:solidFill>
            </a:endParaRPr>
          </a:p>
        </p:txBody>
      </p:sp>
      <p:pic>
        <p:nvPicPr>
          <p:cNvPr id="4" name="Picture 3" descr="200px-BG_Sofia_coa.svg.png"/>
          <p:cNvPicPr>
            <a:picLocks noChangeAspect="1"/>
          </p:cNvPicPr>
          <p:nvPr/>
        </p:nvPicPr>
        <p:blipFill>
          <a:blip r:embed="rId2"/>
          <a:stretch>
            <a:fillRect/>
          </a:stretch>
        </p:blipFill>
        <p:spPr>
          <a:xfrm>
            <a:off x="357158" y="3714752"/>
            <a:ext cx="2533255" cy="2976575"/>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pic>
        <p:nvPicPr>
          <p:cNvPr id="6" name="Picture 5" descr="табло замърсяване въздух.jpg"/>
          <p:cNvPicPr>
            <a:picLocks noChangeAspect="1"/>
          </p:cNvPicPr>
          <p:nvPr/>
        </p:nvPicPr>
        <p:blipFill>
          <a:blip r:embed="rId4"/>
          <a:stretch>
            <a:fillRect/>
          </a:stretch>
        </p:blipFill>
        <p:spPr>
          <a:xfrm>
            <a:off x="3357554" y="3286124"/>
            <a:ext cx="3695436" cy="2465384"/>
          </a:xfrm>
          <a:prstGeom prst="rect">
            <a:avLst/>
          </a:prstGeom>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Ролята на общините</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0" y="1928802"/>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Националните и европейски закони за опазване на природата се прилагат на място от общините. Годишно в България се събират около </a:t>
            </a:r>
            <a:r>
              <a:rPr lang="bg-BG" dirty="0" smtClean="0">
                <a:solidFill>
                  <a:schemeClr val="tx1">
                    <a:lumMod val="95000"/>
                    <a:lumOff val="5000"/>
                  </a:schemeClr>
                </a:solidFill>
                <a:latin typeface="Cambria Math" pitchFamily="18" charset="0"/>
                <a:ea typeface="Cambria Math" pitchFamily="18" charset="0"/>
              </a:rPr>
              <a:t>3,5 млн. </a:t>
            </a:r>
            <a:r>
              <a:rPr lang="bg-BG" dirty="0" smtClean="0">
                <a:solidFill>
                  <a:schemeClr val="tx1">
                    <a:lumMod val="95000"/>
                    <a:lumOff val="5000"/>
                  </a:schemeClr>
                </a:solidFill>
                <a:latin typeface="Cambria Math" pitchFamily="18" charset="0"/>
                <a:ea typeface="Cambria Math" pitchFamily="18" charset="0"/>
              </a:rPr>
              <a:t>тона битови отпадъци, което означава около половин тон боклук за 1 година от човек.</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изтеглен файл (1).jpg"/>
          <p:cNvPicPr>
            <a:picLocks noChangeAspect="1"/>
          </p:cNvPicPr>
          <p:nvPr/>
        </p:nvPicPr>
        <p:blipFill>
          <a:blip r:embed="rId2"/>
          <a:stretch>
            <a:fillRect/>
          </a:stretch>
        </p:blipFill>
        <p:spPr>
          <a:xfrm>
            <a:off x="7239000" y="4800600"/>
            <a:ext cx="1905000" cy="2057400"/>
          </a:xfrm>
          <a:prstGeom prst="rect">
            <a:avLst/>
          </a:prstGeom>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Приблизително половината от това количество може да се рециклира.Рециклирането намалява използването на суровини и снижава енергийните разходи. Ето защо общинските власти изискват разделно събиране на боклука. Поставят се кофи за разделно </a:t>
            </a:r>
            <a:r>
              <a:rPr lang="bg-BG" dirty="0" smtClean="0">
                <a:solidFill>
                  <a:schemeClr val="tx1">
                    <a:lumMod val="95000"/>
                    <a:lumOff val="5000"/>
                  </a:schemeClr>
                </a:solidFill>
                <a:latin typeface="Cambria Math" pitchFamily="18" charset="0"/>
                <a:ea typeface="Cambria Math" pitchFamily="18" charset="0"/>
              </a:rPr>
              <a:t>събиране.</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head1.png"/>
          <p:cNvPicPr>
            <a:picLocks noChangeAspect="1"/>
          </p:cNvPicPr>
          <p:nvPr/>
        </p:nvPicPr>
        <p:blipFill>
          <a:blip r:embed="rId2"/>
          <a:stretch>
            <a:fillRect/>
          </a:stretch>
        </p:blipFill>
        <p:spPr>
          <a:xfrm>
            <a:off x="214282" y="4143380"/>
            <a:ext cx="7619048" cy="2539683"/>
          </a:xfrm>
          <a:prstGeom prst="rect">
            <a:avLst/>
          </a:prstGeom>
        </p:spPr>
      </p:pic>
      <p:pic>
        <p:nvPicPr>
          <p:cNvPr id="5" name="Picture 4" descr="3909-632x358.jpg"/>
          <p:cNvPicPr>
            <a:picLocks noChangeAspect="1"/>
          </p:cNvPicPr>
          <p:nvPr/>
        </p:nvPicPr>
        <p:blipFill>
          <a:blip r:embed="rId3"/>
          <a:stretch>
            <a:fillRect/>
          </a:stretch>
        </p:blipFill>
        <p:spPr>
          <a:xfrm>
            <a:off x="7358082" y="285728"/>
            <a:ext cx="1785918" cy="1214421"/>
          </a:xfrm>
          <a:prstGeom prst="rect">
            <a:avLst/>
          </a:prstGeom>
        </p:spPr>
      </p:pic>
      <p:pic>
        <p:nvPicPr>
          <p:cNvPr id="6" name="Picture 5" descr="изтеглен файл (1).jpg"/>
          <p:cNvPicPr>
            <a:picLocks noChangeAspect="1"/>
          </p:cNvPicPr>
          <p:nvPr/>
        </p:nvPicPr>
        <p:blipFill>
          <a:blip r:embed="rId4"/>
          <a:stretch>
            <a:fillRect/>
          </a:stretch>
        </p:blipFill>
        <p:spPr>
          <a:xfrm>
            <a:off x="7239000" y="4800600"/>
            <a:ext cx="1905000" cy="2057400"/>
          </a:xfrm>
          <a:prstGeom prst="rect">
            <a:avLst/>
          </a:prstGeom>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Лична отговорност</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0" y="1428736"/>
            <a:ext cx="8229600" cy="4525963"/>
          </a:xfrm>
        </p:spPr>
        <p:txBody>
          <a:bodyPr/>
          <a:lstStyle/>
          <a:p>
            <a:pPr>
              <a:buNone/>
            </a:pPr>
            <a:r>
              <a:rPr lang="bg-BG" dirty="0" smtClean="0">
                <a:solidFill>
                  <a:schemeClr val="tx1">
                    <a:lumMod val="95000"/>
                    <a:lumOff val="5000"/>
                  </a:schemeClr>
                </a:solidFill>
                <a:latin typeface="Cambria Math" pitchFamily="18" charset="0"/>
                <a:ea typeface="Cambria Math" pitchFamily="18" charset="0"/>
              </a:rPr>
              <a:t>Разрешението на проблема със замърсяването обаче е не само на политиците. Околната среда принадлежи на всички нас и отразва това, което ние вършим с нея и за нея. Ако всеки направи нещо малко, то качеството на всекидневния ни живот ще се подобри многократно.</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icon_umwelt.png"/>
          <p:cNvPicPr>
            <a:picLocks noChangeAspect="1"/>
          </p:cNvPicPr>
          <p:nvPr/>
        </p:nvPicPr>
        <p:blipFill>
          <a:blip r:embed="rId2"/>
          <a:stretch>
            <a:fillRect/>
          </a:stretch>
        </p:blipFill>
        <p:spPr>
          <a:xfrm>
            <a:off x="6572264" y="-142900"/>
            <a:ext cx="2824164" cy="3214710"/>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0"/>
            <a:ext cx="8229600" cy="4525963"/>
          </a:xfrm>
        </p:spPr>
        <p:txBody>
          <a:bodyPr/>
          <a:lstStyle/>
          <a:p>
            <a:r>
              <a:rPr lang="bg-BG" dirty="0" smtClean="0">
                <a:solidFill>
                  <a:schemeClr val="tx1">
                    <a:lumMod val="95000"/>
                    <a:lumOff val="5000"/>
                  </a:schemeClr>
                </a:solidFill>
                <a:latin typeface="Cambria Math" pitchFamily="18" charset="0"/>
                <a:ea typeface="Cambria Math" pitchFamily="18" charset="0"/>
              </a:rPr>
              <a:t>На първо място, трябва да намалим количеството вода, което използваме.</a:t>
            </a:r>
          </a:p>
          <a:p>
            <a:r>
              <a:rPr lang="bg-BG" dirty="0" smtClean="0">
                <a:solidFill>
                  <a:schemeClr val="tx1">
                    <a:lumMod val="95000"/>
                    <a:lumOff val="5000"/>
                  </a:schemeClr>
                </a:solidFill>
                <a:latin typeface="Cambria Math" pitchFamily="18" charset="0"/>
                <a:ea typeface="Cambria Math" pitchFamily="18" charset="0"/>
              </a:rPr>
              <a:t>Да не изхвърляме неща, който можем да използваме още.</a:t>
            </a:r>
          </a:p>
          <a:p>
            <a:r>
              <a:rPr lang="bg-BG" dirty="0" smtClean="0">
                <a:solidFill>
                  <a:schemeClr val="tx1">
                    <a:lumMod val="95000"/>
                    <a:lumOff val="5000"/>
                  </a:schemeClr>
                </a:solidFill>
                <a:latin typeface="Cambria Math" pitchFamily="18" charset="0"/>
                <a:ea typeface="Cambria Math" pitchFamily="18" charset="0"/>
              </a:rPr>
              <a:t>Да събираме отпадъците от домакинството разделно.</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26940394_2099467470283080_627960110_n.jpg"/>
          <p:cNvPicPr>
            <a:picLocks noChangeAspect="1"/>
          </p:cNvPicPr>
          <p:nvPr/>
        </p:nvPicPr>
        <p:blipFill>
          <a:blip r:embed="rId2"/>
          <a:stretch>
            <a:fillRect/>
          </a:stretch>
        </p:blipFill>
        <p:spPr>
          <a:xfrm>
            <a:off x="1785918" y="3357562"/>
            <a:ext cx="4572032" cy="3071810"/>
          </a:xfrm>
          <a:prstGeom prst="rect">
            <a:avLst/>
          </a:prstGeom>
        </p:spPr>
      </p:pic>
      <p:pic>
        <p:nvPicPr>
          <p:cNvPr id="5" name="Picture 4" descr="изтеглен файл (1).jpg"/>
          <p:cNvPicPr>
            <a:picLocks noChangeAspect="1"/>
          </p:cNvPicPr>
          <p:nvPr/>
        </p:nvPicPr>
        <p:blipFill>
          <a:blip r:embed="rId3"/>
          <a:stretch>
            <a:fillRect/>
          </a:stretch>
        </p:blipFill>
        <p:spPr>
          <a:xfrm>
            <a:off x="7239000" y="4800600"/>
            <a:ext cx="1905000" cy="2057400"/>
          </a:xfrm>
          <a:prstGeom prst="rect">
            <a:avLst/>
          </a:prstGeo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Какво още трябва да знаем за отпадъците</a:t>
            </a:r>
            <a:r>
              <a:rPr lang="bg-BG" b="1" cap="all" dirty="0" smtClean="0">
                <a:ln w="0"/>
                <a:solidFill>
                  <a:srgbClr val="92D050"/>
                </a:solidFill>
                <a:effectLst>
                  <a:reflection blurRad="12700" stA="50000" endPos="50000" dist="5000" dir="5400000" sy="-100000" rotWithShape="0"/>
                </a:effectLst>
              </a:rPr>
              <a:t>?</a:t>
            </a:r>
            <a:endParaRPr lang="bg-BG" b="1" cap="all" dirty="0">
              <a:ln w="0"/>
              <a:solidFill>
                <a:srgbClr val="92D05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844824"/>
            <a:ext cx="7115196" cy="3384376"/>
          </a:xfrm>
        </p:spPr>
        <p:txBody>
          <a:bodyPr>
            <a:normAutofit fontScale="70000" lnSpcReduction="20000"/>
          </a:bodyPr>
          <a:lstStyle/>
          <a:p>
            <a:r>
              <a:rPr lang="bg-BG" dirty="0" smtClean="0">
                <a:solidFill>
                  <a:schemeClr val="tx1">
                    <a:lumMod val="95000"/>
                    <a:lumOff val="5000"/>
                  </a:schemeClr>
                </a:solidFill>
              </a:rPr>
              <a:t>Найлоновата торбичка се разгражда в природата за около 1000г. </a:t>
            </a:r>
            <a:endParaRPr lang="bg-BG" dirty="0">
              <a:solidFill>
                <a:schemeClr val="tx1">
                  <a:lumMod val="95000"/>
                  <a:lumOff val="5000"/>
                </a:schemeClr>
              </a:solidFill>
            </a:endParaRPr>
          </a:p>
          <a:p>
            <a:pPr marL="0" indent="0">
              <a:buNone/>
            </a:pPr>
            <a:r>
              <a:rPr lang="bg-BG" dirty="0" smtClean="0">
                <a:solidFill>
                  <a:schemeClr val="tx1">
                    <a:lumMod val="95000"/>
                    <a:lumOff val="5000"/>
                  </a:schemeClr>
                </a:solidFill>
              </a:rPr>
              <a:t>Нека намалим използването им.</a:t>
            </a:r>
          </a:p>
          <a:p>
            <a:r>
              <a:rPr lang="bg-BG" dirty="0" smtClean="0">
                <a:solidFill>
                  <a:schemeClr val="tx1">
                    <a:lumMod val="95000"/>
                    <a:lumOff val="5000"/>
                  </a:schemeClr>
                </a:solidFill>
              </a:rPr>
              <a:t>Стъклената бутилка се разгражда за около 4000г. </a:t>
            </a:r>
          </a:p>
          <a:p>
            <a:pPr marL="0" indent="0">
              <a:buNone/>
            </a:pPr>
            <a:r>
              <a:rPr lang="bg-BG" dirty="0" smtClean="0">
                <a:solidFill>
                  <a:schemeClr val="tx1">
                    <a:lumMod val="95000"/>
                    <a:lumOff val="5000"/>
                  </a:schemeClr>
                </a:solidFill>
              </a:rPr>
              <a:t>Нека не изхвърляме стъклени бутилки.</a:t>
            </a:r>
          </a:p>
          <a:p>
            <a:r>
              <a:rPr lang="bg-BG" dirty="0" smtClean="0">
                <a:solidFill>
                  <a:schemeClr val="tx1">
                    <a:lumMod val="95000"/>
                    <a:lumOff val="5000"/>
                  </a:schemeClr>
                </a:solidFill>
              </a:rPr>
              <a:t>Алуминиева кутийка се разгражда около 50-100г.</a:t>
            </a:r>
          </a:p>
          <a:p>
            <a:pPr marL="0" indent="0">
              <a:buNone/>
            </a:pPr>
            <a:r>
              <a:rPr lang="bg-BG" dirty="0" smtClean="0">
                <a:solidFill>
                  <a:schemeClr val="tx1">
                    <a:lumMod val="95000"/>
                    <a:lumOff val="5000"/>
                  </a:schemeClr>
                </a:solidFill>
              </a:rPr>
              <a:t>Да не използваме алуминбиеви </a:t>
            </a:r>
            <a:r>
              <a:rPr lang="bg-BG" dirty="0" smtClean="0">
                <a:solidFill>
                  <a:schemeClr val="tx1">
                    <a:lumMod val="95000"/>
                    <a:lumOff val="5000"/>
                  </a:schemeClr>
                </a:solidFill>
              </a:rPr>
              <a:t>кутии.</a:t>
            </a:r>
            <a:endParaRPr lang="bg-BG" dirty="0" smtClean="0">
              <a:solidFill>
                <a:schemeClr val="tx1">
                  <a:lumMod val="95000"/>
                  <a:lumOff val="5000"/>
                </a:schemeClr>
              </a:solidFill>
            </a:endParaRPr>
          </a:p>
          <a:p>
            <a:r>
              <a:rPr lang="bg-BG" dirty="0" smtClean="0">
                <a:solidFill>
                  <a:schemeClr val="tx1">
                    <a:lumMod val="95000"/>
                    <a:lumOff val="5000"/>
                  </a:schemeClr>
                </a:solidFill>
              </a:rPr>
              <a:t>Хартията се разгражда в природата за 3м.</a:t>
            </a:r>
          </a:p>
          <a:p>
            <a:pPr marL="0" indent="0">
              <a:buNone/>
            </a:pPr>
            <a:r>
              <a:rPr lang="bg-BG" dirty="0" smtClean="0">
                <a:solidFill>
                  <a:schemeClr val="tx1">
                    <a:lumMod val="95000"/>
                    <a:lumOff val="5000"/>
                  </a:schemeClr>
                </a:solidFill>
              </a:rPr>
              <a:t>Нека намалим количеството хартия което използваме.</a:t>
            </a:r>
            <a:endParaRPr lang="bg-BG" dirty="0">
              <a:solidFill>
                <a:schemeClr val="tx1">
                  <a:lumMod val="95000"/>
                  <a:lumOff val="5000"/>
                </a:schemeClr>
              </a:solidFill>
            </a:endParaRPr>
          </a:p>
        </p:txBody>
      </p:sp>
      <p:pic>
        <p:nvPicPr>
          <p:cNvPr id="5" name="Picture 4" descr="изтеглен файл (1).jpg"/>
          <p:cNvPicPr>
            <a:picLocks noChangeAspect="1"/>
          </p:cNvPicPr>
          <p:nvPr/>
        </p:nvPicPr>
        <p:blipFill>
          <a:blip r:embed="rId2"/>
          <a:stretch>
            <a:fillRect/>
          </a:stretch>
        </p:blipFill>
        <p:spPr>
          <a:xfrm>
            <a:off x="7239000" y="4800600"/>
            <a:ext cx="1905000" cy="2057400"/>
          </a:xfrm>
          <a:prstGeom prst="rect">
            <a:avLst/>
          </a:prstGeom>
        </p:spPr>
      </p:pic>
      <p:pic>
        <p:nvPicPr>
          <p:cNvPr id="6" name="Picture 5" descr="1458915111logoimages.jpg"/>
          <p:cNvPicPr>
            <a:picLocks noChangeAspect="1"/>
          </p:cNvPicPr>
          <p:nvPr/>
        </p:nvPicPr>
        <p:blipFill>
          <a:blip r:embed="rId3"/>
          <a:stretch>
            <a:fillRect/>
          </a:stretch>
        </p:blipFill>
        <p:spPr>
          <a:xfrm>
            <a:off x="7286644" y="1500174"/>
            <a:ext cx="1857356" cy="2000250"/>
          </a:xfrm>
          <a:prstGeom prst="rect">
            <a:avLst/>
          </a:prstGeom>
        </p:spPr>
      </p:pic>
      <p:pic>
        <p:nvPicPr>
          <p:cNvPr id="7" name="Picture 6" descr="6777.jpg"/>
          <p:cNvPicPr>
            <a:picLocks noChangeAspect="1"/>
          </p:cNvPicPr>
          <p:nvPr/>
        </p:nvPicPr>
        <p:blipFill>
          <a:blip r:embed="rId4" cstate="print"/>
          <a:stretch>
            <a:fillRect/>
          </a:stretch>
        </p:blipFill>
        <p:spPr>
          <a:xfrm>
            <a:off x="3252798" y="5067300"/>
            <a:ext cx="1524000" cy="1524000"/>
          </a:xfrm>
          <a:prstGeom prst="rect">
            <a:avLst/>
          </a:prstGeom>
        </p:spPr>
      </p:pic>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8229600" cy="4525963"/>
          </a:xfrm>
        </p:spPr>
        <p:txBody>
          <a:bodyPr/>
          <a:lstStyle/>
          <a:p>
            <a:r>
              <a:rPr lang="bg-BG" dirty="0" smtClean="0">
                <a:solidFill>
                  <a:schemeClr val="tx1">
                    <a:lumMod val="95000"/>
                    <a:lumOff val="5000"/>
                  </a:schemeClr>
                </a:solidFill>
                <a:latin typeface="Cambria Math" pitchFamily="18" charset="0"/>
                <a:ea typeface="Cambria Math" pitchFamily="18" charset="0"/>
              </a:rPr>
              <a:t>Около 324литра вода се използват за производството на 1кг. хартия. </a:t>
            </a:r>
          </a:p>
          <a:p>
            <a:r>
              <a:rPr lang="bg-BG" dirty="0" smtClean="0">
                <a:solidFill>
                  <a:schemeClr val="tx1">
                    <a:lumMod val="95000"/>
                    <a:lumOff val="5000"/>
                  </a:schemeClr>
                </a:solidFill>
                <a:latin typeface="Cambria Math" pitchFamily="18" charset="0"/>
                <a:ea typeface="Cambria Math" pitchFamily="18" charset="0"/>
              </a:rPr>
              <a:t>Всеки тон рециклирана хартия спасява 17 дървета.</a:t>
            </a:r>
          </a:p>
          <a:p>
            <a:r>
              <a:rPr lang="bg-BG" dirty="0" smtClean="0">
                <a:solidFill>
                  <a:schemeClr val="tx1">
                    <a:lumMod val="95000"/>
                    <a:lumOff val="5000"/>
                  </a:schemeClr>
                </a:solidFill>
                <a:latin typeface="Cambria Math" pitchFamily="18" charset="0"/>
                <a:ea typeface="Cambria Math" pitchFamily="18" charset="0"/>
              </a:rPr>
              <a:t>Всяко дърво произвежда кислорода, необходим за дишането на трима души.</a:t>
            </a:r>
          </a:p>
          <a:p>
            <a:r>
              <a:rPr lang="bg-BG" dirty="0" smtClean="0">
                <a:solidFill>
                  <a:schemeClr val="tx1">
                    <a:lumMod val="95000"/>
                    <a:lumOff val="5000"/>
                  </a:schemeClr>
                </a:solidFill>
                <a:latin typeface="Cambria Math" pitchFamily="18" charset="0"/>
                <a:ea typeface="Cambria Math" pitchFamily="18" charset="0"/>
              </a:rPr>
              <a:t>40% от боклука на Земята е хартия.</a:t>
            </a:r>
            <a:endParaRPr lang="bg-BG" dirty="0">
              <a:solidFill>
                <a:schemeClr val="tx1">
                  <a:lumMod val="95000"/>
                  <a:lumOff val="5000"/>
                </a:schemeClr>
              </a:solidFill>
              <a:latin typeface="Cambria Math" pitchFamily="18" charset="0"/>
              <a:ea typeface="Cambria Math" pitchFamily="18" charset="0"/>
            </a:endParaRPr>
          </a:p>
        </p:txBody>
      </p:sp>
      <p:pic>
        <p:nvPicPr>
          <p:cNvPr id="4" name="Picture 3" descr="изтеглен файл (1).jpg"/>
          <p:cNvPicPr>
            <a:picLocks noChangeAspect="1"/>
          </p:cNvPicPr>
          <p:nvPr/>
        </p:nvPicPr>
        <p:blipFill>
          <a:blip r:embed="rId2"/>
          <a:stretch>
            <a:fillRect/>
          </a:stretch>
        </p:blipFill>
        <p:spPr>
          <a:xfrm>
            <a:off x="7239000" y="4800600"/>
            <a:ext cx="1905000" cy="2057400"/>
          </a:xfrm>
          <a:prstGeom prst="rect">
            <a:avLst/>
          </a:prstGeom>
        </p:spPr>
      </p:pic>
      <p:pic>
        <p:nvPicPr>
          <p:cNvPr id="5" name="Picture 4" descr="paperandleaf.gif"/>
          <p:cNvPicPr>
            <a:picLocks noChangeAspect="1"/>
          </p:cNvPicPr>
          <p:nvPr/>
        </p:nvPicPr>
        <p:blipFill>
          <a:blip r:embed="rId3"/>
          <a:stretch>
            <a:fillRect/>
          </a:stretch>
        </p:blipFill>
        <p:spPr>
          <a:xfrm>
            <a:off x="3643306" y="4572008"/>
            <a:ext cx="3495675" cy="2066925"/>
          </a:xfrm>
          <a:prstGeom prst="rect">
            <a:avLst/>
          </a:prstGeom>
        </p:spPr>
      </p:pic>
      <p:pic>
        <p:nvPicPr>
          <p:cNvPr id="6" name="Picture 5" descr="green-tree-fresh-air.jpg"/>
          <p:cNvPicPr>
            <a:picLocks noChangeAspect="1"/>
          </p:cNvPicPr>
          <p:nvPr/>
        </p:nvPicPr>
        <p:blipFill>
          <a:blip r:embed="rId4" cstate="print"/>
          <a:stretch>
            <a:fillRect/>
          </a:stretch>
        </p:blipFill>
        <p:spPr>
          <a:xfrm>
            <a:off x="285720" y="4643446"/>
            <a:ext cx="2452676" cy="1928826"/>
          </a:xfrm>
          <a:prstGeom prst="rect">
            <a:avLst/>
          </a:prstGeo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Качеството на въздуха</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Subtitle 2"/>
          <p:cNvSpPr>
            <a:spLocks noGrp="1"/>
          </p:cNvSpPr>
          <p:nvPr>
            <p:ph type="subTitle" idx="1"/>
          </p:nvPr>
        </p:nvSpPr>
        <p:spPr>
          <a:xfrm>
            <a:off x="0" y="2276872"/>
            <a:ext cx="6400800" cy="1752600"/>
          </a:xfrm>
        </p:spPr>
        <p:txBody>
          <a:bodyPr>
            <a:normAutofit fontScale="85000" lnSpcReduction="20000"/>
          </a:bodyPr>
          <a:lstStyle/>
          <a:p>
            <a:r>
              <a:rPr lang="bg-BG" dirty="0" smtClean="0">
                <a:solidFill>
                  <a:schemeClr val="tx1"/>
                </a:solidFill>
                <a:latin typeface="Cambria Math" pitchFamily="18" charset="0"/>
                <a:ea typeface="Cambria Math" pitchFamily="18" charset="0"/>
              </a:rPr>
              <a:t>Само за едно денонощие човек се нуждае от 20 </a:t>
            </a:r>
            <a:r>
              <a:rPr lang="bg-BG" dirty="0" smtClean="0">
                <a:solidFill>
                  <a:schemeClr val="tx1"/>
                </a:solidFill>
                <a:latin typeface="Cambria Math" pitchFamily="18" charset="0"/>
                <a:ea typeface="Cambria Math" pitchFamily="18" charset="0"/>
              </a:rPr>
              <a:t>000 литра </a:t>
            </a:r>
            <a:r>
              <a:rPr lang="bg-BG" dirty="0" smtClean="0">
                <a:solidFill>
                  <a:schemeClr val="tx1"/>
                </a:solidFill>
                <a:latin typeface="Cambria Math" pitchFamily="18" charset="0"/>
                <a:ea typeface="Cambria Math" pitchFamily="18" charset="0"/>
              </a:rPr>
              <a:t>въздух. В гората, планината и далеч от големите магистрали въздухът е чист и прозрачен</a:t>
            </a:r>
            <a:r>
              <a:rPr lang="en-US" dirty="0">
                <a:solidFill>
                  <a:schemeClr val="tx1"/>
                </a:solidFill>
                <a:latin typeface="Cambria Math" pitchFamily="18" charset="0"/>
                <a:ea typeface="Cambria Math" pitchFamily="18" charset="0"/>
              </a:rPr>
              <a:t>.</a:t>
            </a:r>
            <a:endParaRPr lang="bg-BG" dirty="0">
              <a:solidFill>
                <a:schemeClr val="tx1"/>
              </a:solidFill>
              <a:latin typeface="Cambria Math" pitchFamily="18" charset="0"/>
              <a:ea typeface="Cambria Math" pitchFamily="18" charset="0"/>
            </a:endParaRPr>
          </a:p>
        </p:txBody>
      </p:sp>
      <p:pic>
        <p:nvPicPr>
          <p:cNvPr id="4" name="Picture 3" descr="tree_PNG3477.png"/>
          <p:cNvPicPr>
            <a:picLocks noChangeAspect="1"/>
          </p:cNvPicPr>
          <p:nvPr/>
        </p:nvPicPr>
        <p:blipFill>
          <a:blip r:embed="rId2" cstate="print"/>
          <a:stretch>
            <a:fillRect/>
          </a:stretch>
        </p:blipFill>
        <p:spPr>
          <a:xfrm>
            <a:off x="6429388" y="1142984"/>
            <a:ext cx="2714612" cy="5715016"/>
          </a:xfrm>
          <a:prstGeom prst="rect">
            <a:avLst/>
          </a:prstGeom>
        </p:spPr>
      </p:pic>
      <p:pic>
        <p:nvPicPr>
          <p:cNvPr id="5" name="Picture 4" descr="34.jpg"/>
          <p:cNvPicPr>
            <a:picLocks noChangeAspect="1"/>
          </p:cNvPicPr>
          <p:nvPr/>
        </p:nvPicPr>
        <p:blipFill>
          <a:blip r:embed="rId3"/>
          <a:stretch>
            <a:fillRect/>
          </a:stretch>
        </p:blipFill>
        <p:spPr>
          <a:xfrm>
            <a:off x="3643306" y="4500570"/>
            <a:ext cx="2862256" cy="1912965"/>
          </a:xfrm>
          <a:prstGeom prst="rect">
            <a:avLst/>
          </a:prstGeom>
          <a:ln>
            <a:noFill/>
          </a:ln>
          <a:effectLst>
            <a:softEdge rad="112500"/>
          </a:effectLst>
        </p:spPr>
      </p:pic>
      <p:pic>
        <p:nvPicPr>
          <p:cNvPr id="6" name="Picture 5" descr="10513VE.jpg"/>
          <p:cNvPicPr>
            <a:picLocks noChangeAspect="1"/>
          </p:cNvPicPr>
          <p:nvPr/>
        </p:nvPicPr>
        <p:blipFill>
          <a:blip r:embed="rId4" cstate="print"/>
          <a:stretch>
            <a:fillRect/>
          </a:stretch>
        </p:blipFill>
        <p:spPr>
          <a:xfrm>
            <a:off x="571472" y="4572008"/>
            <a:ext cx="2624274" cy="1828791"/>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rPr>
              <a:t>Как да намалим количеството на опаковките?</a:t>
            </a:r>
            <a:endParaRPr lang="bg-BG" b="1" cap="all" dirty="0">
              <a:ln w="0"/>
              <a:solidFill>
                <a:srgbClr val="92D050"/>
              </a:solidFill>
              <a:effectLst>
                <a:reflection blurRad="12700" stA="50000" endPos="50000" dist="5000" dir="5400000" sy="-100000" rotWithShape="0"/>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6309421"/>
              </p:ext>
            </p:extLst>
          </p:nvPr>
        </p:nvGraphicFramePr>
        <p:xfrm>
          <a:off x="357158" y="1785926"/>
          <a:ext cx="8229600" cy="3566160"/>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735182">
                <a:tc>
                  <a:txBody>
                    <a:bodyPr/>
                    <a:lstStyle/>
                    <a:p>
                      <a:r>
                        <a:rPr lang="bg-BG" dirty="0" smtClean="0">
                          <a:solidFill>
                            <a:schemeClr val="tx1">
                              <a:lumMod val="95000"/>
                              <a:lumOff val="5000"/>
                            </a:schemeClr>
                          </a:solidFill>
                          <a:latin typeface="Cambria Math" pitchFamily="18" charset="0"/>
                          <a:ea typeface="Cambria Math" pitchFamily="18" charset="0"/>
                        </a:rPr>
                        <a:t>1. Избираме опаковки, направени от рециклирани материали.</a:t>
                      </a:r>
                      <a:endParaRPr lang="bg-BG" dirty="0">
                        <a:solidFill>
                          <a:schemeClr val="tx1">
                            <a:lumMod val="95000"/>
                            <a:lumOff val="5000"/>
                          </a:schemeClr>
                        </a:solidFill>
                        <a:latin typeface="Cambria Math" pitchFamily="18" charset="0"/>
                        <a:ea typeface="Cambria Math" pitchFamily="18" charset="0"/>
                      </a:endParaRPr>
                    </a:p>
                  </a:txBody>
                  <a:tcPr/>
                </a:tc>
                <a:tc>
                  <a:txBody>
                    <a:bodyPr/>
                    <a:lstStyle/>
                    <a:p>
                      <a:r>
                        <a:rPr lang="bg-BG" dirty="0" smtClean="0">
                          <a:solidFill>
                            <a:schemeClr val="tx1">
                              <a:lumMod val="95000"/>
                              <a:lumOff val="5000"/>
                            </a:schemeClr>
                          </a:solidFill>
                        </a:rPr>
                        <a:t>По този начин не използваме по-голямо количество опаковки от необходимото.</a:t>
                      </a:r>
                      <a:endParaRPr lang="bg-BG" dirty="0">
                        <a:solidFill>
                          <a:schemeClr val="tx1">
                            <a:lumMod val="95000"/>
                            <a:lumOff val="5000"/>
                          </a:schemeClr>
                        </a:solidFill>
                      </a:endParaRPr>
                    </a:p>
                  </a:txBody>
                  <a:tcPr/>
                </a:tc>
                <a:extLst>
                  <a:ext uri="{0D108BD9-81ED-4DB2-BD59-A6C34878D82A}">
                    <a16:rowId xmlns:a16="http://schemas.microsoft.com/office/drawing/2014/main" xmlns="" val="10000"/>
                  </a:ext>
                </a:extLst>
              </a:tr>
              <a:tr h="1176291">
                <a:tc>
                  <a:txBody>
                    <a:bodyPr/>
                    <a:lstStyle/>
                    <a:p>
                      <a:r>
                        <a:rPr lang="bg-BG" dirty="0" smtClean="0">
                          <a:solidFill>
                            <a:schemeClr val="tx1">
                              <a:lumMod val="95000"/>
                              <a:lumOff val="5000"/>
                            </a:schemeClr>
                          </a:solidFill>
                          <a:latin typeface="Cambria Math" pitchFamily="18" charset="0"/>
                          <a:ea typeface="Cambria Math" pitchFamily="18" charset="0"/>
                        </a:rPr>
                        <a:t>2. Избираме опаковки,</a:t>
                      </a:r>
                      <a:r>
                        <a:rPr lang="bg-BG" baseline="0" dirty="0" smtClean="0">
                          <a:solidFill>
                            <a:schemeClr val="tx1">
                              <a:lumMod val="95000"/>
                              <a:lumOff val="5000"/>
                            </a:schemeClr>
                          </a:solidFill>
                          <a:latin typeface="Cambria Math" pitchFamily="18" charset="0"/>
                          <a:ea typeface="Cambria Math" pitchFamily="18" charset="0"/>
                        </a:rPr>
                        <a:t> които могат да бъдат рециклирани.</a:t>
                      </a:r>
                      <a:endParaRPr lang="bg-BG" dirty="0">
                        <a:solidFill>
                          <a:schemeClr val="tx1">
                            <a:lumMod val="95000"/>
                            <a:lumOff val="5000"/>
                          </a:schemeClr>
                        </a:solidFill>
                        <a:latin typeface="Cambria Math" pitchFamily="18" charset="0"/>
                        <a:ea typeface="Cambria Math"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dirty="0" smtClean="0">
                          <a:solidFill>
                            <a:schemeClr val="tx1">
                              <a:lumMod val="95000"/>
                              <a:lumOff val="5000"/>
                            </a:schemeClr>
                          </a:solidFill>
                          <a:latin typeface="Cambria Math" pitchFamily="18" charset="0"/>
                          <a:ea typeface="Cambria Math" pitchFamily="18" charset="0"/>
                        </a:rPr>
                        <a:t>По този начин сме сигурни,</a:t>
                      </a:r>
                      <a:r>
                        <a:rPr lang="bg-BG" baseline="0" dirty="0" smtClean="0">
                          <a:solidFill>
                            <a:schemeClr val="tx1">
                              <a:lumMod val="95000"/>
                              <a:lumOff val="5000"/>
                            </a:schemeClr>
                          </a:solidFill>
                          <a:latin typeface="Cambria Math" pitchFamily="18" charset="0"/>
                          <a:ea typeface="Cambria Math" pitchFamily="18" charset="0"/>
                        </a:rPr>
                        <a:t> че за направата на правата на опаковката са били използвани възможнопо-малко природни ресурси и енергия.</a:t>
                      </a:r>
                      <a:endParaRPr lang="bg-BG" dirty="0" smtClean="0">
                        <a:solidFill>
                          <a:schemeClr val="tx1">
                            <a:lumMod val="95000"/>
                            <a:lumOff val="5000"/>
                          </a:schemeClr>
                        </a:solidFill>
                        <a:latin typeface="Cambria Math" pitchFamily="18" charset="0"/>
                        <a:ea typeface="Cambria Math" pitchFamily="18" charset="0"/>
                      </a:endParaRPr>
                    </a:p>
                    <a:p>
                      <a:endParaRPr lang="bg-BG" dirty="0">
                        <a:solidFill>
                          <a:schemeClr val="tx1">
                            <a:lumMod val="95000"/>
                            <a:lumOff val="5000"/>
                          </a:schemeClr>
                        </a:solidFill>
                        <a:latin typeface="Cambria Math" pitchFamily="18" charset="0"/>
                        <a:ea typeface="Cambria Math" pitchFamily="18" charset="0"/>
                      </a:endParaRPr>
                    </a:p>
                  </a:txBody>
                  <a:tcPr/>
                </a:tc>
                <a:extLst>
                  <a:ext uri="{0D108BD9-81ED-4DB2-BD59-A6C34878D82A}">
                    <a16:rowId xmlns:a16="http://schemas.microsoft.com/office/drawing/2014/main" xmlns="" val="10001"/>
                  </a:ext>
                </a:extLst>
              </a:tr>
              <a:tr h="955737">
                <a:tc>
                  <a:txBody>
                    <a:bodyPr/>
                    <a:lstStyle/>
                    <a:p>
                      <a:r>
                        <a:rPr lang="bg-BG" dirty="0" smtClean="0">
                          <a:solidFill>
                            <a:schemeClr val="tx1">
                              <a:lumMod val="95000"/>
                              <a:lumOff val="5000"/>
                            </a:schemeClr>
                          </a:solidFill>
                          <a:latin typeface="Cambria Math" pitchFamily="18" charset="0"/>
                          <a:ea typeface="Cambria Math" pitchFamily="18" charset="0"/>
                        </a:rPr>
                        <a:t>3. Избираме продуктите според</a:t>
                      </a:r>
                      <a:r>
                        <a:rPr lang="bg-BG" baseline="0" dirty="0" smtClean="0">
                          <a:solidFill>
                            <a:schemeClr val="tx1">
                              <a:lumMod val="95000"/>
                              <a:lumOff val="5000"/>
                            </a:schemeClr>
                          </a:solidFill>
                          <a:latin typeface="Cambria Math" pitchFamily="18" charset="0"/>
                          <a:ea typeface="Cambria Math" pitchFamily="18" charset="0"/>
                        </a:rPr>
                        <a:t> това дали начина на опаковането им е най-подходящ за предназначението на продукта.</a:t>
                      </a:r>
                      <a:endParaRPr lang="bg-BG" dirty="0">
                        <a:solidFill>
                          <a:schemeClr val="tx1">
                            <a:lumMod val="95000"/>
                            <a:lumOff val="5000"/>
                          </a:schemeClr>
                        </a:solidFill>
                        <a:latin typeface="Cambria Math" pitchFamily="18" charset="0"/>
                        <a:ea typeface="Cambria Math" pitchFamily="18" charset="0"/>
                      </a:endParaRPr>
                    </a:p>
                  </a:txBody>
                  <a:tcPr/>
                </a:tc>
                <a:tc>
                  <a:txBody>
                    <a:bodyPr/>
                    <a:lstStyle/>
                    <a:p>
                      <a:r>
                        <a:rPr lang="bg-BG" dirty="0" smtClean="0">
                          <a:solidFill>
                            <a:schemeClr val="tx1">
                              <a:lumMod val="95000"/>
                              <a:lumOff val="5000"/>
                            </a:schemeClr>
                          </a:solidFill>
                          <a:latin typeface="Cambria Math" pitchFamily="18" charset="0"/>
                          <a:ea typeface="Cambria Math" pitchFamily="18" charset="0"/>
                        </a:rPr>
                        <a:t>Така удължаваме използването на материала, от който е направена опаковката.</a:t>
                      </a:r>
                      <a:endParaRPr lang="bg-BG" dirty="0">
                        <a:solidFill>
                          <a:schemeClr val="tx1">
                            <a:lumMod val="95000"/>
                            <a:lumOff val="5000"/>
                          </a:schemeClr>
                        </a:solidFill>
                        <a:latin typeface="Cambria Math" pitchFamily="18" charset="0"/>
                        <a:ea typeface="Cambria Math" pitchFamily="18" charset="0"/>
                      </a:endParaRPr>
                    </a:p>
                  </a:txBody>
                  <a:tcPr/>
                </a:tc>
                <a:extLst>
                  <a:ext uri="{0D108BD9-81ED-4DB2-BD59-A6C34878D82A}">
                    <a16:rowId xmlns:a16="http://schemas.microsoft.com/office/drawing/2014/main" xmlns="" val="10002"/>
                  </a:ext>
                </a:extLst>
              </a:tr>
            </a:tbl>
          </a:graphicData>
        </a:graphic>
      </p:graphicFrame>
      <p:pic>
        <p:nvPicPr>
          <p:cNvPr id="7" name="Picture 6" descr="изтеглен файл (1).jpg"/>
          <p:cNvPicPr>
            <a:picLocks noChangeAspect="1"/>
          </p:cNvPicPr>
          <p:nvPr/>
        </p:nvPicPr>
        <p:blipFill>
          <a:blip r:embed="rId2"/>
          <a:stretch>
            <a:fillRect/>
          </a:stretch>
        </p:blipFill>
        <p:spPr>
          <a:xfrm>
            <a:off x="7239000" y="5072074"/>
            <a:ext cx="1905000" cy="1785926"/>
          </a:xfrm>
          <a:prstGeom prst="rect">
            <a:avLst/>
          </a:prstGeom>
        </p:spPr>
      </p:pic>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ize_on_the_fly (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00034" y="1500174"/>
            <a:ext cx="7772400" cy="147002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chemeClr val="bg1"/>
                </a:solidFill>
                <a:effectLst>
                  <a:reflection blurRad="12700" stA="50000" endPos="50000" dist="5000" dir="5400000" sy="-100000" rotWithShape="0"/>
                </a:effectLst>
                <a:latin typeface="Cambria Math" pitchFamily="18" charset="0"/>
                <a:ea typeface="Cambria Math" pitchFamily="18" charset="0"/>
              </a:rPr>
              <a:t>Да направим Земята приятно място за живеене! </a:t>
            </a:r>
            <a:endParaRPr lang="bg-BG" b="1" cap="all" dirty="0">
              <a:ln w="0"/>
              <a:solidFill>
                <a:schemeClr val="bg1"/>
              </a:solidFill>
              <a:effectLst>
                <a:reflection blurRad="12700" stA="50000" endPos="50000" dist="5000" dir="5400000" sy="-100000" rotWithShape="0"/>
              </a:effectLst>
              <a:latin typeface="Cambria Math" pitchFamily="18" charset="0"/>
              <a:ea typeface="Cambria Math" pitchFamily="18" charset="0"/>
            </a:endParaRPr>
          </a:p>
        </p:txBody>
      </p:sp>
      <p:sp>
        <p:nvSpPr>
          <p:cNvPr id="3" name="Subtitle 2"/>
          <p:cNvSpPr>
            <a:spLocks noGrp="1"/>
          </p:cNvSpPr>
          <p:nvPr>
            <p:ph type="subTitle" idx="1"/>
          </p:nvPr>
        </p:nvSpPr>
        <p:spPr>
          <a:xfrm>
            <a:off x="3143240" y="4572008"/>
            <a:ext cx="6000760" cy="1752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chemeClr val="bg1"/>
                </a:solidFill>
                <a:effectLst>
                  <a:reflection blurRad="12700" stA="50000" endPos="50000" dist="5000" dir="5400000" sy="-100000" rotWithShape="0"/>
                </a:effectLst>
              </a:rPr>
              <a:t>Ние можем!</a:t>
            </a:r>
            <a:endParaRPr lang="bg-BG" b="1" cap="all" dirty="0">
              <a:ln w="0"/>
              <a:solidFill>
                <a:schemeClr val="bg1"/>
              </a:soli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357166"/>
            <a:ext cx="6400800" cy="1752600"/>
          </a:xfrm>
        </p:spPr>
        <p:txBody>
          <a:bodyPr>
            <a:noAutofit/>
          </a:bodyPr>
          <a:lstStyle/>
          <a:p>
            <a:r>
              <a:rPr lang="bg-BG" dirty="0" smtClean="0">
                <a:solidFill>
                  <a:schemeClr val="tx1"/>
                </a:solidFill>
                <a:latin typeface="Cambria Math" pitchFamily="18" charset="0"/>
                <a:ea typeface="Cambria Math" pitchFamily="18" charset="0"/>
              </a:rPr>
              <a:t>Свежестта му се дължи на голямото количество кислород и озон, отделени от растенията. </a:t>
            </a:r>
            <a:endParaRPr lang="bg-BG" dirty="0">
              <a:solidFill>
                <a:schemeClr val="tx1"/>
              </a:solidFill>
              <a:latin typeface="Cambria Math" pitchFamily="18" charset="0"/>
              <a:ea typeface="Cambria Math" pitchFamily="18" charset="0"/>
            </a:endParaRPr>
          </a:p>
          <a:p>
            <a:r>
              <a:rPr lang="bg-BG" dirty="0" smtClean="0">
                <a:solidFill>
                  <a:schemeClr val="tx1"/>
                </a:solidFill>
                <a:latin typeface="Cambria Math" pitchFamily="18" charset="0"/>
                <a:ea typeface="Cambria Math" pitchFamily="18" charset="0"/>
              </a:rPr>
              <a:t>Чистият въздух ни зарежда с енергия и човек бързо възстановява силите си.</a:t>
            </a:r>
            <a:endParaRPr lang="bg-BG" dirty="0">
              <a:solidFill>
                <a:schemeClr val="tx1"/>
              </a:solidFill>
              <a:latin typeface="Cambria Math" pitchFamily="18" charset="0"/>
              <a:ea typeface="Cambria Math" pitchFamily="18" charset="0"/>
            </a:endParaRPr>
          </a:p>
        </p:txBody>
      </p:sp>
      <p:pic>
        <p:nvPicPr>
          <p:cNvPr id="4" name="Picture 3" descr="green-tree-fresh-air.jpg"/>
          <p:cNvPicPr>
            <a:picLocks noChangeAspect="1"/>
          </p:cNvPicPr>
          <p:nvPr/>
        </p:nvPicPr>
        <p:blipFill>
          <a:blip r:embed="rId2" cstate="print"/>
          <a:stretch>
            <a:fillRect/>
          </a:stretch>
        </p:blipFill>
        <p:spPr>
          <a:xfrm>
            <a:off x="1142976" y="4286256"/>
            <a:ext cx="2709961" cy="1676394"/>
          </a:xfrm>
          <a:prstGeom prst="rect">
            <a:avLst/>
          </a:prstGeom>
        </p:spPr>
      </p:pic>
      <p:pic>
        <p:nvPicPr>
          <p:cNvPr id="5" name="Picture 4" descr="how-does-sleep-affect-breathing.jpg"/>
          <p:cNvPicPr>
            <a:picLocks noChangeAspect="1"/>
          </p:cNvPicPr>
          <p:nvPr/>
        </p:nvPicPr>
        <p:blipFill>
          <a:blip r:embed="rId3"/>
          <a:stretch>
            <a:fillRect/>
          </a:stretch>
        </p:blipFill>
        <p:spPr>
          <a:xfrm>
            <a:off x="4714876" y="4214818"/>
            <a:ext cx="2405085" cy="18038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изтеглен файл (1).jpg"/>
          <p:cNvPicPr>
            <a:picLocks noChangeAspect="1"/>
          </p:cNvPicPr>
          <p:nvPr/>
        </p:nvPicPr>
        <p:blipFill>
          <a:blip r:embed="rId4"/>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3">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НО...</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Subtitle 2"/>
          <p:cNvSpPr>
            <a:spLocks noGrp="1"/>
          </p:cNvSpPr>
          <p:nvPr>
            <p:ph type="subTitle" idx="1"/>
          </p:nvPr>
        </p:nvSpPr>
        <p:spPr>
          <a:xfrm>
            <a:off x="1071538" y="1785926"/>
            <a:ext cx="6400800" cy="1752600"/>
          </a:xfrm>
        </p:spPr>
        <p:txBody>
          <a:bodyPr>
            <a:normAutofit fontScale="85000" lnSpcReduction="20000"/>
          </a:bodyPr>
          <a:lstStyle/>
          <a:p>
            <a:r>
              <a:rPr lang="bg-BG" dirty="0" smtClean="0">
                <a:solidFill>
                  <a:schemeClr val="tx1"/>
                </a:solidFill>
                <a:latin typeface="Cambria Math" pitchFamily="18" charset="0"/>
                <a:ea typeface="Cambria Math" pitchFamily="18" charset="0"/>
              </a:rPr>
              <a:t>В големите градове и промишлени райони въздухът е силно замърсен- съдържа голямо количество въглероден диоксид, серни и азотни оксиди, бензинови отпадъци и прах.</a:t>
            </a:r>
            <a:endParaRPr lang="bg-BG" dirty="0">
              <a:solidFill>
                <a:schemeClr val="tx1"/>
              </a:solidFill>
              <a:latin typeface="Cambria Math" pitchFamily="18" charset="0"/>
              <a:ea typeface="Cambria Math" pitchFamily="18" charset="0"/>
            </a:endParaRPr>
          </a:p>
        </p:txBody>
      </p:sp>
      <p:pic>
        <p:nvPicPr>
          <p:cNvPr id="5" name="Picture 4" descr="industry-660x392.jpg"/>
          <p:cNvPicPr>
            <a:picLocks noChangeAspect="1"/>
          </p:cNvPicPr>
          <p:nvPr/>
        </p:nvPicPr>
        <p:blipFill>
          <a:blip r:embed="rId2"/>
          <a:stretch>
            <a:fillRect/>
          </a:stretch>
        </p:blipFill>
        <p:spPr>
          <a:xfrm>
            <a:off x="1214414" y="3929066"/>
            <a:ext cx="6286500" cy="2733668"/>
          </a:xfrm>
          <a:prstGeom prst="rect">
            <a:avLst/>
          </a:prstGeom>
        </p:spPr>
      </p:pic>
      <p:pic>
        <p:nvPicPr>
          <p:cNvPr id="6" name="Picture 5" descr="изтеглен файл (1).jpg"/>
          <p:cNvPicPr>
            <a:picLocks noChangeAspect="1"/>
          </p:cNvPicPr>
          <p:nvPr/>
        </p:nvPicPr>
        <p:blipFill>
          <a:blip r:embed="rId3"/>
          <a:stretch>
            <a:fillRect/>
          </a:stretch>
        </p:blipFill>
        <p:spPr>
          <a:xfrm>
            <a:off x="7572396" y="5160668"/>
            <a:ext cx="1571604" cy="1697332"/>
          </a:xfrm>
          <a:prstGeom prst="rect">
            <a:avLst/>
          </a:prstGeom>
        </p:spPr>
      </p:pic>
      <p:pic>
        <p:nvPicPr>
          <p:cNvPr id="7" name="Picture 6" descr="CO2.jpg"/>
          <p:cNvPicPr>
            <a:picLocks noChangeAspect="1"/>
          </p:cNvPicPr>
          <p:nvPr/>
        </p:nvPicPr>
        <p:blipFill>
          <a:blip r:embed="rId4"/>
          <a:stretch>
            <a:fillRect/>
          </a:stretch>
        </p:blipFill>
        <p:spPr>
          <a:xfrm>
            <a:off x="0" y="1"/>
            <a:ext cx="2500298" cy="1714488"/>
          </a:xfrm>
          <a:prstGeom prst="rect">
            <a:avLst/>
          </a:prstGeom>
        </p:spPr>
      </p:pic>
      <p:pic>
        <p:nvPicPr>
          <p:cNvPr id="8" name="Picture 7" descr="prieha-zakona-za-syhranenie-na-vygleroden-dioksid-v-zemnite-nedra-50862.jpg"/>
          <p:cNvPicPr>
            <a:picLocks noChangeAspect="1"/>
          </p:cNvPicPr>
          <p:nvPr/>
        </p:nvPicPr>
        <p:blipFill>
          <a:blip r:embed="rId5"/>
          <a:stretch>
            <a:fillRect/>
          </a:stretch>
        </p:blipFill>
        <p:spPr>
          <a:xfrm rot="20839149">
            <a:off x="6775585" y="214290"/>
            <a:ext cx="2143140" cy="1428760"/>
          </a:xfrm>
          <a:prstGeom prst="cloud">
            <a:avLst/>
          </a:prstGeom>
          <a:ln>
            <a:solidFill>
              <a:srgbClr val="00B050"/>
            </a:solidFill>
          </a:ln>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929586"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Основни замърсители на въздуха</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a:xfrm>
            <a:off x="500034" y="1500174"/>
            <a:ext cx="8229600" cy="4071966"/>
          </a:xfrm>
        </p:spPr>
        <p:txBody>
          <a:bodyPr/>
          <a:lstStyle/>
          <a:p>
            <a:pPr>
              <a:buNone/>
            </a:pPr>
            <a:r>
              <a:rPr lang="bg-BG" dirty="0" smtClean="0">
                <a:latin typeface="Cambria Math" pitchFamily="18" charset="0"/>
                <a:ea typeface="Cambria Math" pitchFamily="18" charset="0"/>
              </a:rPr>
              <a:t>Основни замърсители на въздуха са: </a:t>
            </a:r>
          </a:p>
          <a:p>
            <a:pPr>
              <a:buNone/>
            </a:pPr>
            <a:endParaRPr lang="bg-BG" dirty="0" smtClean="0">
              <a:latin typeface="Cambria Math" pitchFamily="18" charset="0"/>
              <a:ea typeface="Cambria Math" pitchFamily="18" charset="0"/>
            </a:endParaRPr>
          </a:p>
          <a:p>
            <a:pPr>
              <a:buFont typeface="Wingdings" pitchFamily="2" charset="2"/>
              <a:buChar char="ü"/>
            </a:pPr>
            <a:r>
              <a:rPr lang="bg-BG" dirty="0" smtClean="0">
                <a:latin typeface="Cambria Math" pitchFamily="18" charset="0"/>
                <a:ea typeface="Cambria Math" pitchFamily="18" charset="0"/>
              </a:rPr>
              <a:t>    автомобилите</a:t>
            </a:r>
          </a:p>
          <a:p>
            <a:pPr>
              <a:buFont typeface="Wingdings" pitchFamily="2" charset="2"/>
              <a:buChar char="ü"/>
            </a:pPr>
            <a:r>
              <a:rPr lang="bg-BG" dirty="0">
                <a:latin typeface="Cambria Math" pitchFamily="18" charset="0"/>
                <a:ea typeface="Cambria Math" pitchFamily="18" charset="0"/>
              </a:rPr>
              <a:t> </a:t>
            </a:r>
            <a:r>
              <a:rPr lang="bg-BG" dirty="0" smtClean="0">
                <a:latin typeface="Cambria Math" pitchFamily="18" charset="0"/>
                <a:ea typeface="Cambria Math" pitchFamily="18" charset="0"/>
              </a:rPr>
              <a:t>   топлоцентралите</a:t>
            </a:r>
          </a:p>
          <a:p>
            <a:pPr>
              <a:buFont typeface="Wingdings" pitchFamily="2" charset="2"/>
              <a:buChar char="ü"/>
            </a:pPr>
            <a:r>
              <a:rPr lang="bg-BG" dirty="0">
                <a:latin typeface="Cambria Math" pitchFamily="18" charset="0"/>
                <a:ea typeface="Cambria Math" pitchFamily="18" charset="0"/>
              </a:rPr>
              <a:t> </a:t>
            </a:r>
            <a:r>
              <a:rPr lang="bg-BG" dirty="0" smtClean="0">
                <a:latin typeface="Cambria Math" pitchFamily="18" charset="0"/>
                <a:ea typeface="Cambria Math" pitchFamily="18" charset="0"/>
              </a:rPr>
              <a:t>   промишлените предприятия</a:t>
            </a:r>
          </a:p>
          <a:p>
            <a:pPr>
              <a:buFont typeface="Wingdings" pitchFamily="2" charset="2"/>
              <a:buChar char="ü"/>
            </a:pPr>
            <a:r>
              <a:rPr lang="bg-BG" dirty="0">
                <a:latin typeface="Cambria Math" pitchFamily="18" charset="0"/>
                <a:ea typeface="Cambria Math" pitchFamily="18" charset="0"/>
              </a:rPr>
              <a:t> </a:t>
            </a:r>
            <a:r>
              <a:rPr lang="bg-BG" dirty="0" smtClean="0">
                <a:latin typeface="Cambria Math" pitchFamily="18" charset="0"/>
                <a:ea typeface="Cambria Math" pitchFamily="18" charset="0"/>
              </a:rPr>
              <a:t>   хората</a:t>
            </a:r>
            <a:endParaRPr lang="bg-BG" dirty="0">
              <a:latin typeface="Cambria Math" pitchFamily="18" charset="0"/>
              <a:ea typeface="Cambria Math" pitchFamily="18" charset="0"/>
            </a:endParaRPr>
          </a:p>
        </p:txBody>
      </p:sp>
      <p:pic>
        <p:nvPicPr>
          <p:cNvPr id="5" name="Picture 4" descr="istockphoto_6171475-air-pollution.jpg"/>
          <p:cNvPicPr>
            <a:picLocks noChangeAspect="1"/>
          </p:cNvPicPr>
          <p:nvPr/>
        </p:nvPicPr>
        <p:blipFill>
          <a:blip r:embed="rId2"/>
          <a:stretch>
            <a:fillRect/>
          </a:stretch>
        </p:blipFill>
        <p:spPr>
          <a:xfrm>
            <a:off x="4214810" y="4929198"/>
            <a:ext cx="2214578" cy="1727083"/>
          </a:xfrm>
          <a:prstGeom prst="rect">
            <a:avLst/>
          </a:prstGeom>
        </p:spPr>
      </p:pic>
      <p:pic>
        <p:nvPicPr>
          <p:cNvPr id="6" name="Picture 5" descr="Air-Pollution.jpg"/>
          <p:cNvPicPr>
            <a:picLocks noChangeAspect="1"/>
          </p:cNvPicPr>
          <p:nvPr/>
        </p:nvPicPr>
        <p:blipFill>
          <a:blip r:embed="rId3"/>
          <a:stretch>
            <a:fillRect/>
          </a:stretch>
        </p:blipFill>
        <p:spPr>
          <a:xfrm>
            <a:off x="0" y="4964238"/>
            <a:ext cx="1829374" cy="1893762"/>
          </a:xfrm>
          <a:prstGeom prst="rect">
            <a:avLst/>
          </a:prstGeom>
        </p:spPr>
      </p:pic>
      <p:pic>
        <p:nvPicPr>
          <p:cNvPr id="7" name="Picture 6" descr="images.jpg"/>
          <p:cNvPicPr>
            <a:picLocks noChangeAspect="1"/>
          </p:cNvPicPr>
          <p:nvPr/>
        </p:nvPicPr>
        <p:blipFill>
          <a:blip r:embed="rId4"/>
          <a:stretch>
            <a:fillRect/>
          </a:stretch>
        </p:blipFill>
        <p:spPr>
          <a:xfrm>
            <a:off x="6829425" y="2500306"/>
            <a:ext cx="2314575" cy="1971675"/>
          </a:xfrm>
          <a:prstGeom prst="rect">
            <a:avLst/>
          </a:prstGeom>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rPr>
              <a:t>Замислете се!</a:t>
            </a:r>
            <a:endParaRPr lang="bg-BG" b="1" cap="all" dirty="0">
              <a:ln w="0"/>
              <a:solidFill>
                <a:srgbClr val="92D050"/>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0" y="1571612"/>
            <a:ext cx="8229600" cy="4525963"/>
          </a:xfrm>
        </p:spPr>
        <p:txBody>
          <a:bodyPr/>
          <a:lstStyle/>
          <a:p>
            <a:pPr>
              <a:buNone/>
            </a:pPr>
            <a:r>
              <a:rPr lang="bg-BG" dirty="0" smtClean="0">
                <a:latin typeface="Cambria Math" pitchFamily="18" charset="0"/>
                <a:ea typeface="Cambria Math" pitchFamily="18" charset="0"/>
              </a:rPr>
              <a:t>Ежедневно при горенето на нефт, въглища и други горива в ТЕЦ , от домовете и от моторните превозни средства във въздуха се изхвърлят</a:t>
            </a:r>
            <a:r>
              <a:rPr lang="bg-BG" dirty="0" smtClean="0">
                <a:solidFill>
                  <a:schemeClr val="tx1">
                    <a:lumMod val="95000"/>
                    <a:lumOff val="5000"/>
                  </a:schemeClr>
                </a:solidFill>
                <a:latin typeface="Cambria Math" pitchFamily="18" charset="0"/>
                <a:ea typeface="Cambria Math" pitchFamily="18" charset="0"/>
              </a:rPr>
              <a:t> </a:t>
            </a:r>
            <a:r>
              <a:rPr lang="bg-BG" b="1" dirty="0" smtClean="0">
                <a:solidFill>
                  <a:schemeClr val="tx1">
                    <a:lumMod val="95000"/>
                    <a:lumOff val="5000"/>
                  </a:schemeClr>
                </a:solidFill>
                <a:latin typeface="Cambria Math" pitchFamily="18" charset="0"/>
                <a:ea typeface="Cambria Math" pitchFamily="18" charset="0"/>
              </a:rPr>
              <a:t>тонове</a:t>
            </a:r>
            <a:r>
              <a:rPr lang="bg-BG" dirty="0" smtClean="0">
                <a:solidFill>
                  <a:schemeClr val="tx1">
                    <a:lumMod val="95000"/>
                    <a:lumOff val="5000"/>
                  </a:schemeClr>
                </a:solidFill>
                <a:latin typeface="Cambria Math" pitchFamily="18" charset="0"/>
                <a:ea typeface="Cambria Math" pitchFamily="18" charset="0"/>
              </a:rPr>
              <a:t> </a:t>
            </a:r>
            <a:r>
              <a:rPr lang="bg-BG" dirty="0" smtClean="0">
                <a:latin typeface="Cambria Math" pitchFamily="18" charset="0"/>
                <a:ea typeface="Cambria Math" pitchFamily="18" charset="0"/>
              </a:rPr>
              <a:t>вредни газове, сажди и </a:t>
            </a:r>
            <a:r>
              <a:rPr lang="bg-BG" dirty="0" smtClean="0">
                <a:solidFill>
                  <a:schemeClr val="tx1">
                    <a:lumMod val="95000"/>
                    <a:lumOff val="5000"/>
                  </a:schemeClr>
                </a:solidFill>
                <a:latin typeface="Cambria Math" pitchFamily="18" charset="0"/>
                <a:ea typeface="Cambria Math" pitchFamily="18" charset="0"/>
              </a:rPr>
              <a:t>прах</a:t>
            </a:r>
            <a:r>
              <a:rPr lang="bg-BG" dirty="0" smtClean="0">
                <a:latin typeface="Cambria Math" pitchFamily="18" charset="0"/>
                <a:ea typeface="Cambria Math" pitchFamily="18" charset="0"/>
              </a:rPr>
              <a:t>....!</a:t>
            </a:r>
            <a:endParaRPr lang="bg-BG" dirty="0">
              <a:latin typeface="Cambria Math" pitchFamily="18" charset="0"/>
              <a:ea typeface="Cambria Math" pitchFamily="18" charset="0"/>
            </a:endParaRPr>
          </a:p>
        </p:txBody>
      </p:sp>
      <p:pic>
        <p:nvPicPr>
          <p:cNvPr id="4" name="Picture 3" descr="depositphotos_27023615-Bouton-internet-attention-exclamation-danger-icon.jpg"/>
          <p:cNvPicPr>
            <a:picLocks noChangeAspect="1"/>
          </p:cNvPicPr>
          <p:nvPr/>
        </p:nvPicPr>
        <p:blipFill>
          <a:blip r:embed="rId2" cstate="print"/>
          <a:stretch>
            <a:fillRect/>
          </a:stretch>
        </p:blipFill>
        <p:spPr>
          <a:xfrm>
            <a:off x="7429520" y="0"/>
            <a:ext cx="1714480" cy="1500174"/>
          </a:xfrm>
          <a:prstGeom prst="rect">
            <a:avLst/>
          </a:prstGeom>
        </p:spPr>
      </p:pic>
      <p:pic>
        <p:nvPicPr>
          <p:cNvPr id="5" name="Picture 4" descr="4.jpg"/>
          <p:cNvPicPr>
            <a:picLocks noChangeAspect="1"/>
          </p:cNvPicPr>
          <p:nvPr/>
        </p:nvPicPr>
        <p:blipFill>
          <a:blip r:embed="rId3"/>
          <a:stretch>
            <a:fillRect/>
          </a:stretch>
        </p:blipFill>
        <p:spPr>
          <a:xfrm>
            <a:off x="428596" y="4357694"/>
            <a:ext cx="6781800" cy="2246314"/>
          </a:xfrm>
          <a:prstGeom prst="rect">
            <a:avLst/>
          </a:prstGeom>
        </p:spPr>
      </p:pic>
      <p:pic>
        <p:nvPicPr>
          <p:cNvPr id="6" name="Picture 5" descr="изтеглен файл (1).jpg"/>
          <p:cNvPicPr>
            <a:picLocks noChangeAspect="1"/>
          </p:cNvPicPr>
          <p:nvPr/>
        </p:nvPicPr>
        <p:blipFill>
          <a:blip r:embed="rId4"/>
          <a:stretch>
            <a:fillRect/>
          </a:stretch>
        </p:blipFill>
        <p:spPr>
          <a:xfrm>
            <a:off x="7239000" y="4800600"/>
            <a:ext cx="1905000" cy="205740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g-BG" b="1" cap="all" dirty="0" smtClean="0">
                <a:ln w="0"/>
                <a:solidFill>
                  <a:srgbClr val="92D050"/>
                </a:solidFill>
                <a:effectLst>
                  <a:reflection blurRad="12700" stA="50000" endPos="50000" dist="5000" dir="5400000" sy="-100000" rotWithShape="0"/>
                </a:effectLst>
                <a:latin typeface="Cambria Math" pitchFamily="18" charset="0"/>
                <a:ea typeface="Cambria Math" pitchFamily="18" charset="0"/>
              </a:rPr>
              <a:t>Последици за здравето</a:t>
            </a:r>
            <a:endParaRPr lang="bg-BG" b="1" cap="all" dirty="0">
              <a:ln w="0"/>
              <a:solidFill>
                <a:srgbClr val="92D050"/>
              </a:solidFill>
              <a:effectLst>
                <a:reflection blurRad="12700" stA="50000" endPos="50000" dist="5000" dir="5400000" sy="-100000" rotWithShape="0"/>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a:buNone/>
            </a:pPr>
            <a:r>
              <a:rPr lang="bg-BG" dirty="0" smtClean="0">
                <a:latin typeface="Cambria Math" pitchFamily="18" charset="0"/>
                <a:ea typeface="Cambria Math" pitchFamily="18" charset="0"/>
              </a:rPr>
              <a:t>Замърсителите във въздуха дразнят кожата и дихателната система и са опасни за здравето. При дишане на замърсен въздух се появяват болки в очите, кашлица, главоболие, замайване и гадене.</a:t>
            </a:r>
            <a:endParaRPr lang="bg-BG" dirty="0">
              <a:latin typeface="Cambria Math" pitchFamily="18" charset="0"/>
              <a:ea typeface="Cambria Math" pitchFamily="18" charset="0"/>
            </a:endParaRPr>
          </a:p>
        </p:txBody>
      </p:sp>
      <p:pic>
        <p:nvPicPr>
          <p:cNvPr id="4" name="Picture 3" descr="изтеглен файл (1).jpg"/>
          <p:cNvPicPr>
            <a:picLocks noChangeAspect="1"/>
          </p:cNvPicPr>
          <p:nvPr/>
        </p:nvPicPr>
        <p:blipFill>
          <a:blip r:embed="rId2"/>
          <a:stretch>
            <a:fillRect/>
          </a:stretch>
        </p:blipFill>
        <p:spPr>
          <a:xfrm>
            <a:off x="7239000" y="4800600"/>
            <a:ext cx="1905000" cy="2057400"/>
          </a:xfrm>
          <a:prstGeom prst="rect">
            <a:avLst/>
          </a:prstGeom>
        </p:spPr>
      </p:pic>
      <p:pic>
        <p:nvPicPr>
          <p:cNvPr id="5" name="Picture 4" descr="321.jpg"/>
          <p:cNvPicPr>
            <a:picLocks noChangeAspect="1"/>
          </p:cNvPicPr>
          <p:nvPr/>
        </p:nvPicPr>
        <p:blipFill>
          <a:blip r:embed="rId3"/>
          <a:stretch>
            <a:fillRect/>
          </a:stretch>
        </p:blipFill>
        <p:spPr>
          <a:xfrm>
            <a:off x="3000364" y="4286256"/>
            <a:ext cx="3722678" cy="2285992"/>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0"/>
            <a:ext cx="6400800" cy="1752600"/>
          </a:xfrm>
        </p:spPr>
        <p:txBody>
          <a:bodyPr>
            <a:normAutofit fontScale="92500" lnSpcReduction="10000"/>
          </a:bodyPr>
          <a:lstStyle/>
          <a:p>
            <a:pPr algn="r"/>
            <a:r>
              <a:rPr lang="bg-BG" dirty="0" smtClean="0">
                <a:solidFill>
                  <a:schemeClr val="tx1">
                    <a:lumMod val="95000"/>
                    <a:lumOff val="5000"/>
                  </a:schemeClr>
                </a:solidFill>
                <a:latin typeface="Cambria Math" pitchFamily="18" charset="0"/>
                <a:ea typeface="Cambria Math" pitchFamily="18" charset="0"/>
              </a:rPr>
              <a:t>Мръсният и влажен въздух е идеална среда за развитие на вируси, като най-потърпевши са децата и възрастните</a:t>
            </a:r>
            <a:r>
              <a:rPr lang="bg-BG" dirty="0" smtClean="0">
                <a:solidFill>
                  <a:srgbClr val="92D050"/>
                </a:solidFill>
                <a:latin typeface="Cambria Math" pitchFamily="18" charset="0"/>
                <a:ea typeface="Cambria Math" pitchFamily="18" charset="0"/>
              </a:rPr>
              <a:t> </a:t>
            </a:r>
            <a:r>
              <a:rPr lang="bg-BG" dirty="0" smtClean="0">
                <a:solidFill>
                  <a:schemeClr val="tx1">
                    <a:lumMod val="95000"/>
                    <a:lumOff val="5000"/>
                  </a:schemeClr>
                </a:solidFill>
                <a:latin typeface="Cambria Math" pitchFamily="18" charset="0"/>
                <a:ea typeface="Cambria Math" pitchFamily="18" charset="0"/>
              </a:rPr>
              <a:t>хора.</a:t>
            </a:r>
            <a:endParaRPr lang="bg-BG" dirty="0">
              <a:solidFill>
                <a:schemeClr val="tx1">
                  <a:lumMod val="95000"/>
                  <a:lumOff val="5000"/>
                </a:schemeClr>
              </a:solidFill>
              <a:latin typeface="Cambria Math" pitchFamily="18" charset="0"/>
              <a:ea typeface="Cambria Math" pitchFamily="18" charset="0"/>
            </a:endParaRPr>
          </a:p>
        </p:txBody>
      </p:sp>
      <p:sp>
        <p:nvSpPr>
          <p:cNvPr id="4" name="TextBox 3"/>
          <p:cNvSpPr txBox="1"/>
          <p:nvPr/>
        </p:nvSpPr>
        <p:spPr>
          <a:xfrm>
            <a:off x="0" y="2643182"/>
            <a:ext cx="5786478" cy="1200329"/>
          </a:xfrm>
          <a:prstGeom prst="rect">
            <a:avLst/>
          </a:prstGeom>
          <a:noFill/>
        </p:spPr>
        <p:txBody>
          <a:bodyPr wrap="square" rtlCol="0">
            <a:spAutoFit/>
          </a:bodyPr>
          <a:lstStyle/>
          <a:p>
            <a:r>
              <a:rPr lang="bg-BG" sz="2400" dirty="0" smtClean="0">
                <a:solidFill>
                  <a:schemeClr val="tx1">
                    <a:lumMod val="95000"/>
                    <a:lumOff val="5000"/>
                  </a:schemeClr>
                </a:solidFill>
                <a:latin typeface="Cambria Math" pitchFamily="18" charset="0"/>
                <a:ea typeface="Cambria Math" pitchFamily="18" charset="0"/>
              </a:rPr>
              <a:t>В големите градове все повече нараства броя на децата,страдащи от астма и други дихателни проблеми.</a:t>
            </a:r>
            <a:endParaRPr lang="bg-BG" sz="2400" dirty="0">
              <a:solidFill>
                <a:schemeClr val="tx1">
                  <a:lumMod val="95000"/>
                  <a:lumOff val="5000"/>
                </a:schemeClr>
              </a:solidFill>
              <a:latin typeface="Cambria Math" pitchFamily="18" charset="0"/>
              <a:ea typeface="Cambria Math" pitchFamily="18" charset="0"/>
            </a:endParaRPr>
          </a:p>
        </p:txBody>
      </p:sp>
      <p:pic>
        <p:nvPicPr>
          <p:cNvPr id="5" name="Picture 4" descr="as.jpg"/>
          <p:cNvPicPr>
            <a:picLocks noChangeAspect="1"/>
          </p:cNvPicPr>
          <p:nvPr/>
        </p:nvPicPr>
        <p:blipFill>
          <a:blip r:embed="rId2"/>
          <a:stretch>
            <a:fillRect/>
          </a:stretch>
        </p:blipFill>
        <p:spPr>
          <a:xfrm>
            <a:off x="785786" y="3929066"/>
            <a:ext cx="3143272" cy="2571744"/>
          </a:xfrm>
          <a:prstGeom prst="rect">
            <a:avLst/>
          </a:prstGeom>
        </p:spPr>
      </p:pic>
      <p:pic>
        <p:nvPicPr>
          <p:cNvPr id="6" name="Picture 5" descr="ю.gif"/>
          <p:cNvPicPr>
            <a:picLocks noChangeAspect="1"/>
          </p:cNvPicPr>
          <p:nvPr/>
        </p:nvPicPr>
        <p:blipFill>
          <a:blip r:embed="rId3" cstate="print"/>
          <a:stretch>
            <a:fillRect/>
          </a:stretch>
        </p:blipFill>
        <p:spPr>
          <a:xfrm>
            <a:off x="714348" y="214290"/>
            <a:ext cx="2381247" cy="2381247"/>
          </a:xfrm>
          <a:prstGeom prst="rect">
            <a:avLst/>
          </a:prstGeom>
        </p:spPr>
      </p:pic>
      <p:sp>
        <p:nvSpPr>
          <p:cNvPr id="7" name="TextBox 6"/>
          <p:cNvSpPr txBox="1"/>
          <p:nvPr/>
        </p:nvSpPr>
        <p:spPr>
          <a:xfrm>
            <a:off x="4286248" y="4357694"/>
            <a:ext cx="4681781" cy="1815882"/>
          </a:xfrm>
          <a:prstGeom prst="rect">
            <a:avLst/>
          </a:prstGeom>
          <a:noFill/>
        </p:spPr>
        <p:txBody>
          <a:bodyPr wrap="square" rtlCol="0">
            <a:spAutoFit/>
          </a:bodyPr>
          <a:lstStyle/>
          <a:p>
            <a:r>
              <a:rPr lang="bg-BG" sz="2800" dirty="0" smtClean="0">
                <a:solidFill>
                  <a:schemeClr val="tx1">
                    <a:lumMod val="95000"/>
                    <a:lumOff val="5000"/>
                  </a:schemeClr>
                </a:solidFill>
                <a:latin typeface="Cambria Math" pitchFamily="18" charset="0"/>
                <a:ea typeface="Cambria Math" pitchFamily="18" charset="0"/>
              </a:rPr>
              <a:t>Специални маски предпазват от фините прахови частици във въздуха.</a:t>
            </a:r>
            <a:endParaRPr lang="bg-BG" sz="2800" dirty="0">
              <a:solidFill>
                <a:schemeClr val="tx1">
                  <a:lumMod val="95000"/>
                  <a:lumOff val="5000"/>
                </a:schemeClr>
              </a:solidFill>
              <a:latin typeface="Cambria Math" pitchFamily="18" charset="0"/>
              <a:ea typeface="Cambria Math" pitchFamily="18" charset="0"/>
            </a:endParaRPr>
          </a:p>
        </p:txBody>
      </p:sp>
      <p:pic>
        <p:nvPicPr>
          <p:cNvPr id="8" name="Picture 7" descr="1483887885_grip-epidemia.jpg"/>
          <p:cNvPicPr>
            <a:picLocks noChangeAspect="1"/>
          </p:cNvPicPr>
          <p:nvPr/>
        </p:nvPicPr>
        <p:blipFill>
          <a:blip r:embed="rId4" cstate="print"/>
          <a:stretch>
            <a:fillRect/>
          </a:stretch>
        </p:blipFill>
        <p:spPr>
          <a:xfrm>
            <a:off x="6215074" y="2143116"/>
            <a:ext cx="2595554" cy="2071702"/>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1043</Words>
  <Application>Microsoft Office PowerPoint</Application>
  <PresentationFormat>On-screen Show (4:3)</PresentationFormat>
  <Paragraphs>80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Въздухът, неговото качество и последиците от замърсяването</vt:lpstr>
      <vt:lpstr>Качеството на въздуха</vt:lpstr>
      <vt:lpstr>PowerPoint Presentation</vt:lpstr>
      <vt:lpstr>НО...</vt:lpstr>
      <vt:lpstr>Основни замърсители на въздуха</vt:lpstr>
      <vt:lpstr>Замислете се!</vt:lpstr>
      <vt:lpstr>Последици за здравето</vt:lpstr>
      <vt:lpstr>PowerPoint Presentation</vt:lpstr>
      <vt:lpstr>PowerPoint Presentation</vt:lpstr>
      <vt:lpstr>Последици за природата</vt:lpstr>
      <vt:lpstr>Природата-нарушеното равновесие</vt:lpstr>
      <vt:lpstr>Околната среда-място за живот</vt:lpstr>
      <vt:lpstr>Но ЧОВЕКЪТ...</vt:lpstr>
      <vt:lpstr>А резултатите са такива</vt:lpstr>
      <vt:lpstr>PowerPoint Presentation</vt:lpstr>
      <vt:lpstr>Решения за борба със замърсяването</vt:lpstr>
      <vt:lpstr>Ролята на света</vt:lpstr>
      <vt:lpstr>Мерки от ,,Новото време’’</vt:lpstr>
      <vt:lpstr>PowerPoint Presentation</vt:lpstr>
      <vt:lpstr>PowerPoint Presentation</vt:lpstr>
      <vt:lpstr>Ролята на България</vt:lpstr>
      <vt:lpstr>PowerPoint Presentation</vt:lpstr>
      <vt:lpstr>Ролята на общините</vt:lpstr>
      <vt:lpstr>PowerPoint Presentation</vt:lpstr>
      <vt:lpstr>Лична отговорност</vt:lpstr>
      <vt:lpstr>PowerPoint Presentation</vt:lpstr>
      <vt:lpstr>Какво още трябва да знаем за отпадъците?</vt:lpstr>
      <vt:lpstr>PowerPoint Presentation</vt:lpstr>
      <vt:lpstr>Как да намалим количеството на опаковките?</vt:lpstr>
      <vt:lpstr>Да направим Земята приятно място за живеене!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HP-15</dc:creator>
  <cp:lastModifiedBy>Agrostatistika-PC</cp:lastModifiedBy>
  <cp:revision>43</cp:revision>
  <dcterms:created xsi:type="dcterms:W3CDTF">2018-01-16T14:15:29Z</dcterms:created>
  <dcterms:modified xsi:type="dcterms:W3CDTF">2018-02-01T11:09:58Z</dcterms:modified>
</cp:coreProperties>
</file>