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60" r:id="rId3"/>
    <p:sldId id="261" r:id="rId4"/>
    <p:sldId id="262" r:id="rId5"/>
    <p:sldId id="266" r:id="rId6"/>
    <p:sldId id="263" r:id="rId7"/>
    <p:sldId id="264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ED62BD-1130-4290-8E57-11E7777D7C0C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6B687A0-CD1D-48E8-83E1-E4B6A4287D87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A1%D0%B2%D0%B5%D1%82%D0%B0_%D0%9F%D0%B5%D1%82%D0%BA%D0%B0_%D0%A1%D1%82%D0%B0%D1%80%D0%B0_(%D0%9F%D0%BB%D0%BE%D0%B2%D0%B4%D0%B8%D0%B2)" TargetMode="External"/><Relationship Id="rId13" Type="http://schemas.openxmlformats.org/officeDocument/2006/relationships/hyperlink" Target="https://bg.wikipedia.org/wiki/%D0%93%D0%BE%D1%80%D0%BD%D0%BE%D0%B2%D0%BE%D0%B4%D0%B5%D0%BD%D1%81%D0%BA%D0%B8_%D0%BC%D0%B0%D0%BD%D0%B0%D1%81%D1%82%D0%B8%D1%80" TargetMode="External"/><Relationship Id="rId18" Type="http://schemas.openxmlformats.org/officeDocument/2006/relationships/hyperlink" Target="https://bg.wikipedia.org/wiki/%D0%90%D1%8F%D0%B7%D0%BC%D0%BE" TargetMode="External"/><Relationship Id="rId26" Type="http://schemas.openxmlformats.org/officeDocument/2006/relationships/hyperlink" Target="https://bg.wikipedia.org/wiki/%D0%9A%D0%B0%D1%80%D0%B5%D1%8F" TargetMode="External"/><Relationship Id="rId3" Type="http://schemas.openxmlformats.org/officeDocument/2006/relationships/hyperlink" Target="https://bg.wikipedia.org/wiki/%D0%A5%D1%80%D0%B8%D1%81%D1%82%D0%BE_%D0%94%D0%B8%D0%BC%D0%B8%D1%82%D1%80%D0%BE%D0%B2_(%D0%B8%D0%BA%D0%BE%D0%BD%D0%BE%D0%BF%D0%B8%D1%81%D0%B5%D1%86)" TargetMode="External"/><Relationship Id="rId21" Type="http://schemas.openxmlformats.org/officeDocument/2006/relationships/hyperlink" Target="https://bg.wikipedia.org/wiki/%D0%A0%D0%B8%D0%BB%D1%81%D0%BA%D0%B8_%D0%BC%D0%B0%D0%BD%D0%B0%D1%81%D1%82%D0%B8%D1%80" TargetMode="External"/><Relationship Id="rId7" Type="http://schemas.openxmlformats.org/officeDocument/2006/relationships/hyperlink" Target="https://bg.wikipedia.org/wiki/%D0%A1%D0%B2%D0%B5%D1%82%D0%B8_%D0%9A%D0%BE%D0%BD%D1%81%D1%82%D0%B0%D0%BD%D1%82%D0%B8%D0%BD_%D0%B8_%D0%95%D0%BB%D0%B5%D0%BD%D0%B0_(%D0%9F%D0%BB%D0%BE%D0%B2%D0%B4%D0%B8%D0%B2)" TargetMode="External"/><Relationship Id="rId12" Type="http://schemas.openxmlformats.org/officeDocument/2006/relationships/hyperlink" Target="https://bg.wikipedia.org/wiki/%D0%9C%D1%83%D0%BB%D0%B4%D0%B0%D0%B2%D1%81%D0%BA%D0%B8_%D0%BC%D0%B0%D0%BD%D0%B0%D1%81%D1%82%D0%B8%D1%80" TargetMode="External"/><Relationship Id="rId17" Type="http://schemas.openxmlformats.org/officeDocument/2006/relationships/hyperlink" Target="https://bg.wikipedia.org/wiki/%D0%A1%D0%BE%D0%BA%D0%BE%D0%BB%D1%81%D0%BA%D0%B8_%D0%BC%D0%B0%D0%BD%D0%B0%D1%81%D1%82%D0%B8%D1%80" TargetMode="External"/><Relationship Id="rId25" Type="http://schemas.openxmlformats.org/officeDocument/2006/relationships/hyperlink" Target="https://bg.wikipedia.org/wiki/%D0%97%D0%BE%D0%B3%D1%80%D0%B0%D1%84%D1%81%D0%BA%D0%B8_%D0%BC%D0%B0%D0%BD%D0%B0%D1%81%D1%82%D0%B8%D1%80" TargetMode="External"/><Relationship Id="rId2" Type="http://schemas.openxmlformats.org/officeDocument/2006/relationships/image" Target="../media/image2.jpg"/><Relationship Id="rId16" Type="http://schemas.openxmlformats.org/officeDocument/2006/relationships/hyperlink" Target="https://bg.wikipedia.org/wiki/%D0%9F%D1%80%D0%B5%D0%BE%D0%B1%D1%80%D0%B0%D0%B6%D0%B5%D0%BD%D1%81%D0%BA%D0%B8_%D0%BC%D0%B0%D0%BD%D0%B0%D1%81%D1%82%D0%B8%D1%80" TargetMode="External"/><Relationship Id="rId20" Type="http://schemas.openxmlformats.org/officeDocument/2006/relationships/hyperlink" Target="https://bg.wikipedia.org/wiki/%D0%91%D0%B0%D1%87%D0%BA%D0%BE%D0%B2%D1%81%D0%BA%D0%B8_%D0%BC%D0%B0%D0%BD%D0%B0%D1%81%D1%82%D0%B8%D1%8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bg.wikipedia.org/wiki/%D0%97%D0%B0%D1%85%D0%B0%D1%80%D0%B8%D0%B9_%D0%97%D0%BE%D0%B3%D1%80%D0%B0%D1%84#cite_note-1" TargetMode="External"/><Relationship Id="rId11" Type="http://schemas.openxmlformats.org/officeDocument/2006/relationships/hyperlink" Target="https://bg.wikipedia.org/wiki/%D0%9A%D0%BE%D0%BF%D1%80%D0%B8%D0%B2%D1%89%D0%B8%D1%86%D0%B0" TargetMode="External"/><Relationship Id="rId24" Type="http://schemas.openxmlformats.org/officeDocument/2006/relationships/hyperlink" Target="https://bg.wikipedia.org/wiki/%D0%92%D0%B5%D0%BB%D0%B8%D0%BA%D0%B0_%D0%9B%D0%B0%D0%B2%D1%80%D0%B0" TargetMode="External"/><Relationship Id="rId5" Type="http://schemas.openxmlformats.org/officeDocument/2006/relationships/hyperlink" Target="https://bg.wikipedia.org/wiki/%D0%A1%D0%B0%D0%BC%D0%BE%D0%BA%D0%BE%D0%B2" TargetMode="External"/><Relationship Id="rId15" Type="http://schemas.openxmlformats.org/officeDocument/2006/relationships/hyperlink" Target="https://bg.wikipedia.org/wiki/%D0%94%D0%BE%D0%BB%D0%BD%D0%BE%D0%B1%D0%B5%D1%88%D0%BE%D0%B2%D0%B8%D1%88%D0%BA%D0%B8_%D0%BC%D0%B0%D0%BD%D0%B0%D1%81%D1%82%D0%B8%D1%80" TargetMode="External"/><Relationship Id="rId23" Type="http://schemas.openxmlformats.org/officeDocument/2006/relationships/hyperlink" Target="https://bg.wikipedia.org/wiki/%D0%90%D1%82%D0%BE%D0%BD" TargetMode="External"/><Relationship Id="rId10" Type="http://schemas.openxmlformats.org/officeDocument/2006/relationships/hyperlink" Target="https://bg.wikipedia.org/wiki/%D0%A1%D0%B2%D0%B5%D1%82%D0%B0_%D0%91%D0%BE%D0%B3%D0%BE%D1%80%D0%BE%D0%B4%D0%B8%D1%86%D0%B0_(%D0%9A%D0%BE%D0%BF%D1%80%D0%B8%D0%B2%D1%89%D0%B8%D1%86%D0%B0)" TargetMode="External"/><Relationship Id="rId19" Type="http://schemas.openxmlformats.org/officeDocument/2006/relationships/hyperlink" Target="https://bg.wikipedia.org/wiki/%D0%90%D1%81%D0%B5%D0%BD%D0%BE%D0%B2%D0%B3%D1%80%D0%B0%D0%B4" TargetMode="External"/><Relationship Id="rId4" Type="http://schemas.openxmlformats.org/officeDocument/2006/relationships/hyperlink" Target="https://bg.wikipedia.org/wiki/%D0%94%D0%B8%D0%BC%D0%B8%D1%82%D1%8A%D1%80_%D0%97%D0%BE%D0%B3%D1%80%D0%B0%D1%84" TargetMode="External"/><Relationship Id="rId9" Type="http://schemas.openxmlformats.org/officeDocument/2006/relationships/hyperlink" Target="https://bg.wikipedia.org/wiki/%D0%9F%D0%BB%D0%BE%D0%B2%D0%B4%D0%B8%D0%B2" TargetMode="External"/><Relationship Id="rId14" Type="http://schemas.openxmlformats.org/officeDocument/2006/relationships/hyperlink" Target="https://bg.wikipedia.org/wiki/%D0%9F%D0%BB%D0%B0%D0%BA%D0%BE%D0%B2%D1%81%D0%BA%D0%B8_%D0%BC%D0%B0%D0%BD%D0%B0%D1%81%D1%82%D0%B8%D1%80" TargetMode="External"/><Relationship Id="rId22" Type="http://schemas.openxmlformats.org/officeDocument/2006/relationships/hyperlink" Target="https://bg.wikipedia.org/wiki/%D0%A2%D1%80%D0%BE%D1%8F%D0%BD%D1%81%D0%BA%D0%B8_%D0%BC%D0%B0%D0%BD%D0%B0%D1%81%D1%82%D0%B8%D1%8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4506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bg-BG" sz="3600" dirty="0" smtClean="0"/>
              <a:t>                         Захарий Зограф</a:t>
            </a:r>
          </a:p>
          <a:p>
            <a:pPr marL="0" indent="0">
              <a:buNone/>
            </a:pPr>
            <a:r>
              <a:rPr lang="bg-BG" sz="3600" dirty="0" smtClean="0"/>
              <a:t>                            гр.Плевен</a:t>
            </a:r>
            <a:endParaRPr lang="bg-BG" sz="3600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dirty="0" smtClean="0"/>
              <a:t>Професионална гимназия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019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лавие 9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Патронът</a:t>
            </a:r>
            <a:br>
              <a:rPr lang="bg-BG" dirty="0" smtClean="0"/>
            </a:br>
            <a:r>
              <a:rPr lang="bg-BG" dirty="0" smtClean="0"/>
              <a:t>Захарий Зограф</a:t>
            </a:r>
            <a:endParaRPr lang="bg-BG" dirty="0"/>
          </a:p>
        </p:txBody>
      </p:sp>
      <p:pic>
        <p:nvPicPr>
          <p:cNvPr id="13" name="Контейнер за съдържание 1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3600400" cy="4425355"/>
          </a:xfrm>
        </p:spPr>
      </p:pic>
      <p:sp>
        <p:nvSpPr>
          <p:cNvPr id="12" name="Контейнер за съдържание 11"/>
          <p:cNvSpPr>
            <a:spLocks noGrp="1"/>
          </p:cNvSpPr>
          <p:nvPr>
            <p:ph sz="quarter" idx="14"/>
          </p:nvPr>
        </p:nvSpPr>
        <p:spPr>
          <a:xfrm>
            <a:off x="5105400" y="1340768"/>
            <a:ext cx="4038600" cy="4681728"/>
          </a:xfrm>
        </p:spPr>
        <p:txBody>
          <a:bodyPr>
            <a:normAutofit fontScale="92500" lnSpcReduction="20000"/>
          </a:bodyPr>
          <a:lstStyle/>
          <a:p>
            <a:r>
              <a:rPr lang="bg-BG" sz="1400" b="1" i="1" dirty="0"/>
              <a:t>Син е на зографа </a:t>
            </a:r>
            <a:r>
              <a:rPr lang="bg-BG" sz="1400" b="1" i="1" u="sng" dirty="0">
                <a:hlinkClick r:id="rId3" tooltip="Христо Димитров (иконописец)"/>
              </a:rPr>
              <a:t>Христо Димитров</a:t>
            </a:r>
            <a:r>
              <a:rPr lang="bg-BG" sz="1400" b="1" i="1" dirty="0"/>
              <a:t>. Учи рисуване и при своя брат </a:t>
            </a:r>
            <a:r>
              <a:rPr lang="bg-BG" sz="1400" b="1" i="1" u="sng" dirty="0">
                <a:hlinkClick r:id="rId4" tooltip="Димитър Зограф"/>
              </a:rPr>
              <a:t>Димитър Зограф</a:t>
            </a:r>
            <a:r>
              <a:rPr lang="bg-BG" sz="1400" b="1" i="1" dirty="0"/>
              <a:t>, с когото сътрудничи до към 1832 г., след което започва да работи самостоятелно. През 1841 г. се жени в </a:t>
            </a:r>
            <a:r>
              <a:rPr lang="bg-BG" sz="1400" b="1" i="1" u="sng" dirty="0" err="1">
                <a:hlinkClick r:id="rId5" tooltip="Самоков"/>
              </a:rPr>
              <a:t>Самоков</a:t>
            </a:r>
            <a:r>
              <a:rPr lang="bg-BG" sz="1400" b="1" i="1" dirty="0"/>
              <a:t> за Катерина </a:t>
            </a:r>
            <a:r>
              <a:rPr lang="bg-BG" sz="1400" b="1" i="1" dirty="0" err="1"/>
              <a:t>Хаджигюрова</a:t>
            </a:r>
            <a:r>
              <a:rPr lang="bg-BG" sz="1400" b="1" i="1" dirty="0"/>
              <a:t>. Умира в разцвета на силите си от тиф. </a:t>
            </a:r>
          </a:p>
          <a:p>
            <a:r>
              <a:rPr lang="bg-BG" sz="1400" b="1" i="1" dirty="0"/>
              <a:t>Най-ранната подписана икона на Захарий датира от 1829 г., когато той е бил едва на деветнадесет години.</a:t>
            </a:r>
            <a:r>
              <a:rPr lang="bg-BG" sz="1400" b="1" i="1" u="sng" baseline="30000" dirty="0">
                <a:hlinkClick r:id="rId6"/>
              </a:rPr>
              <a:t>[1]</a:t>
            </a:r>
            <a:r>
              <a:rPr lang="bg-BG" sz="1400" b="1" i="1" dirty="0"/>
              <a:t> По-късно художникът рисува икони за черквите </a:t>
            </a:r>
            <a:r>
              <a:rPr lang="bg-BG" sz="1400" b="1" i="1" u="sng" dirty="0">
                <a:hlinkClick r:id="rId7" tooltip="Свети Константин и Елена (Пловдив)"/>
              </a:rPr>
              <a:t>„Св. Константин и Елена“</a:t>
            </a:r>
            <a:r>
              <a:rPr lang="bg-BG" sz="1400" b="1" i="1" dirty="0"/>
              <a:t> (1836) и </a:t>
            </a:r>
            <a:r>
              <a:rPr lang="bg-BG" sz="1400" b="1" i="1" u="sng" dirty="0">
                <a:hlinkClick r:id="rId8" tooltip="Света Петка Стара (Пловдив)"/>
              </a:rPr>
              <a:t>„Св. Петка“</a:t>
            </a:r>
            <a:r>
              <a:rPr lang="bg-BG" sz="1400" b="1" i="1" dirty="0"/>
              <a:t> (1837) в </a:t>
            </a:r>
            <a:r>
              <a:rPr lang="bg-BG" sz="1400" b="1" i="1" u="sng" dirty="0">
                <a:hlinkClick r:id="rId9" tooltip="Пловдив"/>
              </a:rPr>
              <a:t>Пловдив</a:t>
            </a:r>
            <a:r>
              <a:rPr lang="bg-BG" sz="1400" b="1" i="1" dirty="0"/>
              <a:t>, </a:t>
            </a:r>
            <a:r>
              <a:rPr lang="bg-BG" sz="1400" b="1" i="1" u="sng" dirty="0">
                <a:hlinkClick r:id="rId10" tooltip="Света Богородица (Копривщица)"/>
              </a:rPr>
              <a:t>„Св. Богородица“</a:t>
            </a:r>
            <a:r>
              <a:rPr lang="bg-BG" sz="1400" b="1" i="1" dirty="0"/>
              <a:t> в </a:t>
            </a:r>
            <a:r>
              <a:rPr lang="bg-BG" sz="1400" b="1" i="1" u="sng" dirty="0">
                <a:hlinkClick r:id="rId11" tooltip="Копривщица"/>
              </a:rPr>
              <a:t>Копривщица</a:t>
            </a:r>
            <a:r>
              <a:rPr lang="bg-BG" sz="1400" b="1" i="1" dirty="0"/>
              <a:t> (1837 и 1838), </a:t>
            </a:r>
            <a:r>
              <a:rPr lang="bg-BG" sz="1400" b="1" i="1" u="sng" dirty="0" err="1">
                <a:hlinkClick r:id="rId12" tooltip="Мулдавски манастир"/>
              </a:rPr>
              <a:t>Мулдавския</a:t>
            </a:r>
            <a:r>
              <a:rPr lang="bg-BG" sz="1400" b="1" i="1" dirty="0"/>
              <a:t> (1837), </a:t>
            </a:r>
            <a:r>
              <a:rPr lang="bg-BG" sz="1400" b="1" i="1" u="sng" dirty="0" err="1">
                <a:hlinkClick r:id="rId13" tooltip="Горноводенски манастир"/>
              </a:rPr>
              <a:t>Горноводенския</a:t>
            </a:r>
            <a:r>
              <a:rPr lang="bg-BG" sz="1400" b="1" i="1" dirty="0"/>
              <a:t> (1838), </a:t>
            </a:r>
            <a:r>
              <a:rPr lang="bg-BG" sz="1400" b="1" i="1" u="sng" dirty="0" err="1">
                <a:hlinkClick r:id="rId14" tooltip="Плаковски манастир"/>
              </a:rPr>
              <a:t>Плаковския</a:t>
            </a:r>
            <a:r>
              <a:rPr lang="bg-BG" sz="1400" b="1" i="1" dirty="0"/>
              <a:t> (1845), </a:t>
            </a:r>
            <a:r>
              <a:rPr lang="bg-BG" sz="1400" b="1" i="1" u="sng" dirty="0" err="1">
                <a:hlinkClick r:id="rId15" tooltip="Долнобешовишки манастир"/>
              </a:rPr>
              <a:t>Долнобешовишкия</a:t>
            </a:r>
            <a:r>
              <a:rPr lang="bg-BG" sz="1400" b="1" i="1" dirty="0"/>
              <a:t> (1845), </a:t>
            </a:r>
            <a:r>
              <a:rPr lang="bg-BG" sz="1400" b="1" i="1" u="sng" dirty="0">
                <a:hlinkClick r:id="rId16" tooltip="Преображенски манастир"/>
              </a:rPr>
              <a:t>Преображенския</a:t>
            </a:r>
            <a:r>
              <a:rPr lang="bg-BG" sz="1400" b="1" i="1" dirty="0"/>
              <a:t> (1851), </a:t>
            </a:r>
            <a:r>
              <a:rPr lang="bg-BG" sz="1400" b="1" i="1" u="sng" dirty="0">
                <a:hlinkClick r:id="rId17" tooltip="Соколски манастир"/>
              </a:rPr>
              <a:t>Соколския</a:t>
            </a:r>
            <a:r>
              <a:rPr lang="bg-BG" sz="1400" b="1" i="1" dirty="0"/>
              <a:t> и други манастири. Негови са и значителен брой стенописи: в </a:t>
            </a:r>
            <a:r>
              <a:rPr lang="bg-BG" sz="1400" b="1" i="1" u="sng" dirty="0">
                <a:hlinkClick r:id="rId18" tooltip="Аязмо"/>
              </a:rPr>
              <a:t>аязмото</a:t>
            </a:r>
            <a:r>
              <a:rPr lang="bg-BG" sz="1400" b="1" i="1" dirty="0"/>
              <a:t> на </a:t>
            </a:r>
            <a:r>
              <a:rPr lang="bg-BG" sz="1400" b="1" i="1" u="sng" dirty="0" err="1">
                <a:hlinkClick r:id="rId19" tooltip="Асеновград"/>
              </a:rPr>
              <a:t>асеновградската</a:t>
            </a:r>
            <a:r>
              <a:rPr lang="bg-BG" sz="1400" b="1" i="1" dirty="0"/>
              <a:t> църква „Св. Богородица Рибна“ (1838), в църквите на </a:t>
            </a:r>
            <a:r>
              <a:rPr lang="bg-BG" sz="1400" b="1" i="1" u="sng" dirty="0" err="1">
                <a:hlinkClick r:id="rId20" tooltip="Бачковски манастир"/>
              </a:rPr>
              <a:t>Бачковския</a:t>
            </a:r>
            <a:r>
              <a:rPr lang="bg-BG" sz="1400" b="1" i="1" u="sng" dirty="0">
                <a:hlinkClick r:id="rId20" tooltip="Бачковски манастир"/>
              </a:rPr>
              <a:t> манастир</a:t>
            </a:r>
            <a:r>
              <a:rPr lang="bg-BG" sz="1400" b="1" i="1" dirty="0"/>
              <a:t> „Св. Никола“ (1840) и „Св. Архангели“ (1841), в част от главната църква на </a:t>
            </a:r>
            <a:r>
              <a:rPr lang="bg-BG" sz="1400" b="1" i="1" u="sng" dirty="0">
                <a:hlinkClick r:id="rId21" tooltip="Рилски манастир"/>
              </a:rPr>
              <a:t>Рилския манастир</a:t>
            </a:r>
            <a:r>
              <a:rPr lang="bg-BG" sz="1400" b="1" i="1" dirty="0"/>
              <a:t> (1844), в църквите на </a:t>
            </a:r>
            <a:r>
              <a:rPr lang="bg-BG" sz="1400" b="1" i="1" u="sng" dirty="0">
                <a:hlinkClick r:id="rId22" tooltip="Троянски манастир"/>
              </a:rPr>
              <a:t>Троянския</a:t>
            </a:r>
            <a:r>
              <a:rPr lang="bg-BG" sz="1400" b="1" i="1" dirty="0"/>
              <a:t> (1847–1848) и </a:t>
            </a:r>
            <a:r>
              <a:rPr lang="bg-BG" sz="1400" b="1" i="1" u="sng" dirty="0">
                <a:hlinkClick r:id="rId16" tooltip="Преображенски манастир"/>
              </a:rPr>
              <a:t>Преображенския</a:t>
            </a:r>
            <a:r>
              <a:rPr lang="bg-BG" sz="1400" b="1" i="1" dirty="0"/>
              <a:t> (1849) манастир. През 1851–1852 г. той прекарва седемнадесет месеца на </a:t>
            </a:r>
            <a:r>
              <a:rPr lang="bg-BG" sz="1400" b="1" i="1" u="sng" dirty="0">
                <a:hlinkClick r:id="rId23" tooltip="Атон"/>
              </a:rPr>
              <a:t>Атон</a:t>
            </a:r>
            <a:r>
              <a:rPr lang="bg-BG" sz="1400" b="1" i="1" dirty="0"/>
              <a:t>, изписва външния притвор на главната църква в </a:t>
            </a:r>
            <a:r>
              <a:rPr lang="bg-BG" sz="1400" b="1" i="1" u="sng" dirty="0">
                <a:hlinkClick r:id="rId24" tooltip="Велика Лавра"/>
              </a:rPr>
              <a:t>Лаврата на Св. </a:t>
            </a:r>
            <a:r>
              <a:rPr lang="bg-BG" sz="1400" b="1" i="1" u="sng" dirty="0" err="1">
                <a:hlinkClick r:id="rId24" tooltip="Велика Лавра"/>
              </a:rPr>
              <a:t>Атанасий</a:t>
            </a:r>
            <a:r>
              <a:rPr lang="bg-BG" sz="1400" b="1" i="1" dirty="0"/>
              <a:t> (1852) и рисува икони за конака на </a:t>
            </a:r>
            <a:r>
              <a:rPr lang="bg-BG" sz="1400" b="1" i="1" u="sng" dirty="0">
                <a:hlinkClick r:id="rId25" tooltip="Зографски манастир"/>
              </a:rPr>
              <a:t>Зографския манастир</a:t>
            </a:r>
            <a:r>
              <a:rPr lang="bg-BG" sz="1400" b="1" i="1" dirty="0"/>
              <a:t> </a:t>
            </a:r>
            <a:r>
              <a:rPr lang="bg-BG" sz="1900" b="1" i="1" dirty="0"/>
              <a:t>в </a:t>
            </a:r>
            <a:r>
              <a:rPr lang="bg-BG" sz="1900" b="1" i="1" u="sng" dirty="0">
                <a:hlinkClick r:id="rId26" tooltip="Карея"/>
              </a:rPr>
              <a:t>Карея</a:t>
            </a:r>
            <a:r>
              <a:rPr lang="bg-BG" sz="1900" b="1" i="1" dirty="0"/>
              <a:t> (1853</a:t>
            </a:r>
          </a:p>
        </p:txBody>
      </p:sp>
    </p:spTree>
    <p:extLst>
      <p:ext uri="{BB962C8B-B14F-4D97-AF65-F5344CB8AC3E}">
        <p14:creationId xmlns:p14="http://schemas.microsoft.com/office/powerpoint/2010/main" val="33471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Училището</a:t>
            </a:r>
            <a:endParaRPr lang="bg-BG" dirty="0"/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00808"/>
            <a:ext cx="6480720" cy="4827578"/>
          </a:xfrm>
        </p:spPr>
      </p:pic>
    </p:spTree>
    <p:extLst>
      <p:ext uri="{BB962C8B-B14F-4D97-AF65-F5344CB8AC3E}">
        <p14:creationId xmlns:p14="http://schemas.microsoft.com/office/powerpoint/2010/main" val="266374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bg-BG" sz="4000" dirty="0"/>
              <a:t>Откриване – 1920/21 </a:t>
            </a:r>
            <a:r>
              <a:rPr lang="bg-BG" dirty="0"/>
              <a:t>учебна година – Държавно мебелно</a:t>
            </a:r>
          </a:p>
          <a:p>
            <a:r>
              <a:rPr lang="bg-BG" dirty="0"/>
              <a:t>кошничарско училище</a:t>
            </a:r>
          </a:p>
          <a:p>
            <a:pPr lvl="0"/>
            <a:r>
              <a:rPr lang="bg-BG" dirty="0"/>
              <a:t>1932/33 – 1944/45 учебна година – Практическо столарско училище</a:t>
            </a:r>
          </a:p>
          <a:p>
            <a:pPr lvl="0"/>
            <a:r>
              <a:rPr lang="bg-BG" dirty="0"/>
              <a:t>1948/49 – 1950/51 учебна година – Техническа гимназия по</a:t>
            </a:r>
          </a:p>
          <a:p>
            <a:r>
              <a:rPr lang="bg-BG" dirty="0"/>
              <a:t>дървообработване и вътрешна архитектура</a:t>
            </a:r>
          </a:p>
          <a:p>
            <a:pPr lvl="0"/>
            <a:r>
              <a:rPr lang="bg-BG" dirty="0"/>
              <a:t>1951/52 – 1969/70 учебна година – Техникум по дървообработване и</a:t>
            </a:r>
          </a:p>
          <a:p>
            <a:r>
              <a:rPr lang="bg-BG" dirty="0"/>
              <a:t>вътрешна архитектура</a:t>
            </a:r>
          </a:p>
          <a:p>
            <a:pPr lvl="0"/>
            <a:r>
              <a:rPr lang="bg-BG" dirty="0"/>
              <a:t>1962/63 учебна година – Професионално- техническо училище по</a:t>
            </a:r>
          </a:p>
          <a:p>
            <a:r>
              <a:rPr lang="bg-BG" dirty="0"/>
              <a:t>металообработване</a:t>
            </a:r>
          </a:p>
          <a:p>
            <a:pPr lvl="0"/>
            <a:r>
              <a:rPr lang="bg-BG" dirty="0"/>
              <a:t>1971/1999 учебна година – Средно професионално училище по</a:t>
            </a:r>
          </a:p>
          <a:p>
            <a:r>
              <a:rPr lang="bg-BG" dirty="0"/>
              <a:t>машиностроене</a:t>
            </a:r>
          </a:p>
          <a:p>
            <a:pPr lvl="0"/>
            <a:r>
              <a:rPr lang="bg-BG" dirty="0"/>
              <a:t>1970/71-1998/99 учебна година – Средно </a:t>
            </a:r>
            <a:r>
              <a:rPr lang="bg-BG" dirty="0" err="1"/>
              <a:t>пофесионално</a:t>
            </a:r>
            <a:r>
              <a:rPr lang="bg-BG" dirty="0"/>
              <a:t> техническо</a:t>
            </a:r>
          </a:p>
          <a:p>
            <a:r>
              <a:rPr lang="bg-BG" dirty="0"/>
              <a:t>училище по дървообработване</a:t>
            </a:r>
          </a:p>
          <a:p>
            <a:pPr lvl="0"/>
            <a:r>
              <a:rPr lang="bg-BG" dirty="0"/>
              <a:t>1999/2000 учебна година – Техникум но дървообработване и</a:t>
            </a:r>
          </a:p>
          <a:p>
            <a:r>
              <a:rPr lang="bg-BG" dirty="0"/>
              <a:t>машиностроене</a:t>
            </a:r>
          </a:p>
          <a:p>
            <a:endParaRPr lang="bg-BG" dirty="0"/>
          </a:p>
        </p:txBody>
      </p:sp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FF0000"/>
                </a:solidFill>
              </a:rPr>
              <a:t>Летописът говори</a:t>
            </a:r>
            <a:endParaRPr lang="bg-B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18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2"/>
          <p:cNvSpPr txBox="1">
            <a:spLocks noChangeArrowheads="1"/>
          </p:cNvSpPr>
          <p:nvPr/>
        </p:nvSpPr>
        <p:spPr bwMode="auto">
          <a:xfrm>
            <a:off x="395536" y="1700808"/>
            <a:ext cx="4104456" cy="2215991"/>
          </a:xfrm>
          <a:prstGeom prst="rect">
            <a:avLst/>
          </a:prstGeom>
          <a:solidFill>
            <a:srgbClr val="FFFFFF"/>
          </a:solidFill>
          <a:ln w="9525" cmpd="tri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bg-BG" altLang="bg-BG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bat"/>
                <a:ea typeface="Times New Roman" pitchFamily="18" charset="0"/>
              </a:rPr>
              <a:t>Професия:</a:t>
            </a:r>
            <a:endParaRPr kumimoji="0" lang="bg-BG" altLang="bg-BG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sz="1600" b="1" i="1" dirty="0" smtClean="0">
                <a:solidFill>
                  <a:schemeClr val="bg1"/>
                </a:solidFill>
              </a:rPr>
              <a:t>Техник–технолог </a:t>
            </a:r>
            <a:r>
              <a:rPr lang="bg-BG" sz="1600" b="1" i="1" dirty="0">
                <a:solidFill>
                  <a:schemeClr val="bg1"/>
                </a:solidFill>
              </a:rPr>
              <a:t>в дървообработването</a:t>
            </a:r>
            <a:endParaRPr lang="bg-BG" sz="1600" dirty="0">
              <a:solidFill>
                <a:schemeClr val="bg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bg-BG" sz="1600" b="1" dirty="0" smtClean="0">
              <a:solidFill>
                <a:schemeClr val="bg1"/>
              </a:solidFill>
            </a:endParaRPr>
          </a:p>
          <a:p>
            <a:pPr algn="ctr"/>
            <a:r>
              <a:rPr lang="bg-BG" sz="1600" b="1" dirty="0" smtClean="0">
                <a:solidFill>
                  <a:schemeClr val="bg1"/>
                </a:solidFill>
              </a:rPr>
              <a:t>Специалност</a:t>
            </a:r>
            <a:r>
              <a:rPr lang="bg-BG" sz="1600" b="1" dirty="0">
                <a:solidFill>
                  <a:schemeClr val="bg1"/>
                </a:solidFill>
              </a:rPr>
              <a:t>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sz="1600" b="1" i="1" dirty="0">
                <a:solidFill>
                  <a:schemeClr val="bg1"/>
                </a:solidFill>
              </a:rPr>
              <a:t>Мебелно производство </a:t>
            </a:r>
            <a:r>
              <a:rPr lang="ru-RU" sz="1600" b="1" i="1" dirty="0">
                <a:solidFill>
                  <a:schemeClr val="bg1"/>
                </a:solidFill>
              </a:rPr>
              <a:t>               </a:t>
            </a:r>
            <a:endParaRPr lang="ru-RU" sz="1600" b="1" i="1" dirty="0" smtClean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b="1" i="1" dirty="0" smtClean="0">
                <a:solidFill>
                  <a:schemeClr val="bg1"/>
                </a:solidFill>
              </a:rPr>
              <a:t>26 </a:t>
            </a:r>
            <a:r>
              <a:rPr lang="bg-BG" sz="1600" b="1" i="1" dirty="0" err="1" smtClean="0">
                <a:solidFill>
                  <a:schemeClr val="bg1"/>
                </a:solidFill>
              </a:rPr>
              <a:t>ученика</a:t>
            </a:r>
            <a:r>
              <a:rPr kumimoji="0" lang="bg-BG" altLang="bg-BG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bat"/>
                <a:ea typeface="Times New Roman" pitchFamily="18" charset="0"/>
              </a:rPr>
              <a:t>иалност</a:t>
            </a:r>
            <a:r>
              <a:rPr kumimoji="0" lang="bg-BG" alt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bat"/>
                <a:ea typeface="Times New Roman" pitchFamily="18" charset="0"/>
              </a:rPr>
              <a:t>:</a:t>
            </a:r>
            <a:endParaRPr kumimoji="0" lang="bg-BG" altLang="bg-BG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kumimoji="0" lang="bg-BG" altLang="bg-BG" sz="13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bat"/>
                <a:ea typeface="Times New Roman" pitchFamily="18" charset="0"/>
                <a:cs typeface="Arial" pitchFamily="34" charset="0"/>
              </a:rPr>
              <a:t>Мебелно производство</a:t>
            </a:r>
            <a:r>
              <a:rPr kumimoji="0" lang="ru-RU" altLang="bg-BG" sz="13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bat"/>
                <a:ea typeface="Times New Roman" pitchFamily="18" charset="0"/>
                <a:cs typeface="Arial" pitchFamily="34" charset="0"/>
              </a:rPr>
              <a:t>                26 </a:t>
            </a:r>
            <a:r>
              <a:rPr kumimoji="0" lang="bg-BG" altLang="bg-BG" sz="13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bat"/>
                <a:ea typeface="Times New Roman" pitchFamily="18" charset="0"/>
                <a:cs typeface="Arial" pitchFamily="34" charset="0"/>
              </a:rPr>
              <a:t>ученици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alt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alt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ово поле 2"/>
          <p:cNvSpPr txBox="1">
            <a:spLocks noChangeArrowheads="1"/>
          </p:cNvSpPr>
          <p:nvPr/>
        </p:nvSpPr>
        <p:spPr bwMode="auto">
          <a:xfrm>
            <a:off x="4499992" y="4077072"/>
            <a:ext cx="4104456" cy="23083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600" b="1" dirty="0">
                <a:solidFill>
                  <a:schemeClr val="bg1"/>
                </a:solidFill>
                <a:effectLst/>
                <a:latin typeface="Arbat"/>
                <a:ea typeface="Times New Roman"/>
              </a:rPr>
              <a:t>Професия:</a:t>
            </a:r>
            <a:endParaRPr lang="bg-BG" sz="16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  <a:tabLst>
                <a:tab pos="228600" algn="l"/>
              </a:tabLst>
            </a:pPr>
            <a:r>
              <a:rPr lang="bg-BG" sz="1600" b="1" i="1" dirty="0">
                <a:solidFill>
                  <a:schemeClr val="bg1"/>
                </a:solidFill>
                <a:effectLst/>
                <a:latin typeface="Arbat"/>
                <a:ea typeface="Times New Roman"/>
              </a:rPr>
              <a:t>Машинен монтьор</a:t>
            </a:r>
            <a:endParaRPr lang="bg-BG" sz="16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600" b="1" dirty="0">
                <a:solidFill>
                  <a:schemeClr val="bg1"/>
                </a:solidFill>
                <a:effectLst/>
                <a:latin typeface="Arbat"/>
                <a:ea typeface="Times New Roman"/>
              </a:rPr>
              <a:t>Специалност:</a:t>
            </a:r>
            <a:endParaRPr lang="bg-BG" sz="16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  <a:tabLst>
                <a:tab pos="228600" algn="l"/>
              </a:tabLst>
            </a:pPr>
            <a:r>
              <a:rPr lang="ru-RU" sz="1600" b="1" i="1" dirty="0" err="1">
                <a:solidFill>
                  <a:schemeClr val="bg1"/>
                </a:solidFill>
                <a:effectLst/>
                <a:latin typeface="Arbat"/>
                <a:ea typeface="Times New Roman"/>
              </a:rPr>
              <a:t>Металообработващи</a:t>
            </a:r>
            <a:r>
              <a:rPr lang="ru-RU" sz="1600" b="1" i="1" dirty="0">
                <a:solidFill>
                  <a:schemeClr val="bg1"/>
                </a:solidFill>
                <a:effectLst/>
                <a:latin typeface="Arbat"/>
                <a:ea typeface="Times New Roman"/>
              </a:rPr>
              <a:t> </a:t>
            </a:r>
            <a:r>
              <a:rPr lang="ru-RU" sz="1600" b="1" i="1" dirty="0" err="1">
                <a:solidFill>
                  <a:schemeClr val="bg1"/>
                </a:solidFill>
                <a:effectLst/>
                <a:latin typeface="Arbat"/>
                <a:ea typeface="Times New Roman"/>
              </a:rPr>
              <a:t>машини</a:t>
            </a:r>
            <a:r>
              <a:rPr lang="ru-RU" sz="1600" b="1" i="1" dirty="0">
                <a:solidFill>
                  <a:schemeClr val="bg1"/>
                </a:solidFill>
                <a:effectLst/>
                <a:latin typeface="Arbat"/>
                <a:ea typeface="Times New Roman"/>
              </a:rPr>
              <a:t> </a:t>
            </a:r>
            <a:endParaRPr lang="ru-RU" sz="1600" b="1" i="1" dirty="0" smtClean="0">
              <a:solidFill>
                <a:schemeClr val="bg1"/>
              </a:solidFill>
              <a:effectLst/>
              <a:latin typeface="Arba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  <a:tabLst>
                <a:tab pos="228600" algn="l"/>
              </a:tabLst>
            </a:pPr>
            <a:r>
              <a:rPr lang="ru-RU" sz="1600" b="1" i="1" dirty="0" smtClean="0">
                <a:solidFill>
                  <a:schemeClr val="bg1"/>
                </a:solidFill>
                <a:effectLst/>
                <a:latin typeface="Arbat"/>
                <a:ea typeface="Times New Roman"/>
              </a:rPr>
              <a:t>26 </a:t>
            </a:r>
            <a:r>
              <a:rPr lang="ru-RU" sz="1600" b="1" i="1" dirty="0">
                <a:solidFill>
                  <a:schemeClr val="bg1"/>
                </a:solidFill>
                <a:effectLst/>
                <a:latin typeface="Arbat"/>
                <a:ea typeface="Times New Roman"/>
              </a:rPr>
              <a:t>ученика.</a:t>
            </a:r>
            <a:endParaRPr lang="bg-BG" sz="16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Wingdings"/>
              <a:buChar char=""/>
              <a:tabLst>
                <a:tab pos="228600" algn="l"/>
              </a:tabLst>
            </a:pPr>
            <a:r>
              <a:rPr lang="bg-BG" sz="1600" b="1" i="1" dirty="0">
                <a:solidFill>
                  <a:schemeClr val="bg1"/>
                </a:solidFill>
                <a:effectLst/>
                <a:latin typeface="Arbat"/>
                <a:ea typeface="Times New Roman"/>
              </a:rPr>
              <a:t>Придобиване на средно образование и умения за работа и настройка на металорежещи машини</a:t>
            </a:r>
            <a:endParaRPr lang="bg-BG" sz="16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Текстово поле 9"/>
          <p:cNvSpPr txBox="1"/>
          <p:nvPr/>
        </p:nvSpPr>
        <p:spPr>
          <a:xfrm>
            <a:off x="2627784" y="591234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/>
              <a:t>Нашите професии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42106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Професия: 543010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Техник-технолог в дървообработването</a:t>
            </a:r>
            <a:b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Специалност: 5430101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Мебелно производство 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358900"/>
            <a:ext cx="7127875" cy="5346700"/>
          </a:xfrm>
        </p:spPr>
      </p:pic>
    </p:spTree>
    <p:extLst>
      <p:ext uri="{BB962C8B-B14F-4D97-AF65-F5344CB8AC3E}">
        <p14:creationId xmlns:p14="http://schemas.microsoft.com/office/powerpoint/2010/main" val="198644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bg-BG" sz="1800" dirty="0" smtClean="0"/>
              <a:t>   </a:t>
            </a: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Професия: 521040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Машинен монтьор</a:t>
            </a:r>
            <a:b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Специалност: 5210414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Металообработващи машини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Картина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6605041" cy="495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8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ълна">
  <a:themeElements>
    <a:clrScheme name="Въ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ъ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ъ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</TotalTime>
  <Words>391</Words>
  <Application>Microsoft Office PowerPoint</Application>
  <PresentationFormat>Презентация на цял екран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8" baseType="lpstr">
      <vt:lpstr>Вълна</vt:lpstr>
      <vt:lpstr>Професионална гимназия</vt:lpstr>
      <vt:lpstr>Патронът Захарий Зограф</vt:lpstr>
      <vt:lpstr>Училището</vt:lpstr>
      <vt:lpstr>Летописът говори</vt:lpstr>
      <vt:lpstr>Презентация на PowerPoint</vt:lpstr>
      <vt:lpstr>  Професия: 543010 Техник-технолог в дървообработването   Специалност: 5430101 Мебелно производство </vt:lpstr>
      <vt:lpstr>   Професия: 521040 Машинен монтьор    Специалност: 5210414 Металообработващи машини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Професионална гимназия</dc:title>
  <dc:creator>User</dc:creator>
  <cp:lastModifiedBy>urer</cp:lastModifiedBy>
  <cp:revision>10</cp:revision>
  <dcterms:created xsi:type="dcterms:W3CDTF">2019-02-23T17:27:14Z</dcterms:created>
  <dcterms:modified xsi:type="dcterms:W3CDTF">2020-11-10T07:12:18Z</dcterms:modified>
</cp:coreProperties>
</file>