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  <p:sldId id="270" r:id="rId6"/>
    <p:sldId id="267" r:id="rId7"/>
    <p:sldId id="271" r:id="rId8"/>
    <p:sldId id="263" r:id="rId9"/>
    <p:sldId id="261" r:id="rId10"/>
    <p:sldId id="262" r:id="rId11"/>
    <p:sldId id="264" r:id="rId12"/>
    <p:sldId id="265" r:id="rId13"/>
    <p:sldId id="260" r:id="rId14"/>
    <p:sldId id="273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1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2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2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9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0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4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27.4.2021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idx="4294967295"/>
          </p:nvPr>
        </p:nvSpPr>
        <p:spPr>
          <a:xfrm>
            <a:off x="742203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Агресия и тормоз над другите участници на пътя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pc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412776"/>
            <a:ext cx="5616624" cy="499715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Не </a:t>
            </a:r>
            <a:r>
              <a:rPr lang="ru-RU" dirty="0">
                <a:latin typeface="+mj-lt"/>
              </a:rPr>
              <a:t>блокирайте лентата за изпреварване. Позволете превозните средства да ви </a:t>
            </a:r>
            <a:r>
              <a:rPr lang="ru-RU" dirty="0" smtClean="0">
                <a:latin typeface="+mj-lt"/>
              </a:rPr>
              <a:t>изпреварят. Не </a:t>
            </a:r>
            <a:r>
              <a:rPr lang="ru-RU" dirty="0">
                <a:latin typeface="+mj-lt"/>
              </a:rPr>
              <a:t>сменяйте лентата, без да използвате светлинен сигнал.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Поддържайте </a:t>
            </a:r>
            <a:r>
              <a:rPr lang="ru-RU" dirty="0">
                <a:latin typeface="+mj-lt"/>
              </a:rPr>
              <a:t>безопасна дистанция между вашия автомобил и автомобила пред вас.</a:t>
            </a:r>
          </a:p>
          <a:p>
            <a:r>
              <a:rPr lang="ru-RU" dirty="0" smtClean="0">
                <a:latin typeface="+mj-lt"/>
              </a:rPr>
              <a:t>Използвайте </a:t>
            </a:r>
            <a:r>
              <a:rPr lang="ru-RU" dirty="0">
                <a:latin typeface="+mj-lt"/>
              </a:rPr>
              <a:t>клаксона на автомобила си пестеливо. </a:t>
            </a:r>
            <a:endParaRPr lang="en-US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Планирайте </a:t>
            </a:r>
            <a:r>
              <a:rPr lang="ru-RU" dirty="0">
                <a:latin typeface="+mj-lt"/>
              </a:rPr>
              <a:t>предварително времето си, винаги може да се случат забавяния.</a:t>
            </a:r>
            <a:endParaRPr lang="bg-BG" dirty="0">
              <a:latin typeface="+mj-lt"/>
            </a:endParaRPr>
          </a:p>
        </p:txBody>
      </p:sp>
      <p:pic>
        <p:nvPicPr>
          <p:cNvPr id="2050" name="Picture 2" descr="C:\Users\pc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63" y="5013176"/>
            <a:ext cx="2830899" cy="15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pc\Desktop\R9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68" y="1647947"/>
            <a:ext cx="2741096" cy="13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9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25865" y="2132856"/>
            <a:ext cx="9227368" cy="5357192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Ако </a:t>
            </a:r>
            <a:r>
              <a:rPr lang="ru-RU" dirty="0">
                <a:latin typeface="+mj-lt"/>
              </a:rPr>
              <a:t>карате тромаво или бавно движещи се превозни средства, отбийте, когато е възможно, за да дадете възможност на трафика да премине. </a:t>
            </a:r>
          </a:p>
          <a:p>
            <a:r>
              <a:rPr lang="ru-RU" dirty="0" smtClean="0">
                <a:latin typeface="+mj-lt"/>
              </a:rPr>
              <a:t>Ако </a:t>
            </a:r>
            <a:r>
              <a:rPr lang="ru-RU" dirty="0">
                <a:latin typeface="+mj-lt"/>
              </a:rPr>
              <a:t>агресорът се опитва да Ви изблъска от пътя или предприеме други действия, с които застрашава безопасността Ви – обадете се на 112</a:t>
            </a:r>
          </a:p>
          <a:p>
            <a:endParaRPr lang="bg-BG" dirty="0"/>
          </a:p>
        </p:txBody>
      </p:sp>
      <p:pic>
        <p:nvPicPr>
          <p:cNvPr id="3074" name="Picture 2" descr="C:\Users\pc\Desktop\Emergency_telephones_mice_by_mimoo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351338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2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560840" cy="35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539552" y="33265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</a:t>
            </a:r>
            <a:r>
              <a:rPr lang="bg-BG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зад волана може да доведе до сериозни наранявания или дори до смърт. Не позволявайте на импулсивната реакция да разруши живота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8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Аг</a:t>
            </a:r>
            <a:r>
              <a:rPr lang="ru-RU" dirty="0" smtClean="0">
                <a:solidFill>
                  <a:schemeClr val="bg1"/>
                </a:solidFill>
              </a:rPr>
              <a:t>ресивно поведение 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Под агресивно поведение </a:t>
            </a:r>
            <a:r>
              <a:rPr lang="ru-RU" dirty="0">
                <a:latin typeface="+mj-lt"/>
              </a:rPr>
              <a:t>на </a:t>
            </a:r>
            <a:r>
              <a:rPr lang="ru-RU" dirty="0" smtClean="0">
                <a:latin typeface="+mj-lt"/>
              </a:rPr>
              <a:t>шофьора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се разбира всяка </a:t>
            </a:r>
            <a:r>
              <a:rPr lang="ru-RU" dirty="0">
                <a:latin typeface="+mj-lt"/>
              </a:rPr>
              <a:t>форма на поведение на водачите, </a:t>
            </a:r>
            <a:r>
              <a:rPr lang="ru-RU" dirty="0" smtClean="0">
                <a:latin typeface="+mj-lt"/>
              </a:rPr>
              <a:t>ко</a:t>
            </a:r>
            <a:r>
              <a:rPr lang="bg-BG" dirty="0">
                <a:latin typeface="+mj-lt"/>
              </a:rPr>
              <a:t>я</a:t>
            </a:r>
            <a:r>
              <a:rPr lang="ru-RU" dirty="0" smtClean="0">
                <a:latin typeface="+mj-lt"/>
              </a:rPr>
              <a:t>то е с </a:t>
            </a:r>
            <a:r>
              <a:rPr lang="ru-RU" dirty="0">
                <a:latin typeface="+mj-lt"/>
              </a:rPr>
              <a:t>цел да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нарани (физически или психически) или </a:t>
            </a:r>
            <a:r>
              <a:rPr lang="ru-RU" dirty="0" smtClean="0">
                <a:latin typeface="+mj-lt"/>
              </a:rPr>
              <a:t>да </a:t>
            </a:r>
            <a:r>
              <a:rPr lang="ru-RU" dirty="0">
                <a:latin typeface="+mj-lt"/>
              </a:rPr>
              <a:t>причини увреждане на останалите участници в </a:t>
            </a:r>
            <a:r>
              <a:rPr lang="ru-RU" dirty="0" smtClean="0">
                <a:latin typeface="+mj-lt"/>
              </a:rPr>
              <a:t>движението</a:t>
            </a:r>
            <a:r>
              <a:rPr lang="en-US" dirty="0" smtClean="0">
                <a:latin typeface="+mj-lt"/>
              </a:rPr>
              <a:t>.</a:t>
            </a:r>
            <a:endParaRPr lang="bg-BG" dirty="0">
              <a:latin typeface="+mj-lt"/>
            </a:endParaRPr>
          </a:p>
        </p:txBody>
      </p:sp>
      <p:pic>
        <p:nvPicPr>
          <p:cNvPr id="3075" name="Picture 3" descr="C:\Users\pc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704856" cy="27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6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</a:t>
            </a:r>
            <a:r>
              <a:rPr lang="ru-RU" sz="4000" dirty="0" smtClean="0"/>
              <a:t>сновни елементи</a:t>
            </a:r>
            <a:r>
              <a:rPr lang="en-US" sz="4000" dirty="0" smtClean="0"/>
              <a:t> </a:t>
            </a:r>
            <a:r>
              <a:rPr lang="bg-BG" sz="4000" dirty="0" smtClean="0"/>
              <a:t>на агресивното поведение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84784"/>
            <a:ext cx="5076056" cy="4590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sz="3400" dirty="0" smtClean="0">
              <a:latin typeface="+mj-lt"/>
            </a:endParaRPr>
          </a:p>
          <a:p>
            <a:pPr marL="514350" indent="-514350">
              <a:buClr>
                <a:schemeClr val="tx1"/>
              </a:buClr>
              <a:buAutoNum type="arabicParenR"/>
            </a:pPr>
            <a:r>
              <a:rPr lang="ru-RU" sz="3400" dirty="0" smtClean="0">
                <a:latin typeface="+mj-lt"/>
              </a:rPr>
              <a:t>поведение</a:t>
            </a:r>
            <a:r>
              <a:rPr lang="ru-RU" sz="3400" dirty="0">
                <a:latin typeface="+mj-lt"/>
              </a:rPr>
              <a:t>, което може да причини физическа или емоционална вреда на друг участник в движението по пътищата</a:t>
            </a:r>
            <a:r>
              <a:rPr lang="ru-RU" sz="3400" dirty="0" smtClean="0">
                <a:latin typeface="+mj-lt"/>
              </a:rPr>
              <a:t>;</a:t>
            </a:r>
            <a:endParaRPr lang="en-US" sz="3400" dirty="0">
              <a:latin typeface="+mj-lt"/>
            </a:endParaRPr>
          </a:p>
          <a:p>
            <a:pPr marL="514350" indent="-514350">
              <a:buClr>
                <a:schemeClr val="tx1"/>
              </a:buClr>
              <a:buAutoNum type="arabicParenR"/>
            </a:pPr>
            <a:endParaRPr lang="ru-RU" sz="3400" dirty="0" smtClean="0">
              <a:latin typeface="+mj-lt"/>
            </a:endParaRPr>
          </a:p>
          <a:p>
            <a:pPr marL="514350" indent="-514350">
              <a:buClrTx/>
              <a:buAutoNum type="arabicParenR"/>
            </a:pPr>
            <a:r>
              <a:rPr lang="ru-RU" sz="3400" dirty="0" smtClean="0">
                <a:latin typeface="+mj-lt"/>
              </a:rPr>
              <a:t>поведение, което се състои в нарушаване на правилата за движение по пътищата</a:t>
            </a:r>
            <a:r>
              <a:rPr lang="en-US" sz="3400" dirty="0" smtClean="0">
                <a:latin typeface="+mj-lt"/>
              </a:rPr>
              <a:t>, </a:t>
            </a:r>
            <a:r>
              <a:rPr lang="ru-RU" sz="3400" dirty="0" smtClean="0">
                <a:latin typeface="+mj-lt"/>
              </a:rPr>
              <a:t>употребата </a:t>
            </a:r>
            <a:r>
              <a:rPr lang="ru-RU" sz="3400" dirty="0">
                <a:latin typeface="+mj-lt"/>
              </a:rPr>
              <a:t>на упойващи и наркотични вещества </a:t>
            </a:r>
            <a:r>
              <a:rPr lang="ru-RU" sz="3400" dirty="0" smtClean="0">
                <a:latin typeface="+mj-lt"/>
              </a:rPr>
              <a:t>;</a:t>
            </a:r>
            <a:endParaRPr lang="ru-RU" sz="3400" dirty="0">
              <a:latin typeface="+mj-lt"/>
            </a:endParaRPr>
          </a:p>
          <a:p>
            <a:pPr marL="0" indent="0">
              <a:buClrTx/>
              <a:buNone/>
            </a:pPr>
            <a:r>
              <a:rPr lang="ru-RU" dirty="0" smtClean="0"/>
              <a:t> 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43115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-35380" y="14040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Агресивното поведение има два основни елемента: </a:t>
            </a:r>
          </a:p>
        </p:txBody>
      </p:sp>
    </p:spTree>
    <p:extLst>
      <p:ext uri="{BB962C8B-B14F-4D97-AF65-F5344CB8AC3E}">
        <p14:creationId xmlns:p14="http://schemas.microsoft.com/office/powerpoint/2010/main" val="110341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347718" y="260648"/>
            <a:ext cx="9659416" cy="1111664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Аспекти на агресивното шофиране</a:t>
            </a:r>
            <a:endParaRPr lang="bg-BG" sz="4400" dirty="0"/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2123728" y="2060848"/>
            <a:ext cx="43924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latin typeface="+mj-lt"/>
              </a:rPr>
              <a:t>Агресивно шофиране</a:t>
            </a:r>
            <a:endParaRPr lang="bg-BG" sz="3200" dirty="0">
              <a:latin typeface="+mj-lt"/>
            </a:endParaRPr>
          </a:p>
        </p:txBody>
      </p:sp>
      <p:cxnSp>
        <p:nvCxnSpPr>
          <p:cNvPr id="6" name="Съединител &quot;права стрелка&quot; 5"/>
          <p:cNvCxnSpPr/>
          <p:nvPr/>
        </p:nvCxnSpPr>
        <p:spPr>
          <a:xfrm>
            <a:off x="4319972" y="2852936"/>
            <a:ext cx="3276364" cy="1460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ъединител &quot;права стрелка&quot; 7"/>
          <p:cNvCxnSpPr/>
          <p:nvPr/>
        </p:nvCxnSpPr>
        <p:spPr>
          <a:xfrm>
            <a:off x="4319972" y="2852936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ъединител &quot;права стрелка&quot; 9"/>
          <p:cNvCxnSpPr/>
          <p:nvPr/>
        </p:nvCxnSpPr>
        <p:spPr>
          <a:xfrm flipH="1">
            <a:off x="1439652" y="2852936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кръглен правоъгълник 10"/>
          <p:cNvSpPr/>
          <p:nvPr/>
        </p:nvSpPr>
        <p:spPr>
          <a:xfrm>
            <a:off x="107504" y="4313343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+mj-lt"/>
              </a:rPr>
              <a:t>Агресивност</a:t>
            </a:r>
            <a:endParaRPr lang="bg-BG" sz="2400" dirty="0">
              <a:latin typeface="+mj-lt"/>
            </a:endParaRPr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6156176" y="4364392"/>
            <a:ext cx="2556284" cy="72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+mj-lt"/>
              </a:rPr>
              <a:t>Поемане на риск</a:t>
            </a:r>
            <a:endParaRPr lang="bg-BG" sz="2400" dirty="0">
              <a:latin typeface="+mj-lt"/>
            </a:endParaRPr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3203848" y="4313343"/>
            <a:ext cx="2618331" cy="720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+mj-lt"/>
              </a:rPr>
              <a:t>Отрицателни емоции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10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08520" y="1484784"/>
            <a:ext cx="6078341" cy="45259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Първият </a:t>
            </a:r>
            <a:r>
              <a:rPr lang="ru-RU" dirty="0">
                <a:latin typeface="+mj-lt"/>
              </a:rPr>
              <a:t>аспект  включва  агресивността и  нейното  проявление в  умишлени  актове на  физическа  и вербална агресия  по  време  на  шофиране  и  съзнателно  намерение  за  нанасяне  на  вреда  на  други  участници  от движението. </a:t>
            </a:r>
            <a:endParaRPr lang="en-US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Вторият </a:t>
            </a:r>
            <a:r>
              <a:rPr lang="ru-RU" dirty="0">
                <a:latin typeface="+mj-lt"/>
              </a:rPr>
              <a:t>компонент се отнася до отрицателните емоции, които индивида изпитва при шофиране. Те  се характеризират  най-често с  гняв,  чувство  на  неудовлетвореност,  тъга,  недоволство,  завист  и  други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 </a:t>
            </a:r>
          </a:p>
        </p:txBody>
      </p:sp>
      <p:pic>
        <p:nvPicPr>
          <p:cNvPr id="6" name="Picture 2" descr="C:\Users\pc\Desktop\Картин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9" y="1772814"/>
            <a:ext cx="284132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3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2861" y="1556792"/>
            <a:ext cx="8767611" cy="331236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4680B"/>
              </a:buClr>
            </a:pPr>
            <a:r>
              <a:rPr lang="bg-BG" dirty="0">
                <a:solidFill>
                  <a:srgbClr val="55554A"/>
                </a:solidFill>
                <a:latin typeface="Times New Roman"/>
              </a:rPr>
              <a:t>Т</a:t>
            </a:r>
            <a:r>
              <a:rPr lang="ru-RU" dirty="0" smtClean="0">
                <a:solidFill>
                  <a:srgbClr val="55554A"/>
                </a:solidFill>
                <a:latin typeface="Times New Roman"/>
              </a:rPr>
              <a:t>ретият  </a:t>
            </a:r>
            <a:r>
              <a:rPr lang="ru-RU" dirty="0">
                <a:solidFill>
                  <a:srgbClr val="55554A"/>
                </a:solidFill>
                <a:latin typeface="Times New Roman"/>
              </a:rPr>
              <a:t>аспект  касае  склонността  на  индивида  да предприема рисково поведение на пътя, която най-често включва действия като превишаване на скоростта на движение,  </a:t>
            </a:r>
            <a:r>
              <a:rPr lang="ru-RU" dirty="0" smtClean="0">
                <a:solidFill>
                  <a:srgbClr val="55554A"/>
                </a:solidFill>
                <a:latin typeface="Times New Roman"/>
              </a:rPr>
              <a:t>неспазване  </a:t>
            </a:r>
            <a:r>
              <a:rPr lang="ru-RU" dirty="0">
                <a:solidFill>
                  <a:srgbClr val="55554A"/>
                </a:solidFill>
                <a:latin typeface="Times New Roman"/>
              </a:rPr>
              <a:t>на  дистанция,  неправилно  изпреварване  и  маневриране,  често  и  безпричинно престрояване в различни ленти от платното за движение, неизползване на светлинни сигнали, преминаване на червен светофар и други </a:t>
            </a:r>
            <a:r>
              <a:rPr lang="en-US" dirty="0">
                <a:solidFill>
                  <a:srgbClr val="55554A"/>
                </a:solidFill>
                <a:latin typeface="Bodoni MT Condensed"/>
              </a:rPr>
              <a:t>. </a:t>
            </a:r>
            <a:r>
              <a:rPr lang="ru-RU" dirty="0">
                <a:solidFill>
                  <a:srgbClr val="55554A"/>
                </a:solidFill>
                <a:latin typeface="Times New Roman"/>
              </a:rPr>
              <a:t>Към този аспект попадат и грешките, в резултат от  нарушения на вниманието, които настъпват при изпълнението на странични задачи по време на шофиране (използване на мобилен  телефон,  хранене,  оправяне  на  външния вид,  пушене,  пускане  на  музика и  други).  </a:t>
            </a:r>
            <a:endParaRPr lang="bg-BG" dirty="0">
              <a:solidFill>
                <a:srgbClr val="55554A"/>
              </a:solidFill>
              <a:latin typeface="Times New Roman"/>
            </a:endParaRPr>
          </a:p>
          <a:p>
            <a:endParaRPr lang="bg-BG" dirty="0"/>
          </a:p>
        </p:txBody>
      </p:sp>
      <p:pic>
        <p:nvPicPr>
          <p:cNvPr id="5122" name="Picture 2" descr="C:\Users\pc\Desktop\1449149393_3_559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26" y="4365103"/>
            <a:ext cx="604867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1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2486" y="260648"/>
            <a:ext cx="8183880" cy="1051560"/>
          </a:xfrm>
        </p:spPr>
        <p:txBody>
          <a:bodyPr/>
          <a:lstStyle/>
          <a:p>
            <a:r>
              <a:rPr lang="bg-BG" dirty="0" smtClean="0"/>
              <a:t>Участници в конфликта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Участниците в конфликта </a:t>
            </a:r>
            <a:r>
              <a:rPr lang="bg-BG" dirty="0" smtClean="0">
                <a:latin typeface="+mj-lt"/>
              </a:rPr>
              <a:t>са </a:t>
            </a:r>
            <a:r>
              <a:rPr lang="ru-RU" dirty="0" smtClean="0">
                <a:latin typeface="+mj-lt"/>
              </a:rPr>
              <a:t>шофьорите на различните транспортни средства и пешеходците</a:t>
            </a:r>
            <a:r>
              <a:rPr lang="en-US" dirty="0" smtClean="0">
                <a:latin typeface="+mj-lt"/>
              </a:rPr>
              <a:t>.</a:t>
            </a:r>
            <a:endParaRPr lang="bg-BG" dirty="0">
              <a:latin typeface="+mj-lt"/>
            </a:endParaRPr>
          </a:p>
        </p:txBody>
      </p:sp>
      <p:pic>
        <p:nvPicPr>
          <p:cNvPr id="2050" name="Picture 2" descr="C:\Users\pc\Desktop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1"/>
            <a:ext cx="4104456" cy="31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805902" cy="31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4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31513" y="260648"/>
            <a:ext cx="9394055" cy="105156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Предпоставки за конфликт в пътното движение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47864" y="1484784"/>
            <a:ext cx="5832648" cy="5400600"/>
          </a:xfrm>
        </p:spPr>
        <p:txBody>
          <a:bodyPr>
            <a:normAutofit fontScale="92500"/>
          </a:bodyPr>
          <a:lstStyle/>
          <a:p>
            <a:r>
              <a:rPr lang="bg-BG" dirty="0">
                <a:latin typeface="+mj-lt"/>
              </a:rPr>
              <a:t>Р</a:t>
            </a:r>
            <a:r>
              <a:rPr lang="ru-RU" dirty="0" smtClean="0">
                <a:latin typeface="+mj-lt"/>
              </a:rPr>
              <a:t>язката </a:t>
            </a:r>
            <a:r>
              <a:rPr lang="ru-RU" dirty="0">
                <a:latin typeface="+mj-lt"/>
              </a:rPr>
              <a:t>смяна на пътните </a:t>
            </a:r>
            <a:r>
              <a:rPr lang="ru-RU" dirty="0" smtClean="0">
                <a:latin typeface="+mj-lt"/>
              </a:rPr>
              <a:t>платна,често </a:t>
            </a:r>
            <a:r>
              <a:rPr lang="ru-RU" dirty="0">
                <a:latin typeface="+mj-lt"/>
              </a:rPr>
              <a:t>и без изискуемата </a:t>
            </a:r>
            <a:r>
              <a:rPr lang="ru-RU" dirty="0" smtClean="0">
                <a:latin typeface="+mj-lt"/>
              </a:rPr>
              <a:t>сигнализация 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bg-BG" dirty="0">
                <a:latin typeface="+mj-lt"/>
              </a:rPr>
              <a:t>Н</a:t>
            </a:r>
            <a:r>
              <a:rPr lang="bg-BG" dirty="0" smtClean="0">
                <a:latin typeface="+mj-lt"/>
              </a:rPr>
              <a:t>еправилно </a:t>
            </a:r>
            <a:r>
              <a:rPr lang="bg-BG" dirty="0">
                <a:latin typeface="+mj-lt"/>
              </a:rPr>
              <a:t>изпреварване и </a:t>
            </a:r>
            <a:r>
              <a:rPr lang="bg-BG" dirty="0" smtClean="0">
                <a:latin typeface="+mj-lt"/>
              </a:rPr>
              <a:t>маневриране</a:t>
            </a:r>
            <a:r>
              <a:rPr lang="en-US" dirty="0" smtClean="0">
                <a:latin typeface="+mj-lt"/>
              </a:rPr>
              <a:t> ;</a:t>
            </a:r>
          </a:p>
          <a:p>
            <a:r>
              <a:rPr lang="ru-RU" dirty="0" smtClean="0">
                <a:latin typeface="+mj-lt"/>
              </a:rPr>
              <a:t>Неспазване </a:t>
            </a:r>
            <a:r>
              <a:rPr lang="ru-RU" dirty="0">
                <a:latin typeface="+mj-lt"/>
              </a:rPr>
              <a:t>на дистанция </a:t>
            </a:r>
            <a:r>
              <a:rPr lang="en-US" dirty="0" smtClean="0">
                <a:latin typeface="+mj-lt"/>
              </a:rPr>
              <a:t>;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Д</a:t>
            </a:r>
            <a:r>
              <a:rPr lang="ru-RU" dirty="0" smtClean="0">
                <a:latin typeface="+mj-lt"/>
              </a:rPr>
              <a:t>вижите </a:t>
            </a:r>
            <a:r>
              <a:rPr lang="ru-RU" dirty="0">
                <a:latin typeface="+mj-lt"/>
              </a:rPr>
              <a:t>се твърде бавно и затруднявате </a:t>
            </a:r>
            <a:r>
              <a:rPr lang="ru-RU" dirty="0" smtClean="0">
                <a:latin typeface="+mj-lt"/>
              </a:rPr>
              <a:t>движението</a:t>
            </a:r>
            <a:r>
              <a:rPr lang="en-US" dirty="0" smtClean="0">
                <a:latin typeface="+mj-lt"/>
              </a:rPr>
              <a:t> ;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</a:t>
            </a:r>
            <a:r>
              <a:rPr lang="ru-RU" dirty="0" smtClean="0">
                <a:latin typeface="+mj-lt"/>
              </a:rPr>
              <a:t>върде </a:t>
            </a:r>
            <a:r>
              <a:rPr lang="ru-RU" dirty="0">
                <a:latin typeface="+mj-lt"/>
              </a:rPr>
              <a:t>дълго не потегляте при зелен сигнал на </a:t>
            </a:r>
            <a:r>
              <a:rPr lang="ru-RU" dirty="0" smtClean="0">
                <a:latin typeface="+mj-lt"/>
              </a:rPr>
              <a:t>светофар</a:t>
            </a:r>
            <a:r>
              <a:rPr lang="en-US" dirty="0" smtClean="0">
                <a:latin typeface="+mj-lt"/>
              </a:rPr>
              <a:t> ;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Не превключвате </a:t>
            </a:r>
            <a:r>
              <a:rPr lang="ru-RU" dirty="0">
                <a:latin typeface="+mj-lt"/>
              </a:rPr>
              <a:t>от дълги на къси светлини, когато се разминавате с друг </a:t>
            </a:r>
            <a:r>
              <a:rPr lang="ru-RU" dirty="0" smtClean="0">
                <a:latin typeface="+mj-lt"/>
              </a:rPr>
              <a:t>шофьор</a:t>
            </a:r>
            <a:r>
              <a:rPr lang="en-US" dirty="0" smtClean="0">
                <a:latin typeface="+mj-lt"/>
              </a:rPr>
              <a:t> ;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 Прекомерно  </a:t>
            </a:r>
            <a:r>
              <a:rPr lang="ru-RU" dirty="0">
                <a:latin typeface="+mj-lt"/>
              </a:rPr>
              <a:t>използване  на  светлинни  и  звукови  </a:t>
            </a:r>
            <a:r>
              <a:rPr lang="ru-RU" dirty="0" smtClean="0">
                <a:latin typeface="+mj-lt"/>
              </a:rPr>
              <a:t>сигнали</a:t>
            </a:r>
            <a:r>
              <a:rPr lang="en-US" dirty="0" smtClean="0">
                <a:latin typeface="+mj-lt"/>
              </a:rPr>
              <a:t> ;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Спирате внезапно</a:t>
            </a:r>
            <a:r>
              <a:rPr lang="en-US" dirty="0" smtClean="0">
                <a:latin typeface="+mj-lt"/>
              </a:rPr>
              <a:t> ;</a:t>
            </a:r>
          </a:p>
          <a:p>
            <a:endParaRPr lang="bg-B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2403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3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88640"/>
            <a:ext cx="9731424" cy="1111664"/>
          </a:xfrm>
        </p:spPr>
        <p:txBody>
          <a:bodyPr>
            <a:noAutofit/>
          </a:bodyPr>
          <a:lstStyle/>
          <a:p>
            <a:pPr algn="l"/>
            <a:r>
              <a:rPr lang="bg-BG" sz="3600" dirty="0"/>
              <a:t>М</a:t>
            </a:r>
            <a:r>
              <a:rPr lang="ru-RU" sz="3600" dirty="0" smtClean="0"/>
              <a:t>ерки </a:t>
            </a:r>
            <a:r>
              <a:rPr lang="ru-RU" sz="3600" dirty="0"/>
              <a:t>за противодействие на агресивното поведение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Запазете самообладание и спокойствие. Бъдете учтиви и любезни дори когато другият водач не е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Избягвайте </a:t>
            </a:r>
            <a:r>
              <a:rPr lang="ru-RU" dirty="0">
                <a:latin typeface="+mj-lt"/>
              </a:rPr>
              <a:t>контакт с очите. Ако агресивен шофьор се опита да стигне до физическо насилие, не го гледайте в </a:t>
            </a:r>
            <a:r>
              <a:rPr lang="ru-RU" dirty="0" smtClean="0">
                <a:latin typeface="+mj-lt"/>
              </a:rPr>
              <a:t>очите.</a:t>
            </a:r>
            <a:endParaRPr lang="en-US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Не изразявайте агресия чрез тялото, думите и жестовете си, за да не провокирате гневна </a:t>
            </a:r>
            <a:r>
              <a:rPr lang="ru-RU" dirty="0" smtClean="0">
                <a:latin typeface="+mj-lt"/>
              </a:rPr>
              <a:t>реакция</a:t>
            </a:r>
            <a:r>
              <a:rPr lang="en-US" dirty="0" smtClean="0">
                <a:latin typeface="+mj-lt"/>
              </a:rPr>
              <a:t> .</a:t>
            </a:r>
            <a:endParaRPr lang="ru-RU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bg-BG" sz="2000" dirty="0">
              <a:latin typeface="+mj-lt"/>
            </a:endParaRPr>
          </a:p>
        </p:txBody>
      </p:sp>
      <p:pic>
        <p:nvPicPr>
          <p:cNvPr id="1026" name="Picture 2" descr="C:\Users\pc\Desktop\cmo-mantenerse-calmado-durante-los-momentos-de-violencia-vial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4969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8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TM01790490[[fn=Декейтер]]</Template>
  <TotalTime>395</TotalTime>
  <Words>560</Words>
  <Application>Microsoft Office PowerPoint</Application>
  <PresentationFormat>Презентация на цял екран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13</vt:i4>
      </vt:variant>
    </vt:vector>
  </HeadingPairs>
  <TitlesOfParts>
    <vt:vector size="22" baseType="lpstr">
      <vt:lpstr>Arial</vt:lpstr>
      <vt:lpstr>Bodoni MT Condensed</vt:lpstr>
      <vt:lpstr>Calibri</vt:lpstr>
      <vt:lpstr>Courier New</vt:lpstr>
      <vt:lpstr>Franklin Gothic Book</vt:lpstr>
      <vt:lpstr>Times New Roman</vt:lpstr>
      <vt:lpstr>Wingdings</vt:lpstr>
      <vt:lpstr>Decatur</vt:lpstr>
      <vt:lpstr>Office тема</vt:lpstr>
      <vt:lpstr>Агресия и тормоз над другите участници на пътя . </vt:lpstr>
      <vt:lpstr>Агресивно поведение </vt:lpstr>
      <vt:lpstr>Основни елементи на агресивното поведение</vt:lpstr>
      <vt:lpstr>Аспекти на агресивното шофиране</vt:lpstr>
      <vt:lpstr>Презентация на PowerPoint</vt:lpstr>
      <vt:lpstr>Презентация на PowerPoint</vt:lpstr>
      <vt:lpstr>Участници в конфликта </vt:lpstr>
      <vt:lpstr>Предпоставки за конфликт в пътното движение</vt:lpstr>
      <vt:lpstr>Мерки за противодействие на агресивното поведение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PV-STU-ACER07</cp:lastModifiedBy>
  <cp:revision>34</cp:revision>
  <dcterms:created xsi:type="dcterms:W3CDTF">2021-04-25T12:23:58Z</dcterms:created>
  <dcterms:modified xsi:type="dcterms:W3CDTF">2021-04-27T05:10:29Z</dcterms:modified>
</cp:coreProperties>
</file>