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71" r:id="rId2"/>
    <p:sldId id="256" r:id="rId3"/>
    <p:sldId id="259" r:id="rId4"/>
    <p:sldId id="257" r:id="rId5"/>
    <p:sldId id="260" r:id="rId6"/>
    <p:sldId id="258" r:id="rId7"/>
    <p:sldId id="270" r:id="rId8"/>
    <p:sldId id="268" r:id="rId9"/>
    <p:sldId id="267" r:id="rId10"/>
    <p:sldId id="269" r:id="rId11"/>
    <p:sldId id="261" r:id="rId12"/>
    <p:sldId id="262" r:id="rId13"/>
    <p:sldId id="264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890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13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23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96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3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39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30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1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8182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5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4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7872E-CD83-49AB-852C-B372CB144BD7}" type="datetimeFigureOut">
              <a:rPr lang="bg-BG" smtClean="0"/>
              <a:pPr/>
              <a:t>18.6.2020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F4587E4-1A67-47AB-B5F7-F3084E41FC9D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45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229" y="287384"/>
            <a:ext cx="8102479" cy="230338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975" y="2816659"/>
            <a:ext cx="9156986" cy="297510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2383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1779" y="304025"/>
            <a:ext cx="3040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chemeClr val="accent1"/>
                </a:solidFill>
              </a:rPr>
              <a:t>КУЛТУРНА ПРОГРАМА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771" y="889627"/>
            <a:ext cx="113216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bg-BG" sz="2000" dirty="0" smtClean="0"/>
              <a:t>С АВТОБУС </a:t>
            </a:r>
            <a:r>
              <a:rPr lang="en-US" sz="2000" dirty="0" smtClean="0"/>
              <a:t>“HOP ON HOP OFF” </a:t>
            </a:r>
            <a:r>
              <a:rPr lang="bg-BG" sz="2000" dirty="0" smtClean="0"/>
              <a:t>ИЗ БАРСЕЛОНА</a:t>
            </a:r>
            <a:endParaRPr lang="en-US" sz="2000" dirty="0" smtClean="0"/>
          </a:p>
          <a:p>
            <a:endParaRPr lang="en-US" sz="2000" dirty="0" smtClean="0"/>
          </a:p>
          <a:p>
            <a:pPr marL="342900" indent="-342900">
              <a:buAutoNum type="arabicPeriod"/>
            </a:pPr>
            <a:r>
              <a:rPr lang="ru-RU" sz="2000" dirty="0"/>
              <a:t>ПОСЕЩЕНИЕ НА ГОТИЧЕСКИЯ КВАРТАЛ НА БАРСЕЛОНА С ЕКСУРЗОВОД, ОСИГУРЕН </a:t>
            </a:r>
            <a:r>
              <a:rPr lang="ru-RU" sz="2000" dirty="0" smtClean="0"/>
              <a:t>ОТ BARCINO  </a:t>
            </a:r>
            <a:r>
              <a:rPr lang="ru-RU" sz="2000" dirty="0"/>
              <a:t>SCHOOL</a:t>
            </a:r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sp>
        <p:nvSpPr>
          <p:cNvPr id="4" name="AutoShape 2" descr="data:image/jpeg;base64,/9j/4AAQSkZJRgABAQAAAQABAAD/4QBCRXhpZgAASUkqAAgAAAACADEBAgAHAAAAJgAAAJiCAgAMAAAALQAAAAAAAABHb29nbGUAUEVQIEhFUlJFUk8AAP/hAgJodHRwOi8vbnMuYWRvYmUuY29tL3hhcC8xLjAvADw/eHBhY2tldCBiZWdpbj0i77u/IiBpZD0iVzVNME1wQ2VoaUh6cmVTek5UY3prYzlkIj8+IDx4OnhtcG1ldGEgeG1sbnM6eD0iYWRvYmU6bnM6bWV0YS8iIHg6eG1wdGs9IlhNUCBDb3JlIDUuNS4wIj4gPHJkZjpSREYgeG1sbnM6cmRmPSJodHRwOi8vd3d3LnczLm9yZy8xOTk5LzAyLzIyLXJkZi1zeW50YXgtbnMjIj4gPHJkZjpEZXNjcmlwdGlvbiByZGY6YWJvdXQ9IiIgeG1sbnM6eG1wPSJodHRwOi8vbnMuYWRvYmUuY29tL3hhcC8xLjAvIiB4bWxuczpkYz0iaHR0cDovL3B1cmwub3JnL2RjL2VsZW1lbnRzLzEuMS8iIHhtcDpDcmVhdG9yVG9vbD0iR29vZ2xlIj4gPGRjOnJpZ2h0cz4gPHJkZjpBbHQ+IDxyZGY6bGkgeG1sOmxhbmc9IngtZGVmYXVsdCI+UEVQIEhFUlJFUk88L3JkZjpsaT4gPC9yZGY6QWx0PiA8L2RjOnJpZ2h0cz4gPC9yZGY6RGVzY3JpcHRpb24+IDwvcmRmOlJERj4gPC94OnhtcG1ldGE+ICAgPD94cGFja2V0IGVuZD0idyI/Pv/bAIQAAwICCwoKCggNCggKCggKCgoKDQoPCggLCwoICgoICgoKCAgICggICgsLCAgKCggKCgoKCQoKDQsNCggNCggKCgEDBAQGBQYKBgYKEA0LDRAQDxAQEBAQEBAQDw8QEBAQEBAQEBAPDhAQEBAQDw8QEA8PEBAQEA8QDxAQDw8PDxAN/8AAEQgAoADvAwERAAIRAQMRAf/EAB0AAAICAwEBAQAAAAAAAAAAAAUGBAcCAwgBAAn/xABKEAADAAIBAgUCBAIHBQMICwABAgMEERIFEwAGByEiFDEIIzJBUWEVM0JScYGRJGKhwfCS0dIWGENTgrGy0zRFcnODorPC4eLj/8QAGwEAAQUBAQAAAAAAAAAAAAAAAwABAgQFBgf/xAA9EQABAgUCAwYEBgEDBAIDAAABAhEAAxIhMQRBBSJRE2FxgZHwMqGx0QYUQsHh8SMVUmIzcoLSB8IXU6P/2gAMAwEAAhEDEQA/AL0y08etpMeYqECrp4OkwAiIXZ8EeBtGwJ4aHjNJ+FDiNy4/iNUTAjOeN4aqHCY2fR+Gqh6YkRwvECqJhMEIYfgBVBgmJk8DwIrggTG9cDxGuJhMbPL3SrNmUxXx68BHuA+0WQKEPcC1091Jcr8FKgqAXQsobl9VxVaZ1Msgpt0L9b7R0en4YhUqqY4VfubyiX/R38vcff8Abx0dYjBo6x6uB4VcNTHv0XhVQqI9+h8KqHpj4YnhVQqY9+i8NVCpjxsTwqocpjH6PwqoamPHxvDgwimMe14d4UepLwxMICNol4i8SjMR8ReHjNU8M8O0bZjxEw8TJL4GYIInxr4ERBAYqu778bwEYKi8QaS8FBgZEYHD8SqhUx8YeE8Jo2Tx/DEw4TEueH4gVQQJiZLA8CK4IERIn03xCuJhES06d4hXE6IlRwPAyqJhEZ5OZNPZqST/AO0yp/8AER4rqmpT8RAiwmWVYDwv+bvNEuxVZ0V3dCq9vdAS3xOqKO2DxLfdxo/z9vGXqtbLEtQSpyQwaNLTaNZmJKksAd498s+e8WLyqyZrXWaT7tKScoRLtKoiLoCmiRwZuWjsljsnjlJ6Yjqkqhz695xxuQf8yQZRy7oY6pyIYF15KuviByI3r+O/HQ6DWJRKEuapiCw8PH1jC1ukUuYVyw4OfHw9I1L1iJGxaBH8Q6Ef68vG0mfLIcKB8xGQZCxYpPoY108wQAJN8cAfcl5jX/5vCM+WMqHqIQkLOEn0MaT5rhvXc3/NVdx/2kQr/h7+/iH5qV/uif5aZ/tjzy35llkIrAhXPINNvi6lT7Hi6q5Vl0wbiNbKn3U+Keh4h+ZBqTSQcHcbfzFrW6H8uRSqoEZHXf8AiDNsbjvfx19+Xx1/jv7eNPtA1T2jP7NTs14wkgO9FTr76IOv8dfbwyZqVh0kHwh1SlILKBHjGz6XxOqINGDYnh6oTRpbD8PVEaY8GJ4eqFTH3Y8NVCaPO14Tw0ZCHhiYdo2LLw0SAjMHw0O8b5nxExKKq7njfjAeNk08RJiQEbpR8RJiYEZnE8NU0PTG7HxPEVKiQTE+WJ4GVQUJiZHE8DKoIExOni+A1QakRG6pmiIVmB4s6ISP7PM8eR3/AGQf1fwHv7/bwNcwJDmDSpJmFhlifTaNnmzKEser8ip4lUI/UaOOE1XXvyLEAH9vudAE+KupmUS1KdrfPaC6eX2kxKWe/wAt4qjyN5DqaNfI+kx+m8WZr2o0KGvIdtU5qsaKxO2qXJBHDTllI4OdMUk59+v7R20tKW9j5N+8L3rJ1Hv0lDDa6wiwY1juApQkhwzUlzrNV0BxUI++S2+3EAlrmZfzhl6hCPhhhwfMFywowxAysjoUhFTJ1bl+WRE0O/bmHdyw9jvZ8WhII3iidSTGzzp5zy7urs0WbiFfaqq04/YsZrNhRjssSSP4LxCr4kmQTd/tC/MMcQPyculHx4xeUnpYd5cxzjzRd/L6fIRityOOxMiJoAVAXXvWmGYi1h9PWL8pctdzFydR8iYiM2LPJnXLebPHHLorueJoPZOHsQhb39iATo+IHUMaHAJggkuK2LQQ9K/SJ8WFa57YZbk1FdUWAlHQPGpatJlh92ZSE+2gu+IlWpLupxAylKiGS0IHrt6qfS1xo4aYmYuRxNjitLvQE3BapdFYJtWXtSBV2YE85KCfAxMVUGvEylASai0Teq+tq1xFxrRySw3wszTNQyk6DIWbYP2Yd0EexHuB4uhSg9uU7P8AZ4pBaKgdxvBz0lcNjqSunHLuE7Uks7Omk5kOnBgO7pfkCP7Wl1uGLU5ST5eJt3d3WKPEaVAKA9te8MuB1iVCVSiOVLqQpB95MZuP58XBVtewI/w8PpOP6HVT1aWVNHapd0Fwpgql75D4bZoyl6daAFEWP9xO+n8b9UApjw43hVQqY1nF8SqiJEaHxfEgqItA7rPVJxXnRgilgo2Cdsx0AAoLEn+Q/n/PxX1GqRITXMJAcCwJue4An9hk2iSUFRYRo6H5ilfmZuKCT8GZfdeQAJCv+l9b0eJPFgQdfvDTayXqajKLgFn2Lh3B3HvDEpSCnMEWXxeEDMYcfDxGN8vETEo50yfU2S5s+mkP3rDaa4nZ4s/Ez5d4DihIrwMyQV5cgVGhP10uTMTLVuQHtZ+sZun0cyfLVMTs/W7dO/8AgbwS88+o8enyW9ufGlEkoQBmJb3J4ll+KgFmO/YD+Y8PrNSjTIrX4MMw2kkK1C6E+u0MHmHry48a5T8hOMzRtAluKjegvsSx+wX7lvbxJc5KZfak8rP5Q4lKMzs2u7RN8m5xzYxvAoq5Ai6d8Mg7dazkd8NlWHc2D8l2P3B34y53EUJkCekO5Zu/2I05WgUqeZKizB37rYx1iL131IxcR6QyLpG86BDLjWhCNMOHakZvNB78iWZR23SmwtJlhf6nJJF7EP4F8ED36xL/AE+aHtcFvENkGNzereEq8zZlUFhyM78dzBZwH7PE8QCx0fZRv7e/h/8AUdOf1j0P2hfkZwD0fT7xu6b6yYNF5pkB1PL3Sd31w0G5cYnjrkp99ezA/ZlJiOIac/rHzESOjnf7Ylp6wYOyPqE2ByI415a3onh2+Xt7E+3spDHSkEv+dkf7xC/Kzv8AaYVPVPzBHMnOEq1LIzVcT72OeKLxGyRMsOTgceX317b0Rm62ciagBCt3sYt6dC5Siohtrwi9P6vUoQclwh2Pelw/y5LouMj4qRtSFGyGIYsNAc+o1EBSyR0JP3jUSukcoY9WjfDtmu2PIibcTRjZwRon86hLgfA6GyP5eChEtNwIEVrOTCf1n1kSN1mDMp7hj+o7LMN8h+2tH2BOj/LXip+aANIg3YEh41ecPWmU6Pjcqm06pP4A8eVQ3Eb++238SzaI+Q17eCqRqSXRLUR1sBbeIJXJAZSwD84YPSr8QUu5OCktShKqKo+y0/1gVVVCkAtybZ4kj2PtuNOoHxy1JHWxF8dIIJkrKVpJ6bxZHmn1Hxs3jTU0HH7k9wOVB9+YSevbWm1s8v31rxXlaqVhSvWLE2Ss3AgB0fy7Pke2kwF+SmR9vv8AIbUrr2BH3+/7/wALTSl3AHjaKzrTYkx91DpIGw55/wBoc3L/ALHQ05PuDs/bwNaJKVMWiaVTCN4yn5cGwQJqrfsCfv8A9nRBC6/be/BXiBLi8fKBzCEbTY5PvkB7gewG3HL7AhSSTobJ9sviHE5Willa+lg9z4D1J6AE7QaXKKubaCfl/wBen7mS08SqzwcUzmtFKPR+7OZ58uAElekfmhIRFLtrlFn49HF9R2o1UpSaqVBKUqrTzFNJWXQl+oPeAdyVbLBQoW9LxT75WZdEbF+mhXMMzXhUUBGUZWegK1Z+CPW7a4IxVxymza58tNnoVqCrWHlDF6GIUm5cAYDpIDqsLFsVwlQSKPr1jpPpvr3FIS3HKV+PvLt2eixlzRqdvsI/LcuPaKKeTDjzUe/oum/F+m0unRK7OkICEuVJKCk2AQoG6mwCAALuzPROlUpRv18bdRFrdPvzUPxdeX7OOLD/ABU+4/z8emaeeqbLC1IKCdlM49CR84oqSxYF43mXiy8RaE/q/ndBkjBXXc4CjsxCrNXPGewR8zQigRdjlwYjapZp4mo4mJc7sAKcOtTBN6mAcgqIpu1gCL5KSCU4f5DO33jmH8UHrCK1ONEuww3U8pMjHu0RlP5XcXlJeckejFBxsAp+VGThOLcWla/UJlueyY0skEKIuVVGwcPS1yhyMiLkuSZYLi/07mi5fT/zhLExElkVUUkVSjhSiO9G1uYXbuoLKprwRTsNpPlrc4R+IdHL05lmYVBBaqxqBJuAFKUQMEkd/Vq0zTLKnZnh76H5njeYujrwO/dtIRxJHyDHa7A5DejxIPt7gdhI4npp0oTgsAHqQGLOxuQ7XziKipSklmhR9UvV6fTzIPOlBkBhPgGPKm1Wc1YKUJfnv3YewJ8ZvEOLTZBlHTSxMTMsFVAAFnF+YqfokE7+BZckFwssR3e/nBry354VsVMt2me6AwSXz4ciPyy7FAWUMu+QmfY+zeKqvxHpJGmTqNTMCav02cGzpu2H3+domNMsqKUjEfmF0XrRny2gpQgMGemVyXktJfHhkADXcYzppayYEqyk+M9api8m0dKilOExu6X1nmzM8kuvH8pGtklUbevgWuxYnR3zLhl2Pj8SJKmTFBiX8YgAhBcJF4Nt5itkWVSm0aiK0TfKMmahJCOv1H5YB48FmFCaUqBpR4CueuVLIUpkgbmwA+XrElBBV2lN/n65hwbpRmcYsXTFR+6TKuRSSINic1lZeBqTTvlJoK3Q74hyWOKeLvIV2R59knw+IgH4dqgWewVEFFJIUBjf9oJerXQlzWTLDq1ZLoBe4eUJk0UsxPwpPWQNk7rozCERA8Z3D+OTpmo7KbgsNhSTt1Llhvh7VCGSQcwt9L6TljEbG7eOMTYvs8qWdVZvmoUsJBQqqWPDaL9jpvHSf6jKE4acq5jbufoThzsIZRDNDn5W8xShGvEY1rSmQGZC6u31BKq1SFbXEPxJUodlRQFarPm0avUTuIBSCTLfD2CaWci4N+9Js4FxUpZDNCF1j0nyJy+oZJq1VV3mu2KcWJ2ZoBpG7oClSTrQYgMmugk8VkTJplJWKh6HOPBjEimHv8M4emXWtDJT9PwUIOI0aoda1on475EliD7+N6WXUSQBFOeGSA5N49l5bxO+d0UX79PYUdT3BYhV4CnH76UT1rXtxPjo/wAhozp6ykV0qL71bbxyh1ms/MUgmipIxZt9t4XfVv1WkTkYUhWroGmzAGahkdQ3GuvnollPAMylT7BQXGJQg2MdCCoXilPKFjXJxppDdLWmq7d6jXyLEE8UOgh5H7D32pCN4JM08oJYID/MfOIomrKrqLfX3+2Y6e6/+HzNt1B8pRgrGmbiXU0t224YasjLxaIUFuWwC+hrRI340Ea1EuWEEYSR6xQVolTFlYOSD6ecGPK/4dM7BrPqmQmD9JhvlXq0bjKbjcDiBKUi76IUN7DihLE6VvGZxTjkiVplBuYhIAdnIYb+MWJHD5kuYJhIYFR9bxX3qlDWLACWW7QIQNL/AGaFu7NW+KrkUdvkH4NWklcAoNcS54jhXE5Gt1SpRSgJSioAqddywcWAbcOpiQ5DtG3MmTG5Xz76w1ekHqWMbD7b4t07eiR+bkOovRkPcYY4VG2HKI7fL2XmDy49eEJSTQzdzQF1KAKsxD87+XcKlq0ejq9AjANWiFQZqVHAU4p7Eew9mOyCSST0Gl0OiXJSuYkVGp3O4xv/AHHKavXa6XPUiWTQKWZINjm7XixOqeevpqYeGQzLecwAOHNuR5UomyC3YVQTjoGpXu/FiUp2vI+KavWaXVVo5kJS4Q5FT2Ys9yfhUeUXcWc9YCkjxgN6hZ2SMqoXpuU2LCBJyJorsGlzcO2VP448QWU0m5lRgmyqjnqnqZ2t1uml6mnlstKCkFLEMqpDKJVctdQTZQOTA6BURfxB6XFx76wBb1FZmYPjXsl7l8lXV7romHEtWPFVYvIO+N3mkdcS+aKBvHOypck6IyUchDCoJAYgAksQbXsQlO3Kk5sVH9V3f37PrEzonn7Eej2a0MSNFEZwgpNldbEmszGjrCf9V3FQckcs7I6rPlzs7h+oZKbqUCSVEs4pcJIIeoh2XSQHFnJiYmAlzYdIf/Tfy1hHKFcvKtltGle3+ZOmKONOUnouOi8shRxWkJr2JFzyQgwY9hwDimg0aU/npNBZLlnFQSMjmWsgukKOWdzdquolKU1Jf37eLnf8ReL9ZLDXkyWJVbLtkegd5NOYUb1NpsbXbU5D2YgtLl1s/wDGiPziESBVJDVHCyVsEgJVSw50qualBwlJNiBOl5b529+2gvP1jhRMgxD3fFiaFV1pn48kitOXAuxBHs3EaY8tKT46qXx6RPdMoF6XSVBklRdk5d7F7M2CXD1DKIzFG19SV6tOj0k+E8ZkB9mBaFx2ndu9MFu2QxUzfmEZwvy2DjHVyuKhSZgYYYKDqTi6S90kksCxazmwIUqlEEf1FQ9A8kpjLkZVm+pawLdyLTY0+QqtZ8SxRHYTmh73KZmvwdijJTXw86ZJSohSFJ5TmohrquM4ASoVXdoIJlZB9YCYeU6yak8jvWo6mAJmhxVA4KOw1GFixZStuM3LM9GnIONcuvh8hzPSzA5SeZYYFVQspgohIALACq55U2q1PT79t73ixerdMfIaHTpZUlnJoBpjks7Pus7i1BkoXR8mlJ7jPlITAMTqnIem4yjUKlSBJq/yJAC7ECoCpud3Sqq9LhgkO0MqUQFKqaxx72x7vYHrf5Px5oju8jkY+Jrcw+QqIlO5tMV+STQrErLnRuHE62QGp2XEFy5Gm/IpmVKUhQTS56lhflAAsai2SxDqpoDqCyGw8VL5s66tMSU90MnpM650xrEdhgqm4gokoaL1NRMdzuhNL3eK8pIXJKOynoSZqb0AUpKC2SSpykgEl2JNw7GL1Kn5Mde/7RzZ5azyKUpqhadO3ASAZmdVViPcHno1bgo1pgrEgcj467ioKZVCW5rFyQwbNu+2Rb0iYnOWi0/NHRUvJcyQiWA3cLxiNFjPlPFhweOmdttVqU0V57PJvHP8K1ikz/ycz4VJJQokkkhuVycs5AAZtzEzMNj3wM6J0gyIvZxEDgQEU82Lg8As6Hi+wUPIsgIYa7m9eNviKxLl0A1VOHFgGPM5D3Fy2eVrXIiJ4WFWhn8o9QyrZGYrvkOhxC0psV5BrssZ8T7LxWaqUYKKexDSqqoG8w1Y00hEtSWqCg5vgXPe93vYFrgvDhSjEryV6ldstDJjxsVSZL7djS02J5N9QKoHjxREnoUJPIaaY8HnaRctSZmnU4ByNgCfh5SCXIySBfBwgthf2Y3+c+lib5TROH9NVkQf/SKaM1nVytMaBWTu9H/JZ3QMob4s1VmUcQXPEpU2vtEXdkpLioMQfiG/K1IzZiWVcloN+Q748+mq83xMXmOJYiluBc/F3NnFyC3IoaUpjspT5KFAajq5k5OpKVEqtdhlmJDJGerdS4a0JLU2tG+Pqfj4fE9ymZR4rwYJ2+daFU4kEo7MwIYFVA2Tp+ToVqIkamcolCaBiyjazlssHth22tcoUE4vBD0R9TEuX/2aC0YkU+nBVk0qmfP2C0VgdNQBWDgbL/Lx1uk1PENJPBlLqSSAUzHbwBflOSGcXuCDYSmWGV8oD9Z/FVA0+l7J7ndEzptgOX4Ae8RxO/4E/uQD9vHpP5+acyj6/wAQIaZI/UPfnCB5r83UwjZ4wjjK7FrMFDMdbYGlGUsddxiFHEDmf4+M6fMnTLCw9frFqUmWM3gP6ZevjtaOOqSYM/sAioB3aAuVp29g7ZmI37n7e58ClGelua3gPtBJgll7fWLG8q+qGXbJpM9tjJblZbE1o0TDgr0b3Cscpd8SpG9AklSLWp0Kzp5i1zlJNPxB+XvYA4D7Ed0Zy9UEEBCRn19Yl9Z85WEtZckRFaIKk0EtsxU8zj0myt8pL2+dQ4ntp6oFXzGZInVLmImCatCDcqBsSCkOw76bM7gnrZrqsQ0a/Lvqtj9u3zQWqq3D4zVdKKjcWg4y9fnqS3Kgx4TlpNcyokKyZGtTqRPlizMQQBzFLJ+BwAQAGKjdwwBCgWWtI2eGLG9STiTrmtxosD96ItRpwqAMBJWptqcNhU5A+6qCR47nTL1dCa/i3FvuWtdqi2HMXR2ZuQ0EPJX4jp59jNYzVuLUKzFYp7cVPFHUEe7b4K2j7heHx1rL1mrEspSkVNYnD+EVFyJRLgwJ8xedMTN7HNFj9S1JYrpM2yUvGkmYC11QBG4hFQS9mBLOGLzPneq1HEtRNUtVKwEhLAKYgF+VIVYk2Kqy4sEOzBCUMALe/D39TPU/Uq14RxgsWp2mqVOnpNxtFtWCY/CitEHlN+ADqhAJHKVaarUI0yETZqhLd2pUCyieQrKny7bFgm7uqdb8ozFGdY9S7ZNBOE8yAzXIMkY3JRtl3H0yEY26zTlLd2YEJ7h0XwWTpRLlK7WYlagbKKSl7ggcyjU5JwwB7hcCjUeUN5xC8qeli5qx7i2ZcRbEBqOg5V5GaLOUBwLPMVdy6sHyCxVuJVyT9edKVoDAqIYhIJLWUSSbhO3cGcuADiU+Itb0r8yWx0jWvflOK0XL70ouyq+pTomSElRwaCnMWLgd0MzOONl5ziKJerK5YL1XTS72uolLquQztSOt7F5bpDke/H+4VvKHqdk826dOkVFKXP1JZHM8dTwAmEtJlZlQXlzOoLSbUapR38a8+QFoTMUhSlBKeQAsVMTdwxSlyluUk1BnYQEOCR1PyixfUicfpsfpX1FRk5KrOZNH7xeaxVxYgUUBhY/NjcaKLzmjKZZOgnTZrzwKQgkkU8hBuDcpIYCqxe10goZZ5iEsBl/X3/EJl5dRrj/TurYkliHWlC5dhhlNUShkk2VgvJwvBXVHZGYrVh3CNHqEpGtlBS+WpJSeUhw7XIs7pBDgpNIJYRTqSRQphDT1TyfiVpgmYiO/JvqaJ3cdT2B8pp2sghcjlck8QxdH0zWZIv4pTeNqElYpK1yyLkdmSnmFV7Obh7PhKd4mmS13Z/TwiP1vydjxBtSQCzK0XjQtGQ33a050VqZLkhWpQPKjdpZAhZMz4Gn1f5iYUrBY2IUOdRuLsxCQ4FgBzVlRLiDqS3u0RvpcKE26jINGjPXugNRlrTTM6tFmOMTpm+RNWIRGLLRO8pCjVapQ0movZ00pIanCiv8A6hNwTRSUlwQtJZTAJTzAb++73tGjy95rxrZAyigRRLtgV5BnaSojtBWVlnj8MtkEqpNQ6DSPt/FyXM1ulQZaZnaKBKgrIANRpUSAVbpcHH6klgqFCFHDCBObPp8ssSu1eKKV0r5DtLgoChpLZjPuDTCTqQmuYrQsfFnhermy1JnsFIDgoIAC3GagCXCiSSLWCaAbpecixlks+42/uKB6x5NeMyHfG4vXmriiaJO2YhldKoRsAjSsAdMrLsHv0a6TrJdj1sQxBxfP7+cQoSIuz0t6tGeFp5M62P55dLBahHa4dXQ8XIKpON1QDj+U5YdkP5/qPzH5gTNOpqSyWCeVRBHNuWuC6t3YNDPa4hy6h5bx6DFNLyKpQFYoyUZoUlxmu564Or8jqLMsirMiigRnoTuI6l1ppJJcu9KanyXFwcO4LFv0tE0oAYPB3oHScfGuoSqTd4pxC1plr+VdnUq4lJsb9ZLAle9scNdom2QjWTyhQKSrmDhqCEkMRcqKjsL0uxJAIAmUh7ff+oi9K8v8chXrjQTjkEc+dGk7aQI7KKMvcH0wIq3AfIcVJXIFb8lXZSSvtCE8rCl1JuSSHGCSDSBVm9ATSil4H4/Wp4NLWyVpZaVH0ZjwowU6ab0zCk7Bvjuknaiop7atVFPcJM0pnSqNOWVcv8LnuS5bucbvm0CTYuYN+ofT4MkbTpwnULJ1xmFoFyOEOePRGWkzVlXSAczxYuva9s/STFImKlgOpJJAO1wVMXdyLBw2MqPMVXWKb6j5UOHlQmnfq9poocjt/KgmrJGk6OzmY4mbKwRHKrwcLXn1ekmS9ZKUFhKSl2u4YPcuClvXB3NhtSbReHpT5EfHSxpPsqNEtUJEoh+K8hO9EUcQu3KgkjXHa6bQTx2Rp6pgnCYsuKEhLOHZRNIUz8rBR+J77RMlStvOKw6v+HEtlF525N9VHIpyH3WIq3GYTkvI/FflUsx5fCZSa22tD+M5c1KZU+XTUyQygoArIHMTTbL8oCQBclRpoTNBz1JU7Fz5dP7hJ9Sej9Sza3SWIyY86UXbEfmaVF3+Y0+4vwoVVQ2mAB+yeOvHZpS6mEGvtcwuekHoZ1GmVBzjtKcqyejvpAFk3JhxAFSx4eyAAb/UANt4MezUjYd7N9QIHzJVufN46v8AT78NvJ8izZW2tKqKAkFCtYy1wNhWjEHFgGoPZfuJEkAU9bMdFCVMqzXI7i4SpLuHDE7uziCStNXc48H+oir/ADZ6KdTnzgeTpwhV90cMRCglRJ1sIM6/lupqFk2QNutAGL+OJ04E3TiQiWByKLmXRcFnLuoMcBTsAGFIuQyyhRJJv3v6fw3WGP07xb3n2TjQyEQ2Bsg+nRW/q7TFaDKpkJdi82mZDU125n7a4SZp5aJ4ZfZFQZIUqwWkFSSQAEJKbEEEN+mnEW0lTYf31z8oieY+hXM7rfDsYURJgRP0692brVwKM9WWbhAUr3kKhWA4Oo5+kS9ZqZemRMVSpYBKiOdk3ZbBgWIYslQO/wCqBEWhe6L6vywjU2jiLkOEAhjIZkLYlYEX4slOIZC1A9C5cqO7r24eZI1iyn8rqJiQ5JUVFdrlSQCbA4BBSbPEkrAyP2hU6plxzbPKz0CwFag8EaPIvL8tYhIhUHObLMsZuHchFYITOUkyHmOBUwZyCbqJc3fdVmIa5uYiQ9j79+xCLPrxRWxoiklZd0qTKsyt3opRp9iClEo9ABo6DsnEuGLdB2pLJqdLiz5puCcl7uz5v3wPswbkYf5w5dOyjF+5PKibQOqXAq9qUSZddxANas1J8BTfEuV5cCWamItUuelKaGTlmSGuGLu1ndhdrspmBBYuInQ8xIVlDu9shoMGmzX/ACzWjseHGbTqi2EyXd5z5e3cIQ+IEKCVqCKyXS5SAWYG7ODzdwJ+FgHJMDs94I+UevOuYy2x6tiu1JsVY0lUkbdEWqEWWMXq1ZFO+xWYUoGRfFWeiUuSmbLWErSHJYCxLAkWI5hYElBuCOkQVVXuInW8tCOQ/wCqyPUWuFQ4oYpf8hfpnnRBLmmOSCAnY46moDHwMziqlS2cbOFB/wBSXOXcgEpuTe9im94i0ui+fJ1m9Fs2lbiRFeYbvb2hV8MQAZ51YyUarNdDtU7HGkvQqCFlQIZrJThR+EWWCGS4AFhkMDEkzPn9INeefNhxcWWNjzeLAw71VWs8uYGVTuIZcXiYS7ChW7tSy8zvHb5+PSJWsXoNHK0khLzF3LukhSiSpwpyApTJSOhcgWBzyK1FSsCOcfKfqFli39WjgZDXxvy6PwDk5NG2rqSzleR7nMsAw2VDN4zkaALmhYC6jl1FiQ9mHKbuwSADkMwi1XbP8QS8neeHynyMvJKLGTO05zqJ8O6rUalFT8xXdAfnapHJeBpYdxWo63RhBSnTq5lkAqYKLDI5iEgW5ykFs01EGHQvriJfmbzQXRgcWVZ5EkQ45p9O/voaa0EV0ddq1m5iewqNy+LNWk6daVg1MRd2dgbsSaarDJuCSVOEmHJDeMS87AZx2VkmJkVOPOeyK40WIlsrbuFpI47gnN17jdpjUX5K0b8ns1OilCiC5UTQGJJFnCahgpIAS+XcRADvLe+6K16p1C4X+jgMnIuzHt+xrPKdVlWpWDkV4TVHYKXpRCFPKScpeN1HDZKhUJKkqvS1LAg3YsMh3z+5EtRBaq3nB/ydjfVRfHo+O7o9GZrKf0gEe+TIo8k57Iebu/5m+3QogOJq5H5WZVLdyoYOb4pu7ZwHs6mictRWIXOvI0GknesjLvt/F9RozFCS8ADt1Pu0yyvPkm1WlywhNVNSpaUgpwo8oKg3qb+B8w0SNowwPMj0PFmqFOkYvVBBattO4/cfsQppWdHpsamAgUKWBFaWWlGOhwXPTbBxbGYdKusXf0TypOcSb5M64sdVquOxqU4wlRKNkPQMN8ShWU9VWKg0Rtt45dU8TVf408wcJKgACSoOx5h5FVsNlp0WzaGXzJ5riMRKNd3Bfkw1G7FO0SgpE483pJlTQCA1m3EO7Bz4Dw7TavtFAIpoSCFXpd/hDKISxIADkcpslnhllIAvkxy7O5q5nRlkQxszW5IwnvirqswvBFJCJwfi/A/lO9D47GctZPagFRYCzWOKehc3xm9mgKe+DfTuqVumPV5smJJdF4OnETrQxTkqyZFdXnLvGysyhQXWI5sw1SJaa0Acxu5c4Ts5sCHamm77xLMOXSMmaPKrUyEy5t2Zmzvadf6yrLOjqjEBqD2JVeShfiCAuXOlzJoUhVNKrkMAoBgHtnBHnTeJhh4xYON1C+ZXsjJmhnNKNEfLdBp9K9Pcv8ZgTI1y5qAfuAokypPOMKPxEEWezjJAvjZjlhE1KOBCt5p9UHxKPktDKSochFtGjT4KEWrSolBEpFh3EBkoSZKhiR46Th0ikihMtQ6hTjqHSSxU4zdThzcwmSr4iYF53nLPtdJ/VdsNQIv6ZKu2IDEKFbXufls+/wBt+NjVzpyUKmzVEgAm3d0AEHQJaRYQweSvU/mmQrXy5Ji0mLZHuzvVhSrpOXHeLPlATV9m9S7L+R905nVStdqJalrUVSThDEinYqLgKcO4LpAZgpi9czUBWGiH1XyLk5Ezl4uZl2FFU9orBKRcvp+TKQ9fda/Ks1+LAbZg4E9NxHRyl9lrUiUwsSS3cGAIv+m7ndKXAJzPmFin0EJGB5z6h3WcH8qUPp8gsG4uqc2Zr0kI1hwd9Iy80R3crr8tVvS1S5MxUpUw/wCQkpewKTYAbEBwOt3NyTFUzFLLkQ9eQhlJjqlfqk7VlmtVY5NzJk4v2FUA7ZyD3PzQPZ34rOfjjNZOlKWqZKUkkp6BKagTSCXZmezPsGLuRIIDRr85eqWU6uVdkmJbVS15vRrNQLF8muZRmm7tzXGDD2QImwyavyJAlhHbMqYSQSCSG+IkJsM/EqkE/qBZoiony9+2hTx/TSeXE5VI0fIFmGncxqsG1JN44UChUFkSyifbVZOQihmMpmqnyVUIWAkgMQKg4ffLHlLGom4f9JYNtErEw6Ylw+QZPJWljuOWogO3L2mGKq5IiyHi4c/1k2c/G5TNn6RWoRa9iwKrC5Fr9DizgFrwVJ5mjL1K6njztPOVYVkz0lDioms3/W9Wik2W5nuTzDz5OH5KqEsTrcP0MpUkqVNIBHwkAubCnDh3v0Ju4ERmqpLpS/yaBY84jLhCeuFeduSKvaOyvKRlRP8AatIq1C4tKdsbHAFVmsqypE0OEJcBgx3J7gAKQGINrO2ImhZUKWEW5ifhwdsZ8ruyVaYxhGkyxAVeLBwjmSTFJlGFk4pTbNSi0c8q6piZMozpnwAkEhyzMMAEnHMp7NjaCdnbpEfyNkZWNNcEw1PFrWeTYpF68GQH2Xts+RMgyZ1fk81ZS6qqBqc7OSioTZhAJYpAqFyWLkbgvY5I5QCbIVJDD3794gT1vy5NZ1T6m+RB2DzXlykMw1Z0D5n07g9xZPwygy/mEyUtRBR9LTSEpRLmrHMxCmFJpuAAl8PchiwGwAECISHA/h4rzoAyt2UOysjOxn3Ku3AU4tCYV+7W7c6Bqqydpf0rw7oXRRQqaFbEhiACalFwq4sAwN2cuS5gYSYsjyz1TP6opyK1xoLN+03e7aKLEzaXNClTmIwZ1aYeG7SAEzxo5sypMtFU2dOLLJpU9SibrcAihgAGY94YpcV5lmATGvq/pLeY1XInfEGQkMYqKQF4uPpnTIsKqsEYGIisbk1mhKMoUBtWTrRPUTKnFQFhVYKcO5KaWYBrHDg3EMmSoAmnI8xeJvXulQOUJSElmyVmMeU7mFni54Wl3aUsrKYizLycKGUyO6XamevVauetc1ICbMFIBclJALhRNj+lind8ubMuSGY+/fvFqM8xdASavkJMQ+mqQvL37y1oRM0QprHHFakh/mgVSwnMhg2lkzJ4vNd8f9wdyCGZunQOLw6mFvfswe8pesAWJTgUbusGMmqrUF59hdrVynLRSzl9oWCB4EoHk65KVAiYynBNw4dmzs7nDAXw8QpOYCevFA9VykybUx+IWfGrKoZyx0s2jI74gc+3sqVAcMBNlnou0BMpXj1dgA77eYcYfLmoGesEOr+uX05aDzlRgWS9JlKq0qe6kU4n7bDFZGYQaB7v5gehp9POJ7aXMPMxALg94IBucs73uGswBawgHTzpG2YQ1pphb7iJ2QFqg/KkGK0NldhSodldlGzwQhyRYm9vLkvL/wCrioABrXNJDY2N3LOIRTV8WI0+aOu9wCixyVx5DuE0JqJGgVC8ZsgWE2pROHbSZopRQ1CJv4GlCjaYqpR72fJDl72zdu4XiQbaD/ResuJdzjMpEBmfJNYfUIG7jk1gFt2z2wAlmYGjkqYfbw/5cKUqxJVhmIB8znqzWt4EBtB/zh60hl42hjZDsbLJMnbHHUhVVEsmyodKhSN/JUUnf3alptDMUCEqUkADFgq5NwKbggnpdjECxcmAvlXzhyZ5CUEx50NpwoFuswqqSZTohZmACqKsCXpULyVQmz/lhSlK1EqxUBzF3sWYdws9sdGFjaCud51aS5FHfHryQtIKyVjRckSZZ0hHtM3AZHbY2T88xTud7tyVbsvSy1oTJBLobrUCMlyDm+Dg8pTmCNVB3qPneGbj46qJY9kZpJOhQfllXnILJACyL3F0Tjlk0WoeILrSlaeZp51waTvepwQbk2L3diL3u7REwU8peWrNG1dkCmzIgKJ82Cmg+mXkZMhWnEL8ffiFI7fPfXolKlqRQSwIDsQ5fDv3Em2OtoCqymivOtdI6pnA40FomLP4Kp7M1oJFnDtSirkaRfYJXkR7sJqO2otafSaDRA6tRLh8pLpdnDBxncD6RD/IQzfOGbA8j5ixSGRSTUXKWwmbRS1JTUK5W9pcZhq8CUi01KqQ86EAjH4zqAZ1clRpUhiWdIIUWsCCTmynDsxBsqQBZosLpPpbjKM+SNjo1snFrQO9KyQV59pWQhOPKl6lZqCPYFndCoWpw7jk1elVLnLUkUcq6QVOkh92UQkgOSLpNniMxHMD7vG/o3pn9JVj9Vh0qFp2ovFeAB+NOLNThzKEzD/lhtlNgPTezrOHaTVJSszKlLSBuAsWL9ATkXBcguGeGRW/w29YU/MfpakSBylNbQzXaasriRRVCoolFOMiSs5MiHkhHInmd87q9MvSzpSVkrei5dRDWdRcgncm1wacOLSSCcRC82+cqGj4KQmuSuSgd6ymGKMe3we9Guo2ydtrq5oTINMQbtCeZK0aUy0qHwdmzAk7G4TdrGpLEM5JfmeWb7vE3osXMuxEsyXUtVKz70Q034IMcmqh5qzgbIqWVSA0jxZRSJCp08V2UfhISymBqpVYsSM0kBy14bNvbwH6hllAVRYLPEtFGRI8P2al+VPi1mRmD2YmelcjlQd0m6uStHLNJruXJxsPAsLDG4DiwmGIl9Qk1iWmJKLvJlFSFRFu2u5WtJI4Vm7q8IsXpQIAAqcvAdY+iRLQskoSm55rqZyadzgAqsAFVXNzJI2zEzzJ5YnkKuRKYteKClu0QzN/W8+7i916zagEt2kaB6cmaQVWIrabUrkrQk4JG1w3RRTQSOhAIFN8AESHBP0+32jfi+muBiYOPmJlilPqqNt1UVV2CRMa0R2VGmheiAMVotHovBH5r26dUpMqih1qu4awuwqIGww1i4LOBBEIAVU+3lFveUvUvKxcSSQc5FsluMjlkVnWTIC9KLxPLHxy7Ny7ZNAVH5JoG8Y0ri6ZYVWkpIJ/7WelIc4UbWIzUE1UmLBmFSQ/9xUPmn1XXv8AaOInYx0NI24BaVrVJgZaLKvZq1LhiXSdy53QGGnbxFRrCV2FRIIp/SXsRcXDOMVCwctFdZCjew9b7QtW824WN0ukpnIOXa8qtZyNT41oh5mtwz1IFNCUB+cnyZlmG8aJRLKVSSlyQGdsC7AjA7hgl/GsQwhW6LXK7c2lorl85K/JjbtsElVjV0/rW4qFj90idAg0bamD/HSrysGJ2D74buHQQ4SdvCHfoWbRq1x0lV6RAWlBwmFRairqCaaspIZpord7k7tHgKVFB6RM/UyqZqncONiAwIuAHz35s4iwkD4Wz8ojeYfM7doL/tFbURqKgnWX0v0QDpYIKJ3Eo8v1cmUp7gn8zjVk6EJWygkpLg8pu/UjlLC10hniN0ljE30o6k8VatLYrtmFqPj35X9+xzpaJj2qqWm03Ime6DHSHb8fGzKmCXyjDnAYMwerzcWzbYQ+FNA7z50prGmEWkyZayqDLiWuWbhsxW6qld0ZCIo13KEiCAurUFzkoNSHurZyLjdgQwsXYszk4iLAi0Uv13GTWRuZcIvEET4KzIzAEZLJN5D4sCvbo7vtXdCrAWpSqWllQBzl3d3s7/YYs0QCgxB+kOXp55JV8fuwpA/Yt9W0ZVmSFD/N0ovb5MFBC6ZiNrMlR4HMlzJi6lskXAZSmzY0hgSb7OnqYJLAax9Yj4PSMPIgLNGslkLU93+pmFoHPGUXqTyanBQFnMMfkWPGpWqgzELy7hjy03TuSL9bPa7NtWazxXHVyqW9oxUmahU+6cyigUAXUfufdD8Nlk92AZdGVUUhiXw++epv9YQvG3+lKUv3HI/MC8hIfTKVXiQxXSEAlQSwJD0/MbkxYuWhEtLEMe/v+Xu0SMMaecgeGJR8mcpsx0rn4UfucRMoJ04juMaMKBqknTTJVmCmWDdgXdwz/cDbbr3wkXMSr+aUyKSiZqxx3ZO5NVSzzx3o01LUo24hK9ucjkHguhs8ULRk6eXKLKHK+Mi4ANrZIDlnz1JiCg0eZGZWKuOO1nJ+Yd35BbqQZv8AMgBNOWROIf5T05UFrajJHwZO4J9Dtawt3O8QSFB3P09+sS+g+c3fLGWWC2DS9qqKz4LFYruLaVW4oxT5L9zp1Yd00JqCUFJJPmxy4uBtb6wQqJvD96e9OR7GyT7UcSnaTIRSRVXmqHISjOvEirsyuHJZQ4mULnUtUe106UqSCsu4H0xd7bWcbgRIXALxc3lfp+ZPHWi9iEwzlwvbp7s6r8KVYScEv8NH2Pt3HCk+NA8UGn06XmjcAsXJuRZjdhe32iJQgnmECPMnnRBjvKeSb2C5V0RWCsGx4vkCREgEnkh8d+5M37dZya0dFLEclP1E6dOCp5UEcoJ2uWDpykXDFib8xCS0T5CQAGEc19W84SKTAChAvG35latSdaA8KKtVajMS6MA4SnJQAvEu26iRMSSSok32ZvC23vEMaTbMPHmzzl8cZHFURtl6MintnGRthnX/AGm3ZJdTDavEK1XZu6aChI0qyDMyGBYG5cOHa1wMm3QWEQBAsRBeHUO5a5pk5E1RKEP2ZqwaNUm9Ow/LtwRjQFncTC/up0Bq/lxK0iVy5VRw1ZYAY5gLnA3y92udWrXUAC3lAhfUICq4b03dmTV0PZZVFJktWcgonqbEcqfFXUkk6B8UDJRqE1AEoLApIexDEOfiBzjDiH7ZUwgHu+sDsTzO+McjGdlL505vKvzPElZsJKsRwl21LezKWDABlgraNXVaYHs1M9FiAXz1e5vs9hsTgKVZh38geoaduuNWzrjsnafn3a/K9HA+T0aho/NVmLe86gqyOrVPjI1mgVWhUhLrSb/DjpZqRZyEs477RJ2scGC2T5fhe/1JzLhcUjm6Fschqkx7xqWiFenb1Qpy3Ue8kBK+Kq9RPloMopBUqwBuAzcrsSzOQ7WBuTeHpDvBnpvVOSHLWmVMK9zwRu/CjNkccfc5MXo3PIbddcCZqSSW2VrNStxLPM0uWxLpI5Ao/EGDs9Jbc2KYalw8RMjqjihojxk66e95pNXvw2eNEjvcTRl37vIFHDlOaKtVHIlTOQXCUklkhw7AhnGGZ7ikWuV7RVnmrzKuTaN0qfjcK5ZI7NJz/KEuFEdRrHnEp3H/AEKp4ahFux0UlYlHtGDWABLirOQ7eQbDXJh0Kqz7293izPSryeiqs+9yrdcenPg/cizwrXUSKcyiTbTamGs9tgTZQy5mqkJXPMoUkFrKDO5DnN3GSQWYBv8AcUpuw998MCeUOx1EPTIMbrOXCNTTIBJCuS1loi96iF2dJ1bgyPVC3Ptru6KT+UUiWqYkISbBIYMWAG4ze19gGYRFQa0JXXfRG1s0z5hFsjCM0Zss2RchoZBVWtyFHZZ8gyrxqqbZQFfxo6iXLEs6mWTS36QSSG2ZySWtl4BSVFvSLHT8LMYdur5WRLCkWWEi1JayCCQOXd+RLJRj8QoEyPv+Z4gmQmdJrSpVJF6gx8wQL9zNmzRYlS3UxxFidM8kT+l6hnc+5jZa0JiVdCsVnpkHa1tm2QbICCgTiXCc2ty5aUy1U4L2H8GDlDLLjMc49K11oJPGWqduT9tefxmOQDszvkCrPQUme4fZ1krD3RW8ZrrUQlDhODfp1d9sjO75aNSJp/xg4jX0nqMpLiLW1a3msCk6TWgDHHaFpcGGi3PFTIi/vQIyEModtz1AQgBZBJc4fztg5+jYEKbysT6QkeofrDNsphIRlIQEoOqmTROO79vvAck2s140eZZGn7DkC0yWXL7SXYUjpbzt4/eAFSVhhaGH0q8sxdr4jRhdayWQBZJNG0pCLWk+WEQVMVe9ZIeVmHN0RQoUZXLwpIK7saTh7B82OSNuaxiaJYLuxeG3yL6I4WbXOxOFZBRJgzLCjFW7bsDYGosCyTfkjBH5hxsBQKkrTTis1FmFmJa56W2w5JF+kJElKnEUj0jrSdn6VFwKszK4anFmVwGZuM71mXUhwe4FmN7VmfggJkoUVVOWFmNPrhxjDlxsDium4YZhNzei1pUuUixYyVUZ0QE8jCanmyvKXsT3GKIqoO4yqdgqV1nlFvDw+fz/AHhSenvzhywvKnOdBSdJ1hXbtyH5bS1JwO2y896RJvNn9kDboHBW6iSoN09+flBgjraFLr9JjUw2mRQvJvfQV2VtaK7+zKPjvl9ySB4OJSC5Zz7aI9m5EEsrpKzdwvAvOis4Ac8ig/ObmG2eOwGP5R0wIYDm3jPIUAFKOPd/CHmppJvfeGNa0cXRJIpyEQPGSr3KoXDFkkzmjcHJ5PJRSYQO+582YQ09hSXYuX2bytn0e+wDQSAR1hfpmTjjh55MxahCWUaZCDPkR8VRC02ICqCQpVfaimZMiUrDEYvb3uBl4ckH+Iuz0364kYJT8+QV9ezUMgHxiaUcqi2dROoWclcs02Lgq6+MpemMyYUM++wt/wAS9jnO7g2hkoh/88dfb6SmT/s9PpZrOSOKAsQyz7gtRGdy6tJeQQOfuQWbQsoMrQlKUpU6xawYEX6u+bBwB5O0wAPCBXzlfEoPhjVas1pkK1jQE0E2WMBUTyZkv2eMwDWLoGIkxr3MUJStKpbFIJJYpY5cldLpuw3II64TCK/b09rl3yX42GYOFOKNLNRZ0ZFdWvW1KVZEounFKAcGQAhD2+nkKWUpRKAUGNvhLCwZqQBjbd7kvELxbFfwtOwx5N2TL6cLaTATuK9oQv7wIK8lpwoykqBxA5MEZjV8oTK1CBMCb3qSHx0qAezt5XhhUDiFbzd5fbDZ1SeHii5ylWmW1DRotlCtykyODzUsok7zBoFUq9OSzaMyROJedNcG+GDg2Vjf0NiA8MVOwA/fZoRPLPk1npLqlclUFspBIN+ujzoi8lmWA+noqkvVzplDcjVirNIyaUhTixt1Lm5A+b77tE0E1AQt9Q8uZGU8hMYiqx4SktJcwfdvzqgFWude60fkBuazmqiaz0yEAUqUKixU/lgbDuDd97mdTweyfLN2ey0QdyKnW+4vBI8oS+JBIxwpMyZJxdXoWZAxdSauQywEYL3Yt1uXIubgm4aJJJw0DK0tkFMafMSPbZJrSj7uxVCyrFjJQ5Af3mzsNFgDzdcIS0p55lybPbBezl8A9dnHexBIeLRyundzEZls1bzdBATJag2zUUlacJ1V6cuBm7PJqUbjTnxXP1UpEnUIKRylCQTtgCoEAn4UsxYG3R4QJZoYPRgyqAlBVHyeU6ivKHGylGWTNGqZFLsMgzofyaKBqqUAaaZOo0tax2RSaWKb8tCujilgwULs7FJDvDjoYderfhmGXCmbjZc5U6fNRCXbWdi8SLia3FqtZyOU0rpg7aXdD3ANTg62SRMUe1AcizElwKQ4LBnUWSLAbEmxLTfNsQK9AfLQbNEHsX7mO2OrgSsXnpBMolErMypqjbdWV1IoSHYk9DNSkgCYbksLAsc2ezt3YEWQCVEdYbMrrYjak5LWtsJIs7L2ovl01PHb6loxIe0kG6TUblIkKkg86Ll6vQflA8tTBRtVgPUWFRAF8B/VgImiZSkN8T+sW95c8yoGCt3O3UUaZioRpVzFaDZCZZR6xoA3sWHa+XIq5ZGWOi1ImBOnSukpcKThQI6HoG6EMWOYSqFktbyHsQ/ed/MfT7wVKo5BIaTEzYJdOQRlIcK5B5goBpl5D/DrJiAJbKdusNLWag0cc+avVoZwbpnLuA6XhKjsgL2WJq5xjNas0+TDFNLt3DMCYYsi4k+pQplnG33v78Wh1zQsFLX636t4fWIvmDyNnLCTCKUcL2cTJizY6pISx6IUSM1syHtNSgYvJHZiBNVA8R06pcs0LBCQLZL43Oc3d/El4dEpS2DX2LtaIg9O6LbC+sTsx4rjyowVpoPftFLyp2GLB6frsLMW9pOAxa0t5lKkWIL/AN/aLBlJCgViwhb9Y/SCfTuqzaVN9+YZQ+1CWkIyUU7ADcG5ITNQupfE6UqWgmWqXLKU4H7l/f3ivMQlBJTu0Ts3oOXkdRWqHFvSUccYthwJmMmMxOz4QmBYTFTQUE+G1LbbtvPxmL1KUqQiYQkqY4dJclgCwYuxuMkWu8V1JUtYxi0PXSMamDU0suJi0j8O6pnGWUjhgWeEUnjghuDc2ZHLtrXsA2eriC5eoIlLrlkkndj/AMSD1LEDuO8KqgsT6RyH0vo8Vo7pYmSKzPoq7okyAA5ThzY73sKnuNqF9h46xlUpKstdsfv9YrgDMX9+G/rWMiirGOV9Rek9Xk7cVw8I9QyWm5r+T8e0xZkIL0GydL4iy5efe38Rdkh037/kITuq4jTxi68U7jj2XYAdjvQ/cAH+J2dD+BPi+o1FoG1oFYnVowJVhyIVSQE+JoyrU/quAw3XRHHRJJ03IAVjMKXBMRsDeGK98aeNTJKvV85ZfSaT8tGcUo5NJ5CVk6sp+U9J8F4cleniqUqUqslkgfP+v5hlJdVW0R/R/wApUrF6SraTrScJ1UjSh92YADIm1AdrJ9dz8rivFVV9TMom4TYB/mB9miJZLJFnP7E/QQl9IuHrWtqMiLxTkoCuqpxooCijs3ydOWz/AOk0wCq+qk1aSUgPd+n39tAmClsYuTzn0VohccFODoCw4jTFAGkAGZ2/TRSVBQCm+W+IbxrGRQtKljmAtcsygDjBLdRb62JagsVDZx6Eg/SDnqF5Iv20y7KtMHDIZ4q43ag+SsyFN8SeCEbf77Eh7kVZpUAXG9vP0PvMCMp1PkdPf9wr+VfVzEUDliSkF3o6apQvviod5Bx7cVWYL8QCoYqgIw5yFlYoLMXbqPe+3nBpZlBgqze+kWX5G8+xtO6QaRre8+BmUmZzMBINWR40r2xj1HBtCk1D/wBhdDnTZ0tIKCUkNezEP4t/bbxCaZZskwb6x1uJWkkGUbTVTBvzrvXucmcRQVUzBA32/eTJvjtgwXN7GZPVUSkS7kuGDg3JOE7nq5e2SJZGwipsnqNs+rpV2MjKh4EK3LsTeiGjUVizEohfRCniBoDe+y0XDUy0pSSSznNr3YdADhvpaBzJ5CGGP5jOWLXlEBce6SdFO0xh25QcUKqwkCumTXx+Sn5DevAFyZbdogsxvc/cxP8AMlTBTekLfmDyRNF96JxmpSol3SxfX1FC5oqE8GFOdFfiQjsVBBXxhSJ61p5goE9d2Py8wL2csYflIgn5q6uRDTs7fT7GUgMSbPaaPvuwDIrIpc9mjAsjBj3B8QeXq9Qp67A4xbPmXsHuRu1zDWI7xFc4RmjGpCjQqIohCsOIIkTsk1HueStxJR2BI49sECD8FyMk+Phi2dsZiaU48IYOhYT0IcDb0nIEkrEKHyGXZCkLpn7R9uapwDFToHxLXKQkymZ6Q3lV5fvmK6U3IPWL58m+WrUSr0eKTVZptUCzemRSmq0sIcr0FAGdAiotW58rMs1nz8yWQ86SlyACWyyQAE05GRsAB/tgrZh86f1NemGVPo8WtKMWepp3LGhdJsq0ZuUwrBXaKqySZws+XjU4VIlKYg87mzNTzMMcpGwIAwXYxYlzAjKfOBH4V/PWPiZdsU471xeqqnVunNwl+TG3ffkHrwdRrUfy5q/JOJWKhiermTOxQax5d8WZSTMVyxan/kriO9+oJSsO4zUeZC9kU+Qdil+4RTlMvyQTZvi2gW9+T1PEpGqSUzSUqAKeVTFlAvdJPQ2I7iUmIKlsfD9v6hEyelwtIEPkr7zXmGT5CZ2zHfHtNLaUYkrx+LSZTPnPAka6bw81SkhV2bmVynIN7FwwVfNxe9Zn+8Wp0r07d+mrBAMp8YFxUMxpZxY0OlZWYgq2wBWp9whPIKp7jScSmcSQpcgJSNncnY3DAOBYsbOPCCJDERzD5o81zUhJ4CrjYNHnUXhKfIVdWZccoOYYKhUSRULOWuxVpKKQOoAw7bvZuufpBSsD9NrjDRYHn2GSYZrLGtIXjgtj/UfBgcmeRi5CtH3afBaRbXALtivtxYC3LCAgVE/U90XkVMwFm8IE+o3R65fRsLJevGcFTvJj8bLRlf6ebqd9tl1+pSV1y/UOLAz7Q0vLS/jaHKA3OcdLwueo3p4mLn4NLPTJxshTOdK9t6BlVeMno825rojhsGmtN3CZ8WdVZlqCblrB2D7eps/TaATBSxG0P3Uej4+QZqtONJo7o8WH5kdG3byfkskX5uqypSZG/hRObDxwGo1Go1ClIVLSU3YGnlwwNyS4YhgRe+0UZ00KsYr3z5V3sVVkZ8hiGWgpWLdlBs2SoKvxKHtCMqfdHag0N2UJ7XmUDh7FNV2sCKjbcuxFgMtVVcmOWPUnpCwjUICrdnEx24+3KtgruSB7Fj3l0SPuP5kn0JEsfH+8Oq0ykRYXSvL6Q7EVI/Kx+qZP7+xys2OBj73vZEumupO/cAewDaEeVeL4+8WwSlA95LR95sGpQkD7uwYfz+JC+wJOt7O/uT/ltgbloMR1ilfP9WGVReW1Rm3oFjxl8GIT+Xb22j8VIOzvQCpIUSd8RSUq5i/enYXDpFDkBKY6K+TirIoGMEXQVW+bxNKb4gsKBSCxZK6IUovbwi6kMg1XG0DvIuRW+Jj/ADSa0fq9gqfaUsPGxMde1ocvY2qQxJLtyJYFmLJSCpt/v774rKJOehPowipcDozWyoY/JKc6Yq8CASTQj5kfqBQaGwfy+Xsfk3g6EBNx4fx7zAkB2IzHRGZ1q1ayLSVpgU1VGKlmpltGSCYkRxCdjb8wSCw0PixvrV2jlRuB4YYCJyk9mkMLEv6kkwd9YvUfIHTcXGeWNDKy7Vs6pyyEni4YTZJrORc1euPFlKowFHKnkoIdCUzE9REZiigvFd9Kxcdko1Ux+09EiW7V+afkrdqS7GR8irMp4ViFCMqc3PPxWMiWojkvfxF/PPjEmDO9trZs5hkwfL8TgmcsruTkgMSMa86j5WmJLYca61scNvLiFK8QFBpnhSZk0qY94JsxZ7Nlxv4wBQSE59+MOmZ50o+KI8i9FnwRlhkQbgyKShpyRdDfA8lc0YE7AVN09JwtSNQVdiyc3INwGBSGe3Us2zwOtLZhR8sY1kroiSBsfJO3IUfoEgPei6LGwAYnSn3IYb11SJahtAlUkMIn9V6VZJOG+nmvCgZmefxDI+yQKtQj7+wDEfsp+3ipMk0OulyxGe47fSJAB4XH6KXIKnHV9pMVZpD48lLExNSpQOS5Yzab9tSSqggYszRr1KwkoIR5eA6H9g+d4nUBsYR/NXUGkWx3pChj7HgyOjUl8X4VkgTbl2ZwxBYr3W7bMxaSuHhS1cpBIuzMWxvclhfwc9CrIDtA/wAudQFH4lZt3EYz26q60RBM6HIooZmr8XCliOfcEwjCwmQGBSCALEd/16d17XeJyVByPrtDL5b8zJEQrxi6RFVbVeJKdyk+PtxbiBZAeIbur8hpeQ8D4ho1LQkJcEhhyg3qJ65uYAlQSpTdf22i8vI/SXyukZXAzJuKTWhyONuPeDMJp2PnNmBZS9BrbEFAWHgej4ZQTUHJH6vLYFnHhkd0Ewl4w6J0LOCdOwnUZNO77Vka2mUbMwryFbyxqwhpIWlR6OvNkdiFMiDcGhShii3XyKSN7MxA8fWISTaFH8QnlnIx36ZMoYXwMElFDdz2wslqLtl7aD2owKo7Aq3615aJaEJl0LuGCT6Hxi0hRSkQX8/escnxcXLqaBaqBwi0lq7DirbmtZOrKWJPEMVoFI0EPjgU8Mq1BkIXdIY1JUQG3D2dVi+/neYKlEsPP7+8wlee/XjIWWOcR6Y4RCcgOZxDUPM7XsvRtEsrlmbmWX7/AK+fTaTgqJRKprKO3KwHvvf7WdLNlylEzBVYgdHO9+mREXyN+LvrMHnYZTsgfgVuwRa9xiF1j0ojuiK2xxGgxPzT2dNsSCkNLT5DPgLN4Rrpn6CYoImESknK1fCn/kpiSAO4eUdb5fnAZ65iBC2Q2GM3GbjMnuujNKs00VnYPMN9uX5g+4PJ8hMub2s1M8pLLKWAIYpy/V7Fx3iMjTzhPQlSbpIBG4v3xp88ZOQrJndtSH6Q3OVn7b/VQpHKVBHembRqK0HuhVB7g+1zli2HF4orB86XyPL+VjrWCnGvlKyTZKPTEP8AtHCSoxZXj30HLTbSe/kW34LWhKgwtbNr+cU1LAll1Cz4vFbecfWpmXAhkTylGHCfayD+WHqWQo1pVmDpVX2ebclPLcwRWc4/GORu8Pt4+/HD1TrE1ANbr9xDX1TqLSTFczyKHI/qKlucpzAbGyJHR4TAXiyLXQckAH+tYYuqRKSlTsKj3B1ZHr5+EPNAQ4Id4sXpHnJKa4QXLrRFdSrJNnm6gIz3pNcd0dIMwsKGD0myz5OQ9MKZJXITQtVKRa193wxVZwCGcVA2BYV6jciKmx/IUauGyHmhOQlBpcok2jxKaCnssF7YATmAQo9j7+O0GpITT7+sXlaZJVVv77ow839GmHYRDn442MNrRW7cXtVQVpRiOT1oWOvf3JZvbSkrCE07exE1oeAmXlOchFpJpJLei+m5KjBS35bOF2VYouz8QDvlyRCkBIqfMQBqLDaEPN9KOdqZTZPI25nQAXjzbkPadQzcf97YYE8g2yPCVMQRSPfqIGJKotDy/wCnS1x74/dQJWSKSWRSiroH8xj2hpqJruN8S3xB3oCSoJBOzwZMotTBDoPlfGxsftLkqxTGysRPlGujnZDXrXagKT89AbClEUEHW/D9q/voG6QjILfL1gf5R8i408zEyzkKwx6odfBV3P2BK9z46OnIUaLrsj9e12qcfv8Ax+8DGnIbuhz6XjGP5U9ZS488aa0A4rRktF3O1m7L7pU0Cq+l3qbnSmwllvT7cj9oYp7MJB9sIXfVrz0v9I5Smcmniyx8QpRxHTOxza8WK0Vn5UiCFbWpgjlob09Pp+UoUaWJFuocfWNXhXCkcXSZgmEC1JAd3DjcdzeMTvOfm1FhNKriiIadpMhmzwYQTGdov9OTc1WMy+w3E+y/EuTZkaOUVFwSbi9snNtxf1jdmfhybMlESZhFJFigXAsxJNgbPvbaM/Tn1JLajKKGOSHCvdooy6JUAKmOkl2vxQIDr78dnj4n/pkuWCpSi4b33/KM/XcEmyUlb2GWS+dhcY6tfuhyt+IlpXbDaC/ljhJUpMtR0bgVVPog4J+4Hv7D7kk6gnhZKAUzT5jbxeMRcg0hYS7+QEK3XvVjMS1WyOn5OKFkWRbtOJMhRbOU59OSrBhiqnEhuLlj3AGAFv8A0lBAAnX7h5f7oxpmoUhXwAjxt9PlBGX4iWzsS3JMbFnVWQm1wroLMsloB/RyqUXubDigHBWO9roxXwYy1U9qVf8Aj+9X7RVPECR/0gOjqb/6/Qw0+ROrjCnJS3S2xyjtI1tJWZbUNCUZ8WStMOtAoC/y5ng/gH+mlVkLUT3pfHVjENRxak1LQgPsFgZ6OloTOn9Njk5F8g16aTkMHE0rEdsuZknts10bkvsF9hsuw7rAaufkGUDdk9ARa+/8RUPG5IIVQkVMySsG9g2LnwOcRtPpXGFKcaLj3rjPzXJtCgL5C9oNh/KcscDtlOy7M45jRBYEhXpSsJUAbFy1x3d9v7iKuLykzVSgAzDKkgsfqbX+WRDR5JgkcacGx55A1aXeCYZZHKmLXlUZFHo5ee5lwyga+aU0DZ1CJZlISU0zE3KnVd3sRjBFwHt3xnyuIUzlzQSqWbBPJZmDg2JLg2JI8DaGHI9UfpbvTIEuw/ASnMYVaT1P35Rjl+4bmCxLlVIQBFJbljjRLm/Aq/m0XdT+JZGkCTNkrAPQyy++AuzbmJvRfxH4oZbzRrCvFKL2Yck7IqwDg5e57aiKCdqUDld6QMOVoNSp0VBx3n7Hv+UB1P4v4dp0ibMQuk9yf/eKn9Uc4dSTpI4YsGwZMtuAZ4OAUQMWOPz+STVqclQKfgquNu2iOGTw9xj3tGan8dcKWWUFpYgcyQHfpzFx1id1r0jw5pjTR8T6pkHcXh3o3Vt0bhnMhaKUefzCY68F1w0yDnnyeFGcrtZylMHskh6h8JYjoSD1tu9V3iX4o0UqYJemWxVSeYctJyQpKmHc7se6Eq3o8vczYhsXFpayUiJ/lz7lVTc3tSIk3McuKhQ3Kp4MSgB0pGkSmUJk4qJZiwGx6Z7nYdSMQ6/xJplzDppah2jWcHLWu7Ne43s2S1QY/o5nSu4K4ShLENrkWIQ6ZBSuOBz+IIKOCf468QlSDUFna4Zn7oWr4zoVpVLqY3RdKme4LWYx0T5TTqtzBY56YeMcWImzhakiTPGkwdM0dOjk8tDTDc3VifGN+IDJ0eqXMCHK2Va1yAC/Ukj3sT8OauceHoSS1JWn0UW+REFuu/hkrkgLl9QLUlLhjpj1JM10V9lygJs7BQ7V/KBb4snEKw5ka+Y4EqXuPiu/TBtv18t+hmTDMLquYFDylidBRZXpk5SV50kr7SZIKs3IY8yKueI49w1X7qo7b1DQmdpqyagA1iz/AFP7eOYFiGbzBi4HXpTWkis5s7QJZ0PLtcgx7VFd56L9yJRqqUXYJHFqkuXP0kxSkqZJYWS5AuS726N0DtmzgvAHOxVPRLQWjq+HckPqvFuL/pKkcwpFEbtnTHR1/Hx0VIcqJwxHoR4dYurmkoBaCHSekPjdn6to4kKTJD0kJ4vLZYOtM2bUx6OjQUYtRMBS3EVKh/GLPT2qyCA25fqAwsxN3wehxYsTd45786efsidbvGkhjKyiT40p5po9GUA0XLtjsoKsVXiBugI99jx3ivw3O08uuYjusp/pApfGZU9dCVXHc0S/Rn1qfJzFw2L1Pao1OcY4rzpLRHHs1ptGHIMrjkjcAGYF2GPP0qUJcC4jQlzSTeLWxGlKeXkvpEpV1dtE/KbsP0pstsAE+xI1v7E+M9TqARvBweZxHOWX61zFQcfGxaRkxZHpTs0YsdMyScB0Y738gTxHL7aPiyNGW5yQfD3/AHaHE+9gIujo3U8dsN8qbcMZDRy5V5gBShYtJglTp0r9gdkg/uCRLlzBLoHxH3+0OV3JBaPPLmJiVxVy5PyxlZ2HwoPkH7bHtuBQEEEElff77A9/FdSJgVQRfxgomBqgbRU/XvXIqwpjQwmxkbamwyFo33LPwRFEeR5aJ5kggn78fFxOkT8MxRq7m+8DM5RukW846MPm/Hz+iuYcljZ+wCy9txWzDGClv1kLRxo/ffuAfbxd0qKVpQpviT6XPo0ZusWrs1rR8VKmF8tZgL56B4oT1U85RGTnvfRF+o5ZxmPOiosHWXFO1sy2U5FW1yU/Y69uhQtAWpUx7qJG+STtHa/gbW8P4ZoZUvVTClSQgMEqPwoSnYHobMIGT9YOmvjzi05s0n5EstvkDTkUBkoITX3Dlvf+z+5N28qsmogHu/uPRD+IeETJi1L1KglQAYS17Nc8p3GzWydo29V9U8V+4YVdObBVmk3KzUKBpNR176H9z770D7+CytVIHxk+hiCvxBwAyhJnTy4u/ZzL3O1PfHmL5rwI2jkVs7VhSGQgZMgCpk60YF3jsFuIXutsKW5caa14IdbKIZJsX2x8mjh9dxHhmpH+FbZHwKA6Yp+kdMdG/HFh5Rt/sK0JWqcQ9b/DIe9XLCXSFlpnuCg7auzSBpWpIdK47L9K/kY4fUI0soB54v1BA8nMSunfidw6DvPj4z2F8ihgAsyqO1Bj/wD1WNZGMjxklO7NSkgzT7hJ8WEoQo0pXkZZXnt9HjE1Wq00suFpIDZKQ5bZz9Y+yvxYdPbt97Awmb4/k8lc8Vyq5AV+701Ak594vPs8V7xIZOLKik7KWkhKZ2d2U2B3bxQOpQoFdILEfqR18ds5Bj5vXrpl8cK2NiSqWx/zFEFAph1x7IZmUEMzxjROPsPl7f8ApFYnYpSq010+Cum7iM1erl3aWAtwcofIvYviz9/rO88/iW6NmutciEavJaNEUeFXJZcz8t04kTRHy5UUq/caslcqnBCYdglBCUzU/Pu94tA5muTNBmTNOotYE0Gxe1iQ17Xc9LXiD8WnSBO2KyVGFSs6JBTjzmnbVGdUxe+spo107nDkw27VLNT28JenA5u1S7dfe0VEa5CwqSdNMoJBYJBTgHALDmGL5d3jKP4iOgMtWaWOY2rD8qbY7XYzx2k71mc9ZtQPRhOnzCTPsFf38VQighKVp9bRYK5cxB7TTLpcWoL2DOz9TY9O+GE/iM6PVDBUkrtMEbXHMubxxk4rOfUZBnLyqRkMUE9jlN/kQhpg9dabP+qKOo1kqcgSZulmGoCxlEgOE2ZwNs2Y53hZxPNmPHD7S16dQX+R3SbtIKoU8NMNOeR9yfbWvlv20UqRNnBQUwSG6Pv6CPM5vDdZpdGZS5NappJcgmggAWLMFF+rBt9pmV1vGgsk3j0oR3VeTo3BWJVh3ByUkL8tFeBJ/WPuM6cNVqJwmaaYlMsEJUlaS5YuSCDYnAcd5O0bOg4foeGaYS+KyZ0ycalBcpilIIAALkOQXJYEXDPmN2N5xx+39GrSrWlZsZ5M5ZM27h4vQXtPW5hgFkeHIz/rPzS021iNTS8ukEM5LkU2dgCC+b47o6ThMzgAUZaDPZZVTUhBNbKpcLFhZIsqwcuTYsvmzzIlat0/uYTRUUAZcZI0VO1qa77zJdzyG3kIFfchB7EZ6ZeoQRODFBdwzEdN+7pG/qdZwmc+lumagXCkhQX4EJSAWIs5cubbJ3pP6gp07ptsiiBvpsppOQneoVYoNJu0wiqWLHkNM7qPf5gc1+L9GrVazSqchJlnBs6VE3HVlWIcltmBhfhYlEmeM/5PqlIt5iEfyt5xFMlnnStaZe646OGM7y0DVckwE1ZZUNhJYyaqbPdSrcUmOTplzGlIF/LIHf3dTt69PMmJlgqVjwhG/ER1j6smhHAT4UNNXbgjlRyEO4MWTU1E7Ko7O5VeAQkzlyTJsbO9re/2tDggwB6Z6u4kZ4855Ge1Q/dNF2/07HinZmoeFCtQilyX+L/mCZDTSJ+zOSGifdHQ/pd5tXINoNRB/SeFzq0zzVDko5DFeBZCvc4OSTUNI7SaNLaWrs1oJ3sYuy+YRzNleqvUTEYDxP1EbFPm/DQKG6MU7gmS0+Sj3LoJkb9yqVZmklylFVTJH1x78fUZTy2EKfnfyjkTusQH43Ee12/3WS7J0NMGDszHYB7h0Pv49F4nLmzNQpSQaTdP/awv5584ydClOnldlMYLSSFjepyCO9vhfuhu/C70yX1WXm871tDH/M2pGld0Vn5MpL67SHuF19qaIP38clrUKUHLN43cW898R02nlpo5SagxZtlOTfAawu3yg1131chk9IyBJnLohq/IMnyqjwH6lAZS5p7rsbQjex4oiSQsRAru0UT5A8tp1G3TelI/05Y3FchgW4h+eQxKT0SskQsdknWzzXfBb9IDnc9fJuvswQEKpHR8evyjpLC8l0XoFsBGhayhVLgh58aZFQ1e+67MKbTgzBQS4UoDoeAMBMFvSK6ibxs9EvIMa9Px+PbelWbp9bwPcZFtemVQoijj2pm3L6jgJ7QjkQrARmBRUVfpyBi4A+Zg0pIUB4sSxcDrjGYTev8AoxVcunl5HRabaU+e/kqT3MkTUg0aIFeCngN8eY0fGKdMfzVZF3Jt47RqCaOxYG3e47r2f5Q4+lGRNOk4PT2Oq/0zjzyp70ydrqcK2RmQ+zJI7PFtgMCD9vG9KQQu4e/0SxjGXMu6SQQHBuCC9iCLgg75EUt1XHJra/GFZ26jlQZXHdIeSTmKhAQZrq54WPIGiN7Eo2rrkC3v3iKNwi5Ls77ne/nnrE/G6NjhXPaiSpoSCP0/biPsADs6ADH9PuPfxAEtFFSplYDloK+bMLGxcjPlsxQ1bHEoonFO3gxfv+7pMlqs4KKnLbMeWgfEV5hJQucEG3Vyf+WPTfuij/O/mFL0DryAVQv6fbYCg8Q13YLsHRJ3/L+BEpYXjSlo7MUjrF9/grnr66n8GwF/gdHIYn29/uD7j+Ht/HxI/AoxkcSLqlj/ALvoIZ/OXQpq9izULutb6VEVeKUozA0K7DAfJF05cK3sSF8UzYP3w0p1sB3dfH7wgelNpf0lgIkyCq2V+O6s9Hmyr+kciQ3uDrQ++/v4ecCUGLmmQoBTl7/eLt87dYxxlMhIVmihK9vHoChKqBtzz9/Y6+x1sb9wKqKgiw+cEWlJuqKKsIplZVSk2CHK4qyqi7GNilfy1KqmmtRlCH2f3O/YG4hSqQIqT8pCf+P1V4R1Fk9exRljKrjYRVE6eo5zmApNM7ms5QWel4hXdR/ZkpbajXiImTCl93jLCE3SRYuSMC29oD19RsS9MbadMCYXUMvkXjj6adRktAPSsuL485tJZTejqo0gSapPZappHU+P8wUIlSwyUgWDW7/XMcjfiH9Ro5nUK5WPHHlIynLSQx4I5TfKox0mZKW2AHChyE38ft4mkEh1Zje0yTKRTbfH8wjS83U4GREWQ6OjORIaf2ZSUBVv2JBBZSVOwdeHoEaCZ5GEp9P5jr70w8j4WVhOOZ58apWTJjiYJG40Wt8RebsN8bT/ADJvP7+w8V1lQO3p/Mc8uZLSuspW7/8A7D/6s3czQn9Q829ITBtDGw8wXsice97hGcoHd6HG4gTHPSKBsldPLixYiEzAbs3hE1pC5omLUbYZZ22Z2v4esc3x62A3AgBVb9g6tsDiRzlQORse332dMde4BQL5jUVdIsHy+8fo/wDgt6vG3T8mN8XGy5WnhU4ZEjkaZe6GZFNVopDzkS3IsCine15eNfWyRM00mYQ9IuW8B78Y4jg0wS9fq5C91uB4ufo3pET1q9BseMrdUwMevT8vFU3kYUyJ8v1dwCeTl3MgZNYgRMvkf4clbCEsAVILHaO0UlrNHJ/nvzHS0sGwNQM3HAdtn3dCYUD/AC0/FoozczyDUVjrmuqpFRdVyL+fUQU6fCutorTHm02DBfsw0xHIBjR4ja/YtyRlAJ9yD7e+/BhcPAuzLtHeHo76n4NOl9LwDZF6jFnlWXbaZrj7vNiclE4k9owf9W9r99+3gmrWhWnR1SR18On7xJCSlREUv+IXyaZ9S6qrU4zNcXNT2J+GYtQ7qBo6NmZGH9k6H8fFSawUkgO4+32i5JClBhFs+d/O3T6YZy44mHZxjmdqPegSQbgXIvjZ/JjzVz3EWfBzr9PFV6RXEJ5ABmPZvhTgeXvwgK0aao0yEgkv8Uw5JOSs9Wv0By7879H9PVhgdSLXxxa4pJEfudxhOloGYVYFS/cVX5EKvbCkFSGHiotI7MdX+TfzASrnf3nZ4n+VPQBWw6x/pro02yO3vuNdWRIttUYCBU/qJ1y+IY/bTeKqh3RIEO7w9eg/4cEwcmjHP6Dmm0HmhXIabS5bBcL22B2SAeaFDx4srAupGVKTzJsR1EHQpLsq47jFtdN9M7ZvT8vp4vgjPW8qpXuSjiMJ1pGyydKNUBzTlJWxpgqFCnTjxTK2mOo29+UHoqRYXgv6bfhiE8OHT81sB8WtU+p+iy60azxZKtUhpoyg6vSyJTc6LIT0i8FWonKSEmX1byPjYQWWhM1Jlq6Em/T3/cKnSPT7t5+L1uWf0h4xkTDHzMyuTkKKpWc+QyC9pcUeSiBYdkqV4IdgH7MyptRTzCzMw+UVkzO0RRVytl3LbZhE6n6M5OFkSicjp10bOvkFsWj5PH6vFo6mvxTfD6VCdtyNKD3I5FSTNSmRL7UjF/oI0uEcHVxbWo0SVU1uHywAJdrObYcXMV1j/hoqQWbqs4s/IVRJ5VfkxJbbTBDBjsgn779wDseM9PEkK+EfM/aPUZH/AMXauYA8y+9KZbWyxXOQS3ekeEWX5b/D5gT7Vb5ByEOk4ochP6oD3dI4qUbZ0zK7Df35MNqYK1S8BQv4/aOmkf8Ax3pJKihWnnTZgb41ykp8QETEv5qX4QW9QvQvGxYUzMiOKZwLMzLJWLijIk1Z2XlWpJVF2qsxbTFv1eCPOUlIJdW5D/vGkuR+HNDpTqNRpZaQkC1CSar2SLu5/wCXfYRQb+bOnmiE9NScg3y4iLOVBBO5oigHX3CsxG/YH28X0JCUsVEnwt9f2jyaZ+JeGqWQOFy6OtSam8OzAf8A8m746B8teksqT7eDio4uqZCUQH5AgUVGbSAcAHKoVah9wDve7ktaElphb949Clfh3gc/Ty+IrRLEtYFLgBgd2zuxew3EbMb0uwmOSKYt3yoLP4KKvAKEXuLJOXMP8mLJVjoMeJHz8aiJUtRSSEhJf+ItzfwbowpCkyZfZKfmDBTl2c4boRbrBf039KMO1Ep2PotzH09JPSdjk7V1C2LgM2g7CI0Bo/qIVgedpJcoOACXuNm97xx3G/wgjh6H06As1c1rJRfIFwHbm+kQfPHpNCiK5nlBgXgSXyDzMjo6Z7FSpJYlQRxLa9j97EjQSFllJBwWfEcsfw8EkkJGAXGwOHGR0vnrGvpn4UMej5gpizXsqzTWd8okIUb3J+pDs/wXkrqqkADQGmLHR6YUMDc9/Xxjj9VoSEOLPuwIeCPSPw34309LzXNMGjyeptlrVaIHB4z+qE6FUcgLsKVbXd9zu0eG6UzRLKWVV8IUWI7y7jxz3RyOqTqNODUcJeqlLv3Bgk+BHjAbK/Bzi5NWnCNHlSSNC1bZM2agX8xGnvif0su+CdsnW3GtIcP0spLz0kEG6QSWG13fvyXjJm6rXL5dIoNSKVKSLncMzfINFP8AnX0y6Ng0+kscxspR/tEoFrLFwTpWv3uG9aJmpc+/3/YBnS+GSl0kKI7ifHeKcs/iDUShMlLlpPRaRtY3SDvuzQa8nfh56Pm4rZUbZA7V1jQFytF7k3qhpCqF5AhNCnyR9HWtHwbSaHQ6qZTKUpmfoRcDvjE4zx3jnCdMJk+XKqqCbXCgQS4ApNmZi0WTn/gp7XcXEz+pOsQlKJj2EHUtyZefCPGzJ78WUckBII/iBPCdO7zSpLkgFxdv/G0RnfirWcwkIlTaACsUqdLizc7HdwA46Qg+cPwppGjIuXn20O3yV5txQnZVn+n0dfb4bHt78Pt4IngqFIr5x6fZ4oTvxzMkzez/AMJ8ArPSyyH9sYidQ/BKgkcoU6gUUHkdS+LAgtydY+wIfYdlG969ta8BPCEJX2apjK2xcRekfjjUT5JnypAVLTYkVWVaxzsQXxtmL8/Dp02fRhlJW3ZxThLE1yu3Np0zKrXGJgPegFEZQVGtAcmXl70NcsypadMBUHPM/cQQ3eFZGPSOv4DppeuVP4oVlCyEDsqTg/rrdksUYUAVOWJYiJFPXwTh9W1cHKmqvilGIjV69x8jsKjTosg0RxRF7gZV2eZAYeeghMwSk1A5LizPY+r/AMR3MxBPNt7+ULnmTpmX1HpkIYuIRiyqlptihsjK7daFcrGtEY3aZWpF37zM/Mrt5upI8dHJmDslSsrTuQw2IwXwXLM9/KFyQom2De/j07oJP0PJx55eXXC5tjslqjJx3kuXB4VwxHHtWKvj2klRsFXZu40+VGbutPRTK5MvtZQSqnmTy2Ufium3xOxBw0G1SiZiihTizM7WwWOC1j3u1i0UQ3o9TAyce1FyImN3fF7o1RsavGarUsASyJubEqpLcmKgNxWvPYoUkYIgGbx1V54xcatOndSoOYbGr07MQss+Szc5uLZ3TIS01FBkKqhKM5YHgifm+KvaBSAsjF++9vD1izJdPTz/ALEF4+SsRU7P/ktEz0o4u2LZdL7gFaKy+37aH38Xb9TFdhBPArOWwnluM9sXPD6UEs52zErj6LN/abZJ/c+FfqYTCCc/Orr7DoIH3H6scex99e0fsf8Ar+UW74don4/qbVfYdEYDX7UgB7/t7R/6/n4Zu+HxBJfWbI1x/oe/H/72Wv4fYz4n+P2/18PTChe8w+sEMYi1emxlvbM1aYWOPlyTjSj4yFgdnfyKnY+X3HiQSVWENZNyW82iuPMv4+8PHcyXBwK8df1VY1Gz+ymSMh178jzBH89+LSNKtV2PpFdc9Cdx6xTvrX+OY52MkJwxcJkrz5oUfYM3kQe4gGuNW5Di3Ie2xvYeZw8TElK3IOcxZ0HFZujnp1GnUAtPwlkqY9QFAh+9nG0VuPxNYYmis1+4ujRprE831ottcgA7Oz+kD31xUDxyB4JNRMMxE1PQDmt8vffHv2h/+UdMhCU6iRNKgA6h2YqO5aoAOXNh5CMcT8UPTwysTlrx3sCaHf2/fvn2+/to+LMrh86XUSsEqbrZn7vffG5/+WtApJSdNO//AJ/+8AvWP8T8M+fZU5fzvJ3NRJUKS5kfou7HixVkUzUKNkcfsbOl0a5U1UxancNk9emBvgR5r+J/xVo+KaGVpdLJVLKVhSipmIAUGsVZJST1pDksIr6/nORmU5r9gNbXiCpBLDTHZOif07JJ9x7eNXZo8ws7x0P6BfjRxem4MV55Brip2+0yz7TtStKM6nulxxSvAMFXRUbFAAgrTJRUp49M4X+IeGy+Gy+H6yWuxUVLSASxJUkAFQdILOD3gNmGeP4+umjKtnMmbU3ZCYvxkoUIk3IyZWNue57XQVCCeSnfxspKqBLNu/fMdCv8Y8MmaFGgSJksIB/yBAJJqJHJUBTdjd+hYXJn8cXSK1pbJla+I2Q9sfHIhuTbJUURMjbT4uR2yTHkNAEb3oJ1apaAmVZTMT18On1gE38ZaSTo5cvRKWifQETJjPUGuQ5sXHxNU28Y9G/H901uQyTkWSdqPjK0kPbSjHU2K0JqFATiGBC+491C60PzspAHZOkkAK7yN4r6r8TcKCQdCFy1qQEzDTZRAyLmkku7ZzYuSS/8/wB6F3chlxbIlgePxZjzKsO4Zfonst7zV2CgcgNkqCjWo7NCTNJIzy7dH38Wjkp+u0nYSwJylL/UKGAxZ3c95IvjvLF5S/H50r6K2K12FHFCNwdV0Zoqjcpnlpgf25N/P7eGVq9P+ZTNBNIIO/W7ezGBrJmlmqdA5WYggxLv+MLpLLjRfPUYoFPqprDKx6VF5uqlMia8l92QcFaDD3Yk7VFuf6hpj2iwCFlqFG4SxGQ3R7sekcVq9DMVMQJJHY81aP1FwcKfq1rH/kcRwv5n6tJ8jJrjtUwfJyChl70MySI+7gOVAGnOuRPEn28c5qFGdNVMJdyS/Vzlo19PLTIlIlpDAAADowZnh7/DT5mSXUUW1o44ysczo1fafcDzM9hQfntmCqP3dgCB7jQ4XqhpJpWotykYe9mjlPxZwY8Y0adOhLkTEqyU8ocKuH69DHZF/W/CoMmTUSQge1Jo84tTt14s5os2WnJAXEn4odhS6b7njbr0qaFy1oKlF1BZDB7+Ibuv5RxC9NxJfayNRLnJly0JTLVJCqlFNnOxqbB5QDYveBHTvVmWNdmpkYdpOqie6AH7kt+tuSVHtsFSP2BPufF0zdJqHCVpQ3Qj59Y5P8lxnhqkLVKmT3y6VEgWxY0lzu+Dd4Hj1lUS7f1f5QIZirAqzAaKsqAjSrojZO+X29h4nMGhCgokOMGr9ozZKfxL2apUuWtlG47INgAEkpY+DW+ld9P8542V1uGZlNi5PTp41EyEvTU30tu0pmR8qCrY9Q5Ue019/gPHJcRly5k0GUzAWyWJyz3uAHaPc/wjN4hpuHrla0kLWoVCyQtKWKApKOU0KKyl7hy2YuhureULngOmxLa7u40VCvH+3zGZMj9vce5HuQPGSdN1P1jsRqSbMYf/ACt+JjoGIGTHvTENAocS+noWEgxX2p31AXuP9gNlifcknxJGkKcN6wJWoScv6QdT8TPR6Dk3WMz5e3FmVB7/AMVlhhdf4nX7Ea0PBOxmf7R8vvERPR1Pz+0BfOPSvL3WDI5HUb3EQRIC9YMooVJHOKTodlVAUn21saJ34GqUoZTBkrBwYU/RTr4Pc6bcvGFKaNKoUIWAq0mBrPtN3OK7HsBy2Cft4xpFSVKQoFgbW222i6UhgQ0X19Wx9xZz/wAPFx4gBGL3Ye/dp/qf+/Q8M8O0YjOP/rX/AO0f+/w1UKmM59VP7UY/+0T/AC/veE8KmNh6u3/rGH+f/Pf/AC8O8O0fN1dj7F9/y3v/AJ+GeE0YHO/bl7f9fz8J4TRun1If3yP8Pt/8Y8J4TRKn1Mf3mP8Al/8A6eE8NTG5eqD+8f8AQf8Aj8J4TR82eD+5/wBP/wC/h3hNGplQjWlI/gVGv9NkeE8O0bJYU/7kvb7fFfbf8P4eE8M0QMryRhuGDYuGef6vype+/wByeOyf5nxMLUMGGpHSFHJ/Df0x2LGDe/7CtlT+WkSoQa/Ya1o68HGqmCz/ACECMlB2+sD8f8LXTBsGVGUnfF3JA/kOJUj/ABJY/wAz7eJfmpnUeg+0N2Ce/wBTHlvwm9JOx9Mq7/gQf4j25hvY70d734b8yvu9BC7FPsmINfwW9HYaOLM/z4Ys/t++o4k0YkDRLK38fuSxX5lXd6CEZKT19Y3T/Br0NQB/R2Bse+2nJyTvfy5yYH+GgANfsfbwMzSenpEggDr6xN/80/o32PTOlEft/s+PPX/tyxEpv+Dc9/8AE+BhRibQA61+Cjo7bKYHTlP91phh/wBtUSgH8eXP/D7eJhfWGaE3qH4UujS98joOCUH3pCmXMaP7kTyQn+bdr+QHiQL4P0iLRL6V+EzyjbSjAgrH7BsjOkff9lb69Vf/AAVm8IqUD/AhwBDIn4EOiJvtRy8bet/T5mch9vcez5lN/wARsHwyZpEMUAx8v4NMAcz3syhf799hb9tfqUTr9vb+sHsd+59/BvzKuggXYDqYm9G/CL05AOSOW/dovkY5YD2AP+00Pt/EEb/3fETPUYQkp9mCcPwmdGBB+jYkfu1bne/7wepVv8G3/j4X5hfsCG/Lo6fOJ7fhe6KV4np0SPf3DPNjv/ek6E/4E68Lt19YfsEdIy6b+FHoiEFenqNfsaWYH9/cNQ7II2CfcH7a9/CM5RyfpCEpIxB5fw29HLCh6fjM4GgzAude4/UzFv3P+viNausTpETjFf8Ad/j9t/8AP/DxUeLERbzX/d/7P/8AP/Hwnh2iIaL/ALv+gH/7vEXhARj31/3f9P5b+/L/AK/18J4emM1yU/cb/wAPj/h7kMNfy17eHcQ7Rs+ul/cb/Vf3/wDwv5eGcQqY+PUZD+y/+o/+WP8AgP8An4VQhUx7/S0v7rn/AAK//L8JxCpjMdWn/wCrp/qv/g/y/wAfDuIVMZJ1yP8AcP8Aqo/y/R/PwqhCpMbv6Xl+ykft91P89/pH+m/+/wAKqFTGterL/u/6L/zbw1UKmN6dSX/d/wBB/wC7l4eqFTGa9WX+X+g/w/Y+FVCpjMdRX+Xv/Ifv/n/0PCqhUx7/AEqv+7/w+3/a/b/r+aqhqYwPUV/iv+Gv+5v8vCeE0ZT6gu/7P+h/8X/Wt+HeE0fP1Mfy/wCP3/yOv4fv/p4TwmjU+cv+7/x/x/Y/t4TwzRLTMl9/n7fwAP8A7n2fEnEJjG4ZMz/acf5An/8AU/634VoZoTfM/pjg39ytEo39uS9s7P7squZv/NnUnX9oeJhTREiE5vIWThbaWXV5L7hVn3SB77H05oQNaHyl8m/cL4m6TmGYxL6b67xHwq5LKdHgjIQR7Hc3Lcde+/ns/wB37DwijpDVRYHQfNWPkD8rJk5/u7ZXH8zNk5Ae/wB9a/mfAykiJPBWmHr35gn+ALfv/DkoH/HwzQ8a13/F/wDgf+f+PhRGJUif4t/1/n4d4ZomRof4t/pvw8NH/9k="/>
          <p:cNvSpPr>
            <a:spLocks noChangeAspect="1" noChangeArrowheads="1"/>
          </p:cNvSpPr>
          <p:nvPr/>
        </p:nvSpPr>
        <p:spPr bwMode="auto">
          <a:xfrm>
            <a:off x="798920" y="2311360"/>
            <a:ext cx="22764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611" y="2938836"/>
            <a:ext cx="3941991" cy="2661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58" y="2938836"/>
            <a:ext cx="3935006" cy="2661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3409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C893ED0-D86D-4C58-8B21-E34E57D2162A}"/>
              </a:ext>
            </a:extLst>
          </p:cNvPr>
          <p:cNvSpPr txBox="1"/>
          <p:nvPr/>
        </p:nvSpPr>
        <p:spPr>
          <a:xfrm>
            <a:off x="292964" y="6149525"/>
            <a:ext cx="119937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РАЗХОДКА ИЗ ГОТИЧЕСКИЯ КВАРТАЛ 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GRACIA BARRIO</a:t>
            </a:r>
            <a:r>
              <a:rPr lang="bg-BG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ЕДИН ОТ НАЙ-ИНТЕРЕСНИТЕ КВАРТАЛИ В БАРСЕЛОНА С ИНТРЕСНА АРХИТЕКТУРА И ПРИЯТНА АТМОСФЕРА, С МНОЖЕСТВО КАФЕТА И РЕСТОРАНТЧЕТА, ПРЕДЛАГАЩИ ТАПАС</a:t>
            </a:r>
            <a:r>
              <a:rPr lang="bg-BG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358458DB-D1AE-486C-ACB6-BC39428EC906}"/>
              </a:ext>
            </a:extLst>
          </p:cNvPr>
          <p:cNvSpPr/>
          <p:nvPr/>
        </p:nvSpPr>
        <p:spPr>
          <a:xfrm>
            <a:off x="8524666" y="2638378"/>
            <a:ext cx="35597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Традицията</a:t>
            </a:r>
            <a:r>
              <a:rPr lang="ru-RU" dirty="0"/>
              <a:t> в </a:t>
            </a:r>
            <a:r>
              <a:rPr lang="ru-RU" dirty="0" err="1"/>
              <a:t>средиземноморската</a:t>
            </a:r>
            <a:r>
              <a:rPr lang="ru-RU" dirty="0"/>
              <a:t> кухня, </a:t>
            </a:r>
            <a:r>
              <a:rPr lang="ru-RU" dirty="0" err="1"/>
              <a:t>състояща</a:t>
            </a:r>
            <a:r>
              <a:rPr lang="ru-RU" dirty="0"/>
              <a:t> се в </a:t>
            </a:r>
            <a:r>
              <a:rPr lang="ru-RU" dirty="0" err="1"/>
              <a:t>предлагане</a:t>
            </a:r>
            <a:r>
              <a:rPr lang="ru-RU" dirty="0"/>
              <a:t> на </a:t>
            </a:r>
            <a:r>
              <a:rPr lang="ru-RU" dirty="0" err="1"/>
              <a:t>различни</a:t>
            </a:r>
            <a:r>
              <a:rPr lang="ru-RU" dirty="0"/>
              <a:t> малки порции </a:t>
            </a:r>
            <a:r>
              <a:rPr lang="ru-RU" dirty="0" err="1"/>
              <a:t>храна</a:t>
            </a:r>
            <a:r>
              <a:rPr lang="ru-RU" dirty="0"/>
              <a:t> по </a:t>
            </a:r>
            <a:r>
              <a:rPr lang="ru-RU" dirty="0" err="1"/>
              <a:t>време</a:t>
            </a:r>
            <a:r>
              <a:rPr lang="ru-RU" dirty="0"/>
              <a:t> на </a:t>
            </a:r>
            <a:r>
              <a:rPr lang="ru-RU" dirty="0" err="1"/>
              <a:t>пиене</a:t>
            </a:r>
            <a:r>
              <a:rPr lang="ru-RU" dirty="0"/>
              <a:t>, се </a:t>
            </a:r>
            <a:r>
              <a:rPr lang="ru-RU" dirty="0" err="1"/>
              <a:t>установява</a:t>
            </a:r>
            <a:r>
              <a:rPr lang="ru-RU" dirty="0"/>
              <a:t> в Испания под формата на </a:t>
            </a:r>
            <a:r>
              <a:rPr lang="ru-RU" dirty="0" err="1"/>
              <a:t>т.нар</a:t>
            </a:r>
            <a:r>
              <a:rPr lang="ru-RU" dirty="0"/>
              <a:t>. тапас – </a:t>
            </a:r>
            <a:r>
              <a:rPr lang="ru-RU" dirty="0" err="1"/>
              <a:t>tapas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1D1F176-871F-4A3E-960A-AFE1913326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597" y="240857"/>
            <a:ext cx="4918012" cy="2824534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1EB7DB53-A418-430B-8531-69F2726419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078" y="3235956"/>
            <a:ext cx="4875050" cy="2743003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DC4A982D-D902-4D28-A37B-4E760E9311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11420" y="348824"/>
            <a:ext cx="3559747" cy="2170248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9A8338E5-DB6A-423D-B2AD-40DD4B6FF8C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3855" y="240857"/>
            <a:ext cx="3177565" cy="4295633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58D9C1E5-EA29-403C-8F16-56734721BFAC}"/>
              </a:ext>
            </a:extLst>
          </p:cNvPr>
          <p:cNvSpPr txBox="1"/>
          <p:nvPr/>
        </p:nvSpPr>
        <p:spPr>
          <a:xfrm>
            <a:off x="5329847" y="4956259"/>
            <a:ext cx="6641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Пред къщата на Антони Гауди, архитект от Каталуния-един от най-големите новатори, на които Барселона дължи най-големите си архитектурни чудеса.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530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C8C8EAB-833F-4656-90F0-111A764FD04E}"/>
              </a:ext>
            </a:extLst>
          </p:cNvPr>
          <p:cNvSpPr txBox="1"/>
          <p:nvPr/>
        </p:nvSpPr>
        <p:spPr>
          <a:xfrm>
            <a:off x="359494" y="6374167"/>
            <a:ext cx="449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С АВТОБУС ХОП-ОН ХОП-ОФ ИЗ БАРСЕЛОНА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182D5F15-5F9C-4171-808E-2775DBA111B2}"/>
              </a:ext>
            </a:extLst>
          </p:cNvPr>
          <p:cNvSpPr txBox="1"/>
          <p:nvPr/>
        </p:nvSpPr>
        <p:spPr>
          <a:xfrm>
            <a:off x="6758753" y="6374167"/>
            <a:ext cx="3741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АРХИТЕКТУРНИТЕ ЧУДЕСА НА ГАУДИ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CF300C89-9438-44E8-9A99-B41A9A23309A}"/>
              </a:ext>
            </a:extLst>
          </p:cNvPr>
          <p:cNvSpPr txBox="1"/>
          <p:nvPr/>
        </p:nvSpPr>
        <p:spPr>
          <a:xfrm>
            <a:off x="5010670" y="5418946"/>
            <a:ext cx="217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САГРАДА ФАМИЛИЯ</a:t>
            </a: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EB5E2FB0-5C85-4971-A7B8-A93A71357F0F}"/>
              </a:ext>
            </a:extLst>
          </p:cNvPr>
          <p:cNvSpPr txBox="1"/>
          <p:nvPr/>
        </p:nvSpPr>
        <p:spPr>
          <a:xfrm>
            <a:off x="1266940" y="2538072"/>
            <a:ext cx="223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ПАРК ГУЕЛ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8AF4E81F-BB3E-4FC0-B8A8-DF64FB1CD4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198" y="3015204"/>
            <a:ext cx="3631982" cy="2723988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46C827F0-B2B3-4D9B-908E-0B588DBF9D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4391" y="211480"/>
            <a:ext cx="3741473" cy="5046738"/>
          </a:xfrm>
          <a:prstGeom prst="rect">
            <a:avLst/>
          </a:prstGeom>
        </p:spPr>
      </p:pic>
      <p:sp>
        <p:nvSpPr>
          <p:cNvPr id="16" name="Текстово поле 15">
            <a:extLst>
              <a:ext uri="{FF2B5EF4-FFF2-40B4-BE49-F238E27FC236}">
                <a16:creationId xmlns:a16="http://schemas.microsoft.com/office/drawing/2014/main" id="{B4C5FA2D-087E-49B0-BC02-E957D0AFB6B3}"/>
              </a:ext>
            </a:extLst>
          </p:cNvPr>
          <p:cNvSpPr txBox="1"/>
          <p:nvPr/>
        </p:nvSpPr>
        <p:spPr>
          <a:xfrm>
            <a:off x="8948691" y="5412038"/>
            <a:ext cx="18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КАСА БАТИО</a:t>
            </a:r>
          </a:p>
        </p:txBody>
      </p:sp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C06256C-DDC7-436B-89E1-C2F439CDCC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6120" y="211480"/>
            <a:ext cx="3785052" cy="5046737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A1A6F0BA-B2CC-4F9C-BAA5-9E4D62ADA3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060" y="416536"/>
            <a:ext cx="3763090" cy="20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43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506DCA1A-9CB3-49B9-B4D5-FB41BE6F8C2A}"/>
              </a:ext>
            </a:extLst>
          </p:cNvPr>
          <p:cNvSpPr txBox="1"/>
          <p:nvPr/>
        </p:nvSpPr>
        <p:spPr>
          <a:xfrm>
            <a:off x="6928911" y="6330701"/>
            <a:ext cx="460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С КАБИНКОВ ЛИФТ ДО ЗАМЪКА </a:t>
            </a:r>
            <a:r>
              <a:rPr lang="bg-BG" dirty="0" smtClean="0">
                <a:solidFill>
                  <a:schemeClr val="bg1"/>
                </a:solidFill>
              </a:rPr>
              <a:t>МОНДЖУИК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4E585719-173F-42FD-8476-C1359C86A7A5}"/>
              </a:ext>
            </a:extLst>
          </p:cNvPr>
          <p:cNvSpPr/>
          <p:nvPr/>
        </p:nvSpPr>
        <p:spPr>
          <a:xfrm>
            <a:off x="3165998" y="3967498"/>
            <a:ext cx="83660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676767"/>
                </a:solidFill>
                <a:latin typeface="Ubuntu"/>
              </a:rPr>
              <a:t/>
            </a:r>
            <a:br>
              <a:rPr lang="ru-RU" b="1" dirty="0">
                <a:solidFill>
                  <a:srgbClr val="676767"/>
                </a:solidFill>
                <a:latin typeface="Ubuntu"/>
              </a:rPr>
            </a:br>
            <a:r>
              <a:rPr lang="ru-RU" b="1" dirty="0">
                <a:solidFill>
                  <a:srgbClr val="676767"/>
                </a:solidFill>
                <a:latin typeface="Ubuntu"/>
              </a:rPr>
              <a:t>                                               </a:t>
            </a:r>
            <a:r>
              <a:rPr lang="ru-RU" b="1" dirty="0" smtClean="0">
                <a:solidFill>
                  <a:srgbClr val="676767"/>
                </a:solidFill>
                <a:latin typeface="Ubuntu"/>
              </a:rPr>
              <a:t>  </a:t>
            </a:r>
            <a:r>
              <a:rPr lang="en-US" b="1" dirty="0" smtClean="0">
                <a:solidFill>
                  <a:srgbClr val="676767"/>
                </a:solidFill>
                <a:latin typeface="Ubuntu"/>
              </a:rPr>
              <a:t>Park de </a:t>
            </a:r>
            <a:r>
              <a:rPr lang="en-US" b="1" dirty="0" err="1" smtClean="0">
                <a:solidFill>
                  <a:srgbClr val="676767"/>
                </a:solidFill>
                <a:latin typeface="Ubuntu"/>
              </a:rPr>
              <a:t>Montjuic</a:t>
            </a:r>
            <a:endParaRPr lang="ru-RU" dirty="0">
              <a:solidFill>
                <a:srgbClr val="676767"/>
              </a:solidFill>
              <a:latin typeface="Ubuntu"/>
            </a:endParaRPr>
          </a:p>
          <a:p>
            <a:pPr fontAlgn="base"/>
            <a:r>
              <a:rPr lang="ru-RU" sz="2000" dirty="0" smtClean="0">
                <a:solidFill>
                  <a:srgbClr val="676767"/>
                </a:solidFill>
                <a:latin typeface="Ubuntu"/>
              </a:rPr>
              <a:t>Мон</a:t>
            </a:r>
            <a:r>
              <a:rPr lang="bg-BG" sz="2000" dirty="0">
                <a:solidFill>
                  <a:srgbClr val="676767"/>
                </a:solidFill>
                <a:latin typeface="Ubuntu"/>
              </a:rPr>
              <a:t>д</a:t>
            </a:r>
            <a:r>
              <a:rPr lang="ru-RU" sz="2000" dirty="0" smtClean="0">
                <a:solidFill>
                  <a:srgbClr val="676767"/>
                </a:solidFill>
                <a:latin typeface="Ubuntu"/>
              </a:rPr>
              <a:t>жуик 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е известен хълм с изглед към пристанището на Барселона.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През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вековете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е играл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стратегическа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роля в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защитата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на града и е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едно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от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естествените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му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възвишения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.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Днес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районът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е </a:t>
            </a:r>
            <a:r>
              <a:rPr lang="ru-RU" sz="2000" dirty="0" err="1">
                <a:solidFill>
                  <a:srgbClr val="676767"/>
                </a:solidFill>
                <a:latin typeface="Ubuntu"/>
              </a:rPr>
              <a:t>туристически</a:t>
            </a:r>
            <a:r>
              <a:rPr lang="ru-RU" sz="2000" dirty="0">
                <a:solidFill>
                  <a:srgbClr val="676767"/>
                </a:solidFill>
                <a:latin typeface="Ubuntu"/>
              </a:rPr>
              <a:t> магнит за Барселона.</a:t>
            </a:r>
            <a:endParaRPr lang="ru-RU" sz="2000" b="0" i="0" dirty="0">
              <a:solidFill>
                <a:srgbClr val="676767"/>
              </a:solidFill>
              <a:effectLst/>
              <a:latin typeface="Ubuntu"/>
            </a:endParaRP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469EB283-3168-4993-B8DC-C08726882CA5}"/>
              </a:ext>
            </a:extLst>
          </p:cNvPr>
          <p:cNvSpPr/>
          <p:nvPr/>
        </p:nvSpPr>
        <p:spPr>
          <a:xfrm>
            <a:off x="298613" y="6330032"/>
            <a:ext cx="5032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АВТОБУС </a:t>
            </a:r>
            <a:r>
              <a:rPr lang="en-US" dirty="0" smtClean="0">
                <a:solidFill>
                  <a:schemeClr val="bg1"/>
                </a:solidFill>
              </a:rPr>
              <a:t>“HOP ON,  HOP OFF”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ИЗ БАРСЕЛОНА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343A25B-8241-483B-9448-908594E1A3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42" y="232498"/>
            <a:ext cx="2861753" cy="3815671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28295499-B6CD-4550-B053-16FC94015D3A}"/>
              </a:ext>
            </a:extLst>
          </p:cNvPr>
          <p:cNvSpPr txBox="1"/>
          <p:nvPr/>
        </p:nvSpPr>
        <p:spPr>
          <a:xfrm>
            <a:off x="1084425" y="4317949"/>
            <a:ext cx="125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Camp </a:t>
            </a:r>
            <a:r>
              <a:rPr lang="en-US" dirty="0" err="1" smtClean="0"/>
              <a:t>Nou</a:t>
            </a:r>
            <a:endParaRPr lang="bg-BG" dirty="0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F0E6F75D-37F6-4075-B61A-E74A8E88BE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4247" y="305826"/>
            <a:ext cx="2861753" cy="3815671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08573B5D-E73D-432E-A588-8EA9F0379F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103" y="356581"/>
            <a:ext cx="2861753" cy="3815670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C2892A01-77A3-4748-A1D7-AE79A18C68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91958" y="399991"/>
            <a:ext cx="2791130" cy="37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8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8834" y="104502"/>
            <a:ext cx="16339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chemeClr val="accent1"/>
                </a:solidFill>
              </a:rPr>
              <a:t>РЕЗУЛТАТИ</a:t>
            </a:r>
          </a:p>
          <a:p>
            <a:endParaRPr lang="bg-BG" sz="2400" b="1" dirty="0" smtClean="0"/>
          </a:p>
          <a:p>
            <a:r>
              <a:rPr lang="bg-BG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1080" y="658500"/>
            <a:ext cx="5634318" cy="7571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bg-BG" dirty="0" smtClean="0"/>
              <a:t>Провеждане на семинари за внедряване на </a:t>
            </a:r>
            <a:r>
              <a:rPr lang="bg-BG" dirty="0"/>
              <a:t>добрите </a:t>
            </a:r>
            <a:r>
              <a:rPr lang="bg-BG" dirty="0" smtClean="0"/>
              <a:t>практики в </a:t>
            </a:r>
            <a:r>
              <a:rPr lang="bg-BG" dirty="0"/>
              <a:t>училище </a:t>
            </a:r>
            <a:r>
              <a:rPr lang="bg-BG" dirty="0" smtClean="0"/>
              <a:t>.</a:t>
            </a:r>
          </a:p>
          <a:p>
            <a:pPr marL="457200" indent="-457200">
              <a:buAutoNum type="arabicPeriod"/>
            </a:pPr>
            <a:endParaRPr lang="bg-BG" dirty="0" smtClean="0"/>
          </a:p>
          <a:p>
            <a:pPr marL="457200" indent="-457200">
              <a:buAutoNum type="arabicPeriod"/>
            </a:pPr>
            <a:r>
              <a:rPr lang="bg-BG" dirty="0" smtClean="0"/>
              <a:t>Презентации пред ученици и учители на тема „Разрешаване на конфликти “ и „Емоционална интелигентност“.</a:t>
            </a:r>
          </a:p>
          <a:p>
            <a:pPr marL="457200" indent="-457200">
              <a:buAutoNum type="arabicPeriod"/>
            </a:pPr>
            <a:endParaRPr lang="bg-BG" dirty="0" smtClean="0"/>
          </a:p>
          <a:p>
            <a:pPr marL="457200" indent="-457200">
              <a:buAutoNum type="arabicPeriod"/>
            </a:pPr>
            <a:r>
              <a:rPr lang="ru-RU" dirty="0" smtClean="0"/>
              <a:t>Анкета </a:t>
            </a:r>
            <a:r>
              <a:rPr lang="ru-RU" dirty="0"/>
              <a:t>сред учениците за </a:t>
            </a:r>
            <a:r>
              <a:rPr lang="ru-RU" dirty="0" smtClean="0"/>
              <a:t>проучване, свързано с темата „Тормозът в училище“.</a:t>
            </a:r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Изработена училищна стратегия против тормоза.</a:t>
            </a:r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 </a:t>
            </a:r>
            <a:r>
              <a:rPr lang="ru-RU" dirty="0"/>
              <a:t>Създаване на </a:t>
            </a:r>
            <a:r>
              <a:rPr lang="ru-RU" dirty="0" smtClean="0"/>
              <a:t>група от ученици от четвърти клас, наречена </a:t>
            </a:r>
            <a:r>
              <a:rPr lang="bg-BG" dirty="0" smtClean="0"/>
              <a:t>„</a:t>
            </a:r>
            <a:r>
              <a:rPr lang="ru-RU" dirty="0" smtClean="0"/>
              <a:t>Деца </a:t>
            </a:r>
            <a:r>
              <a:rPr lang="ru-RU" dirty="0"/>
              <a:t>помагат на деца</a:t>
            </a:r>
            <a:r>
              <a:rPr lang="ru-RU" dirty="0" smtClean="0"/>
              <a:t>”.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r>
              <a:rPr lang="ru-RU" dirty="0" smtClean="0"/>
              <a:t>Участие </a:t>
            </a:r>
            <a:r>
              <a:rPr lang="ru-RU" dirty="0"/>
              <a:t>в училищни и общински инициативи на тема „Да бъдем толерантни</a:t>
            </a:r>
            <a:r>
              <a:rPr lang="ru-RU" dirty="0" smtClean="0"/>
              <a:t>“</a:t>
            </a:r>
            <a:r>
              <a:rPr lang="en-US" dirty="0" smtClean="0"/>
              <a:t>, “Pink Shirt Day”.</a:t>
            </a:r>
            <a:endParaRPr lang="ru-RU" dirty="0" smtClean="0"/>
          </a:p>
          <a:p>
            <a:endParaRPr lang="ru-RU" sz="2400" dirty="0" smtClean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 smtClean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bg-BG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444" y="838199"/>
            <a:ext cx="4756897" cy="475689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90034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78" y="350476"/>
            <a:ext cx="2215412" cy="18585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84" y="331918"/>
            <a:ext cx="1878263" cy="26476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814" y="350476"/>
            <a:ext cx="2223249" cy="1895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/>
          <p:cNvSpPr/>
          <p:nvPr/>
        </p:nvSpPr>
        <p:spPr>
          <a:xfrm>
            <a:off x="385483" y="623833"/>
            <a:ext cx="409238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7. </a:t>
            </a:r>
            <a:r>
              <a:rPr lang="ru-RU" dirty="0" smtClean="0"/>
              <a:t>Участие </a:t>
            </a:r>
            <a:r>
              <a:rPr lang="ru-RU" dirty="0"/>
              <a:t>в Etwinning проект „Be </a:t>
            </a:r>
            <a:r>
              <a:rPr lang="ru-RU" dirty="0" err="1"/>
              <a:t>Tolerant</a:t>
            </a:r>
            <a:r>
              <a:rPr lang="ru-RU" dirty="0" smtClean="0"/>
              <a:t>“  с училище «</a:t>
            </a:r>
            <a:r>
              <a:rPr lang="en-US" dirty="0" err="1" smtClean="0"/>
              <a:t>Cemil</a:t>
            </a:r>
            <a:r>
              <a:rPr lang="en-US" dirty="0" smtClean="0"/>
              <a:t> Atlas </a:t>
            </a:r>
            <a:r>
              <a:rPr lang="en-US" dirty="0" err="1" smtClean="0"/>
              <a:t>Ilkokulu</a:t>
            </a:r>
            <a:r>
              <a:rPr lang="ru-RU" dirty="0" smtClean="0"/>
              <a:t>»</a:t>
            </a:r>
            <a:r>
              <a:rPr lang="en-US" dirty="0" smtClean="0"/>
              <a:t>,  </a:t>
            </a:r>
            <a:r>
              <a:rPr lang="en-US" dirty="0" err="1" smtClean="0"/>
              <a:t>Bayrakli</a:t>
            </a:r>
            <a:r>
              <a:rPr lang="en-US" dirty="0" smtClean="0"/>
              <a:t> </a:t>
            </a:r>
            <a:r>
              <a:rPr lang="ru-RU" dirty="0" smtClean="0"/>
              <a:t> от Турция.</a:t>
            </a:r>
            <a:endParaRPr lang="ru-RU" dirty="0"/>
          </a:p>
          <a:p>
            <a:endParaRPr lang="ru-RU" dirty="0"/>
          </a:p>
          <a:p>
            <a:r>
              <a:rPr lang="en-US" dirty="0" smtClean="0"/>
              <a:t>8. </a:t>
            </a:r>
            <a:r>
              <a:rPr lang="ru-RU" dirty="0" smtClean="0"/>
              <a:t>Изработване </a:t>
            </a:r>
            <a:r>
              <a:rPr lang="ru-RU" dirty="0"/>
              <a:t>на правила на поведение от учениците и поставяне на табла в класните стаи.</a:t>
            </a:r>
          </a:p>
          <a:p>
            <a:endParaRPr lang="ru-RU" dirty="0"/>
          </a:p>
          <a:p>
            <a:r>
              <a:rPr lang="en-US" dirty="0" smtClean="0"/>
              <a:t>9. </a:t>
            </a:r>
            <a:r>
              <a:rPr lang="ru-RU" dirty="0" smtClean="0"/>
              <a:t>Поставяне </a:t>
            </a:r>
            <a:r>
              <a:rPr lang="ru-RU" dirty="0"/>
              <a:t>в училище на кутия за сигнали в случай на прояви на тормоз.</a:t>
            </a:r>
          </a:p>
          <a:p>
            <a:endParaRPr lang="ru-RU" dirty="0"/>
          </a:p>
          <a:p>
            <a:pPr marL="342900" indent="-342900">
              <a:buAutoNum type="arabicPeriod" startAt="10"/>
            </a:pPr>
            <a:r>
              <a:rPr lang="ru-RU" dirty="0" smtClean="0"/>
              <a:t>Издаване </a:t>
            </a:r>
            <a:r>
              <a:rPr lang="ru-RU" dirty="0"/>
              <a:t>на брошура и книга с добри европейски практики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/>
          </a:p>
          <a:p>
            <a:r>
              <a:rPr lang="ru-RU" dirty="0"/>
              <a:t>11. Публикации в медиите.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84" y="3211196"/>
            <a:ext cx="1909658" cy="2580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61" y="2763924"/>
            <a:ext cx="4348052" cy="3027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77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22281" y="867613"/>
            <a:ext cx="8637073" cy="2541431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Impact" panose="020B0806030902050204" pitchFamily="34" charset="0"/>
              </a:rPr>
              <a:t>1. </a:t>
            </a:r>
            <a:r>
              <a:rPr lang="ru-RU" sz="2200" b="1" dirty="0"/>
              <a:t>Решения за управление на класната стая</a:t>
            </a:r>
            <a:r>
              <a:rPr lang="ru-RU" sz="2200" b="1" dirty="0" smtClean="0"/>
              <a:t>.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2. Управление на конфликтите и поведението. 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3. Нови методологии за решаване на конфликти,  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 smtClean="0"/>
              <a:t>  </a:t>
            </a:r>
            <a:r>
              <a:rPr lang="ru-RU" sz="2200" b="1" dirty="0" smtClean="0"/>
              <a:t>мотивация</a:t>
            </a:r>
            <a:r>
              <a:rPr lang="en-US" sz="2200" b="1" dirty="0" smtClean="0"/>
              <a:t> </a:t>
            </a:r>
            <a:r>
              <a:rPr lang="ru-RU" sz="2200" b="1" dirty="0" smtClean="0"/>
              <a:t>и </a:t>
            </a:r>
            <a:r>
              <a:rPr lang="ru-RU" sz="2200" b="1" dirty="0"/>
              <a:t>стратегиии за сътрудничество</a:t>
            </a:r>
            <a:r>
              <a:rPr lang="ru-RU" sz="2700" b="1" dirty="0"/>
              <a:t>.</a:t>
            </a:r>
            <a:br>
              <a:rPr lang="ru-RU" sz="2700" b="1" dirty="0"/>
            </a:b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47538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тат с изображение за barcino school academy rector triadó 69 street 08014 barcelona">
            <a:extLst>
              <a:ext uri="{FF2B5EF4-FFF2-40B4-BE49-F238E27FC236}">
                <a16:creationId xmlns:a16="http://schemas.microsoft.com/office/drawing/2014/main" id="{0DACDFD8-A335-4EEB-929C-302A33E20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29" y="3233864"/>
            <a:ext cx="4678327" cy="2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8AE49C2C-00BB-4DB8-95C0-71D37647D3B4}"/>
              </a:ext>
            </a:extLst>
          </p:cNvPr>
          <p:cNvSpPr txBox="1"/>
          <p:nvPr/>
        </p:nvSpPr>
        <p:spPr>
          <a:xfrm>
            <a:off x="1269507" y="110062"/>
            <a:ext cx="363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BARCINO SCHOOL, BARCELONA</a:t>
            </a:r>
            <a:endParaRPr lang="bg-BG" dirty="0"/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A03A81B9-CDB7-4DE8-ADC5-02324AD693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6129" y="363762"/>
            <a:ext cx="4671625" cy="2616109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386A38A2-E55E-4572-92CB-D54FB7AB85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6167" y="990670"/>
            <a:ext cx="3364791" cy="44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1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DB6A0E93-AB18-4933-ABEA-A4FC6DB7BF0C}"/>
              </a:ext>
            </a:extLst>
          </p:cNvPr>
          <p:cNvSpPr/>
          <p:nvPr/>
        </p:nvSpPr>
        <p:spPr>
          <a:xfrm>
            <a:off x="568551" y="0"/>
            <a:ext cx="11114842" cy="5355312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400" b="1" dirty="0"/>
              <a:t>Решения за управление на класната </a:t>
            </a:r>
            <a:r>
              <a:rPr lang="ru-RU" sz="2400" b="1" dirty="0" smtClean="0"/>
              <a:t>стая</a:t>
            </a:r>
          </a:p>
          <a:p>
            <a:pPr algn="ctr"/>
            <a:endParaRPr lang="ru-RU" dirty="0"/>
          </a:p>
          <a:p>
            <a:r>
              <a:rPr lang="ru-RU" dirty="0"/>
              <a:t>•      </a:t>
            </a:r>
            <a:r>
              <a:rPr lang="ru-RU" sz="2000" dirty="0" err="1"/>
              <a:t>Училищни</a:t>
            </a:r>
            <a:r>
              <a:rPr lang="ru-RU" sz="2000" dirty="0"/>
              <a:t> презентации. </a:t>
            </a:r>
          </a:p>
          <a:p>
            <a:r>
              <a:rPr lang="ru-RU" sz="2000" dirty="0"/>
              <a:t>•	Подобряване на мотивацията с дигитални инструменти: Управление на класната стая с </a:t>
            </a:r>
            <a:r>
              <a:rPr lang="ru-RU" sz="2000" dirty="0" smtClean="0"/>
              <a:t>Google.</a:t>
            </a:r>
            <a:endParaRPr lang="ru-RU" sz="2000" dirty="0"/>
          </a:p>
          <a:p>
            <a:r>
              <a:rPr lang="ru-RU" sz="2000" dirty="0"/>
              <a:t>•	Подходи, </a:t>
            </a:r>
            <a:r>
              <a:rPr lang="ru-RU" sz="2000" dirty="0" err="1"/>
              <a:t>ориентирани</a:t>
            </a:r>
            <a:r>
              <a:rPr lang="ru-RU" sz="2000" dirty="0"/>
              <a:t> </a:t>
            </a:r>
            <a:r>
              <a:rPr lang="ru-RU" sz="2000" dirty="0" err="1"/>
              <a:t>към</a:t>
            </a:r>
            <a:r>
              <a:rPr lang="ru-RU" sz="2000" dirty="0"/>
              <a:t> учители </a:t>
            </a:r>
            <a:r>
              <a:rPr lang="ru-RU" sz="2000" dirty="0" err="1"/>
              <a:t>срещу</a:t>
            </a:r>
            <a:r>
              <a:rPr lang="ru-RU" sz="2000" dirty="0"/>
              <a:t> </a:t>
            </a:r>
            <a:r>
              <a:rPr lang="ru-RU" sz="2000" dirty="0" err="1"/>
              <a:t>такива</a:t>
            </a:r>
            <a:r>
              <a:rPr lang="ru-RU" sz="2000" dirty="0"/>
              <a:t>, </a:t>
            </a:r>
            <a:r>
              <a:rPr lang="ru-RU" sz="2000" dirty="0" err="1"/>
              <a:t>ориентирани</a:t>
            </a:r>
            <a:r>
              <a:rPr lang="ru-RU" sz="2000" dirty="0"/>
              <a:t> </a:t>
            </a:r>
            <a:r>
              <a:rPr lang="ru-RU" sz="2000" dirty="0" err="1"/>
              <a:t>към</a:t>
            </a:r>
            <a:r>
              <a:rPr lang="ru-RU" sz="2000" dirty="0"/>
              <a:t> </a:t>
            </a:r>
            <a:r>
              <a:rPr lang="ru-RU" sz="2000" dirty="0" err="1"/>
              <a:t>учениците</a:t>
            </a:r>
            <a:r>
              <a:rPr lang="ru-RU" sz="2000" dirty="0"/>
              <a:t>.</a:t>
            </a:r>
          </a:p>
          <a:p>
            <a:r>
              <a:rPr lang="ru-RU" sz="2000" dirty="0"/>
              <a:t>•	Проектно-базирано </a:t>
            </a:r>
            <a:r>
              <a:rPr lang="ru-RU" sz="2000" dirty="0" smtClean="0"/>
              <a:t>обучение.</a:t>
            </a:r>
            <a:endParaRPr lang="ru-RU" sz="2000" dirty="0"/>
          </a:p>
          <a:p>
            <a:r>
              <a:rPr lang="ru-RU" sz="2000" dirty="0"/>
              <a:t>•	Поведение, </a:t>
            </a:r>
            <a:r>
              <a:rPr lang="ru-RU" sz="2000" dirty="0" err="1"/>
              <a:t>емоции</a:t>
            </a:r>
            <a:r>
              <a:rPr lang="ru-RU" sz="2000" dirty="0"/>
              <a:t> и правила: Управление на </a:t>
            </a:r>
            <a:r>
              <a:rPr lang="ru-RU" sz="2000" dirty="0" err="1"/>
              <a:t>класна</a:t>
            </a:r>
            <a:r>
              <a:rPr lang="bg-BG" sz="2000" dirty="0"/>
              <a:t>та</a:t>
            </a:r>
            <a:r>
              <a:rPr lang="ru-RU" sz="2000" dirty="0"/>
              <a:t> стая с емоционална </a:t>
            </a:r>
            <a:r>
              <a:rPr lang="ru-RU" sz="2000" dirty="0" smtClean="0"/>
              <a:t>интелигентност.</a:t>
            </a:r>
            <a:endParaRPr lang="ru-RU" sz="2000" dirty="0"/>
          </a:p>
          <a:p>
            <a:r>
              <a:rPr lang="ru-RU" sz="2000" dirty="0"/>
              <a:t>•	Поведение и </a:t>
            </a:r>
            <a:r>
              <a:rPr lang="ru-RU" sz="2000" dirty="0" err="1"/>
              <a:t>разрешаване</a:t>
            </a:r>
            <a:r>
              <a:rPr lang="ru-RU" sz="2000" dirty="0"/>
              <a:t> на </a:t>
            </a:r>
            <a:r>
              <a:rPr lang="ru-RU" sz="2000" dirty="0" err="1"/>
              <a:t>конфликти</a:t>
            </a:r>
            <a:r>
              <a:rPr lang="ru-RU" sz="2000" dirty="0"/>
              <a:t>: Посредничество от </a:t>
            </a:r>
            <a:r>
              <a:rPr lang="ru-RU" sz="2000" dirty="0" err="1"/>
              <a:t>връстници</a:t>
            </a:r>
            <a:r>
              <a:rPr lang="ru-RU" sz="2000" dirty="0"/>
              <a:t>.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Подобряване</a:t>
            </a:r>
            <a:r>
              <a:rPr lang="ru-RU" sz="2000" dirty="0"/>
              <a:t> на </a:t>
            </a:r>
            <a:r>
              <a:rPr lang="ru-RU" sz="2000" dirty="0" err="1"/>
              <a:t>екипната</a:t>
            </a:r>
            <a:r>
              <a:rPr lang="ru-RU" sz="2000" dirty="0"/>
              <a:t> работа и </a:t>
            </a:r>
            <a:r>
              <a:rPr lang="ru-RU" sz="2000" dirty="0" err="1"/>
              <a:t>сътрудничеството</a:t>
            </a:r>
            <a:r>
              <a:rPr lang="ru-RU" sz="2000" dirty="0"/>
              <a:t> между </a:t>
            </a:r>
            <a:r>
              <a:rPr lang="ru-RU" sz="2000" dirty="0" err="1"/>
              <a:t>вашите</a:t>
            </a:r>
            <a:r>
              <a:rPr lang="ru-RU" sz="2000" dirty="0"/>
              <a:t> </a:t>
            </a:r>
            <a:r>
              <a:rPr lang="ru-RU" sz="2000" dirty="0" err="1"/>
              <a:t>ученици</a:t>
            </a:r>
            <a:endParaRPr lang="ru-RU" sz="2000" dirty="0"/>
          </a:p>
          <a:p>
            <a:r>
              <a:rPr lang="ru-RU" sz="2000" dirty="0"/>
              <a:t>•	</a:t>
            </a:r>
            <a:r>
              <a:rPr lang="ru-RU" sz="2000" dirty="0" err="1"/>
              <a:t>Оценяване</a:t>
            </a:r>
            <a:r>
              <a:rPr lang="ru-RU" sz="2000" dirty="0"/>
              <a:t> на </a:t>
            </a:r>
            <a:r>
              <a:rPr lang="ru-RU" sz="2000" dirty="0" err="1"/>
              <a:t>учениците</a:t>
            </a:r>
            <a:r>
              <a:rPr lang="ru-RU" sz="2000" dirty="0"/>
              <a:t> с </a:t>
            </a:r>
            <a:r>
              <a:rPr lang="ru-RU" sz="2000" dirty="0" err="1"/>
              <a:t>дигиталното</a:t>
            </a:r>
            <a:r>
              <a:rPr lang="ru-RU" sz="2000" dirty="0"/>
              <a:t> приложение </a:t>
            </a:r>
            <a:r>
              <a:rPr lang="ru-RU" sz="2000" dirty="0" err="1"/>
              <a:t>Plickers</a:t>
            </a:r>
            <a:endParaRPr lang="ru-RU" sz="2000" dirty="0"/>
          </a:p>
          <a:p>
            <a:r>
              <a:rPr lang="ru-RU" sz="2000" dirty="0"/>
              <a:t>•	Обърната класна стая и Кан </a:t>
            </a:r>
            <a:r>
              <a:rPr lang="ru-RU" sz="2000" dirty="0" smtClean="0"/>
              <a:t>Академия.</a:t>
            </a:r>
            <a:endParaRPr lang="ru-RU" sz="2000" dirty="0"/>
          </a:p>
          <a:p>
            <a:r>
              <a:rPr lang="ru-RU" sz="2000" dirty="0"/>
              <a:t>•	Проектиране на вашата собствена обърната класна </a:t>
            </a:r>
            <a:r>
              <a:rPr lang="ru-RU" sz="2000" dirty="0" smtClean="0"/>
              <a:t>стая.</a:t>
            </a:r>
            <a:endParaRPr lang="ru-RU" sz="2000" dirty="0"/>
          </a:p>
          <a:p>
            <a:r>
              <a:rPr lang="ru-RU" sz="2000" dirty="0"/>
              <a:t>•	Разработване / подобряване на вашите рубрики (критериални матрици/таблици за оценяване</a:t>
            </a:r>
            <a:r>
              <a:rPr lang="ru-RU" sz="2000" dirty="0" smtClean="0"/>
              <a:t>).</a:t>
            </a:r>
            <a:endParaRPr lang="ru-RU" sz="2000" dirty="0"/>
          </a:p>
          <a:p>
            <a:r>
              <a:rPr lang="ru-RU" sz="2000" dirty="0"/>
              <a:t>•	Творчески упражнения, </a:t>
            </a:r>
            <a:r>
              <a:rPr lang="ru-RU" sz="2000" dirty="0" err="1" smtClean="0"/>
              <a:t>ориентирани</a:t>
            </a:r>
            <a:r>
              <a:rPr lang="ru-RU" sz="2000" dirty="0" smtClean="0"/>
              <a:t> </a:t>
            </a:r>
            <a:r>
              <a:rPr lang="ru-RU" sz="2000" dirty="0" err="1" smtClean="0"/>
              <a:t>към</a:t>
            </a:r>
            <a:r>
              <a:rPr lang="ru-RU" sz="2000" dirty="0" smtClean="0"/>
              <a:t> </a:t>
            </a:r>
            <a:r>
              <a:rPr lang="ru-RU" sz="2000" dirty="0" err="1" smtClean="0"/>
              <a:t>ученици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31884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DD444088-2C2C-4128-B714-4DCFC8AB95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5567" y="3108293"/>
            <a:ext cx="3719744" cy="2789808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7455D46-92D6-4942-8F53-4BB59EB673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0969" y="175332"/>
            <a:ext cx="3749338" cy="2812004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AC3F79AA-8660-4D80-AE26-041AB9CBAE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7094" y="3148242"/>
            <a:ext cx="3613213" cy="2709910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94081814-7348-42F4-B20E-0FE4DEBF11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722" y="3148242"/>
            <a:ext cx="3613213" cy="2709910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120F436F-B12D-41A9-AC8D-C5DF4B481B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736" y="175332"/>
            <a:ext cx="3623575" cy="2717680"/>
          </a:xfrm>
          <a:prstGeom prst="rect">
            <a:avLst/>
          </a:prstGeom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9237504A-F2CD-4DEF-BA2C-6DF1CA895F71}"/>
              </a:ext>
            </a:extLst>
          </p:cNvPr>
          <p:cNvSpPr txBox="1"/>
          <p:nvPr/>
        </p:nvSpPr>
        <p:spPr>
          <a:xfrm>
            <a:off x="4350058" y="6355507"/>
            <a:ext cx="324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ПРЕЗЕНТАЦИИ НА УЧИЛИЩАТА</a:t>
            </a:r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3A6D0E59-F2B5-4677-B5D1-D2DFCFE2499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7247" y="183102"/>
            <a:ext cx="3613213" cy="270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55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B4503390-9FFB-4F36-8BC8-CBC49BDF0360}"/>
              </a:ext>
            </a:extLst>
          </p:cNvPr>
          <p:cNvSpPr/>
          <p:nvPr/>
        </p:nvSpPr>
        <p:spPr>
          <a:xfrm>
            <a:off x="269289" y="561136"/>
            <a:ext cx="11653421" cy="477053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cs typeface="Calibri" panose="020F0502020204030204" pitchFamily="34" charset="0"/>
              </a:rPr>
              <a:t>Управление на </a:t>
            </a:r>
            <a:r>
              <a:rPr lang="ru-RU" sz="2000" b="1" dirty="0" err="1">
                <a:latin typeface="+mj-lt"/>
                <a:cs typeface="Calibri" panose="020F0502020204030204" pitchFamily="34" charset="0"/>
              </a:rPr>
              <a:t>конфликтите</a:t>
            </a:r>
            <a:r>
              <a:rPr lang="ru-RU" sz="2000" b="1" dirty="0">
                <a:latin typeface="+mj-lt"/>
                <a:cs typeface="Calibri" panose="020F0502020204030204" pitchFamily="34" charset="0"/>
              </a:rPr>
              <a:t> и </a:t>
            </a:r>
            <a:r>
              <a:rPr lang="ru-RU" sz="2000" b="1" dirty="0" err="1">
                <a:latin typeface="+mj-lt"/>
                <a:cs typeface="Calibri" panose="020F0502020204030204" pitchFamily="34" charset="0"/>
              </a:rPr>
              <a:t>поведението</a:t>
            </a:r>
            <a:r>
              <a:rPr lang="ru-RU" sz="2000" b="1" dirty="0">
                <a:latin typeface="+mj-lt"/>
                <a:cs typeface="Calibri" panose="020F0502020204030204" pitchFamily="34" charset="0"/>
              </a:rPr>
              <a:t>. Нови методологии за решаване на конфликти,  мотивация и стратегиии за </a:t>
            </a:r>
            <a:r>
              <a:rPr lang="ru-RU" sz="2000" b="1" dirty="0" smtClean="0">
                <a:latin typeface="+mj-lt"/>
                <a:cs typeface="Calibri" panose="020F0502020204030204" pitchFamily="34" charset="0"/>
              </a:rPr>
              <a:t>сътрудничество</a:t>
            </a:r>
            <a:endParaRPr lang="ru-RU" sz="2000" b="1" dirty="0">
              <a:latin typeface="+mj-lt"/>
            </a:endParaRPr>
          </a:p>
          <a:p>
            <a:endParaRPr lang="ru-RU" sz="2000" b="1" dirty="0"/>
          </a:p>
          <a:p>
            <a:r>
              <a:rPr lang="ru-RU" sz="2000" dirty="0"/>
              <a:t>•      SWOT анализ за учители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Положителната</a:t>
            </a:r>
            <a:r>
              <a:rPr lang="ru-RU" sz="2000" dirty="0"/>
              <a:t> страна на конфликта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Насърчаване</a:t>
            </a:r>
            <a:r>
              <a:rPr lang="ru-RU" sz="2000" dirty="0"/>
              <a:t> на </a:t>
            </a:r>
            <a:r>
              <a:rPr lang="ru-RU" sz="2000" dirty="0" err="1"/>
              <a:t>положителна</a:t>
            </a:r>
            <a:r>
              <a:rPr lang="ru-RU" sz="2000" dirty="0"/>
              <a:t> </a:t>
            </a:r>
            <a:r>
              <a:rPr lang="ru-RU" sz="2000" dirty="0" err="1"/>
              <a:t>училищна</a:t>
            </a:r>
            <a:r>
              <a:rPr lang="ru-RU" sz="2000" dirty="0"/>
              <a:t> среда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Практическа</a:t>
            </a:r>
            <a:r>
              <a:rPr lang="ru-RU" sz="2000" dirty="0"/>
              <a:t> </a:t>
            </a:r>
            <a:r>
              <a:rPr lang="ru-RU" sz="2000" dirty="0" err="1"/>
              <a:t>дейност</a:t>
            </a:r>
            <a:r>
              <a:rPr lang="ru-RU" sz="2000" dirty="0"/>
              <a:t> за </a:t>
            </a:r>
            <a:r>
              <a:rPr lang="ru-RU" sz="2000" dirty="0" err="1"/>
              <a:t>насърчаване</a:t>
            </a:r>
            <a:r>
              <a:rPr lang="ru-RU" sz="2000" dirty="0"/>
              <a:t> на </a:t>
            </a:r>
            <a:r>
              <a:rPr lang="ru-RU" sz="2000" dirty="0" err="1"/>
              <a:t>положителна</a:t>
            </a:r>
            <a:r>
              <a:rPr lang="ru-RU" sz="2000" dirty="0"/>
              <a:t> </a:t>
            </a:r>
            <a:r>
              <a:rPr lang="ru-RU" sz="2000" dirty="0" err="1"/>
              <a:t>училищна</a:t>
            </a:r>
            <a:r>
              <a:rPr lang="ru-RU" sz="2000" dirty="0"/>
              <a:t> среда</a:t>
            </a:r>
          </a:p>
          <a:p>
            <a:r>
              <a:rPr lang="ru-RU" sz="2000" dirty="0"/>
              <a:t>•	Управление на </a:t>
            </a:r>
            <a:r>
              <a:rPr lang="ru-RU" sz="2000" dirty="0" err="1"/>
              <a:t>конфликти</a:t>
            </a:r>
            <a:r>
              <a:rPr lang="ru-RU" sz="2000" dirty="0"/>
              <a:t>.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Емоционална</a:t>
            </a:r>
            <a:r>
              <a:rPr lang="ru-RU" sz="2000" dirty="0"/>
              <a:t> </a:t>
            </a:r>
            <a:r>
              <a:rPr lang="ru-RU" sz="2000" dirty="0" err="1"/>
              <a:t>интелигентност</a:t>
            </a:r>
            <a:endParaRPr lang="ru-RU" sz="2000" dirty="0"/>
          </a:p>
          <a:p>
            <a:r>
              <a:rPr lang="ru-RU" sz="2000" dirty="0"/>
              <a:t>•	</a:t>
            </a:r>
            <a:r>
              <a:rPr lang="ru-RU" sz="2000" dirty="0" err="1"/>
              <a:t>Практическа</a:t>
            </a:r>
            <a:r>
              <a:rPr lang="ru-RU" sz="2000" dirty="0"/>
              <a:t> </a:t>
            </a:r>
            <a:r>
              <a:rPr lang="ru-RU" sz="2000" dirty="0" err="1"/>
              <a:t>дейност</a:t>
            </a:r>
            <a:r>
              <a:rPr lang="ru-RU" sz="2000" dirty="0"/>
              <a:t> за </a:t>
            </a:r>
            <a:r>
              <a:rPr lang="ru-RU" sz="2000" dirty="0" err="1"/>
              <a:t>емоционална</a:t>
            </a:r>
            <a:r>
              <a:rPr lang="ru-RU" sz="2000" dirty="0"/>
              <a:t> </a:t>
            </a:r>
            <a:r>
              <a:rPr lang="ru-RU" sz="2000" dirty="0" err="1"/>
              <a:t>интелигентност</a:t>
            </a:r>
            <a:endParaRPr lang="ru-RU" sz="2000" dirty="0"/>
          </a:p>
          <a:p>
            <a:r>
              <a:rPr lang="ru-RU" sz="2000" dirty="0"/>
              <a:t>•	</a:t>
            </a:r>
            <a:r>
              <a:rPr lang="ru-RU" sz="2000" dirty="0" err="1"/>
              <a:t>Идентифициране</a:t>
            </a:r>
            <a:r>
              <a:rPr lang="ru-RU" sz="2000" dirty="0"/>
              <a:t> и </a:t>
            </a:r>
            <a:r>
              <a:rPr lang="ru-RU" sz="2000" dirty="0" err="1"/>
              <a:t>предотвратяване</a:t>
            </a:r>
            <a:r>
              <a:rPr lang="ru-RU" sz="2000" dirty="0"/>
              <a:t> на тормоз в училище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Идентифициране</a:t>
            </a:r>
            <a:r>
              <a:rPr lang="ru-RU" sz="2000" dirty="0"/>
              <a:t> и </a:t>
            </a:r>
            <a:r>
              <a:rPr lang="ru-RU" sz="2000" dirty="0" err="1"/>
              <a:t>предотвратяване</a:t>
            </a:r>
            <a:r>
              <a:rPr lang="ru-RU" sz="2000" dirty="0"/>
              <a:t> на тормоз в училище. </a:t>
            </a:r>
            <a:r>
              <a:rPr lang="ru-RU" sz="2000" dirty="0" err="1"/>
              <a:t>Ролеви</a:t>
            </a:r>
            <a:r>
              <a:rPr lang="ru-RU" sz="2000" dirty="0"/>
              <a:t> </a:t>
            </a:r>
            <a:r>
              <a:rPr lang="ru-RU" sz="2000" dirty="0" err="1"/>
              <a:t>игри</a:t>
            </a:r>
            <a:endParaRPr lang="ru-RU" sz="2000" dirty="0"/>
          </a:p>
          <a:p>
            <a:r>
              <a:rPr lang="ru-RU" sz="2000" dirty="0"/>
              <a:t>•	Образование за житейски умения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Проектиране</a:t>
            </a:r>
            <a:r>
              <a:rPr lang="ru-RU" sz="2000" dirty="0"/>
              <a:t> на </a:t>
            </a:r>
            <a:r>
              <a:rPr lang="ru-RU" sz="2000" dirty="0" err="1"/>
              <a:t>дейност</a:t>
            </a:r>
            <a:r>
              <a:rPr lang="ru-RU" sz="2000" dirty="0"/>
              <a:t> за образование за житейски умения </a:t>
            </a:r>
            <a:r>
              <a:rPr lang="ru-RU" sz="2000" dirty="0" err="1"/>
              <a:t>във</a:t>
            </a:r>
            <a:r>
              <a:rPr lang="ru-RU" sz="2000" dirty="0"/>
              <a:t> </a:t>
            </a:r>
            <a:r>
              <a:rPr lang="ru-RU" sz="2000" dirty="0" err="1"/>
              <a:t>вашето</a:t>
            </a:r>
            <a:r>
              <a:rPr lang="ru-RU" sz="2000" dirty="0"/>
              <a:t> училище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635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938" y="3277917"/>
            <a:ext cx="2739124" cy="2635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70709" y="233502"/>
            <a:ext cx="44494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/>
              <a:t>Обърната класна стая</a:t>
            </a:r>
          </a:p>
          <a:p>
            <a:pPr algn="ctr"/>
            <a:endParaRPr lang="bg-BG" sz="2000" b="1" dirty="0"/>
          </a:p>
          <a:p>
            <a:r>
              <a:rPr lang="bg-BG" sz="2000" dirty="0"/>
              <a:t>Учениците получават информация преди самия урок чрез видео </a:t>
            </a:r>
            <a:r>
              <a:rPr lang="bg-BG" sz="2000" dirty="0" smtClean="0"/>
              <a:t>клип. </a:t>
            </a:r>
            <a:r>
              <a:rPr lang="bg-BG" sz="2000" dirty="0"/>
              <a:t>Използва се платформата </a:t>
            </a:r>
            <a:r>
              <a:rPr lang="en-US" sz="2000" dirty="0"/>
              <a:t>Khan Academy</a:t>
            </a:r>
            <a:r>
              <a:rPr lang="bg-BG" sz="2000" dirty="0"/>
              <a:t>, която осигурява образователни клипчета по различни теми.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958" y="3346495"/>
            <a:ext cx="2685376" cy="2566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1" y="3488127"/>
            <a:ext cx="5329342" cy="2458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686" y="235131"/>
            <a:ext cx="5469970" cy="2860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35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730734" y="577500"/>
            <a:ext cx="461197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/>
              <a:t>Проектно-базирано обучение</a:t>
            </a:r>
          </a:p>
          <a:p>
            <a:pPr algn="ctr"/>
            <a:endParaRPr lang="bg-BG" sz="2000" b="1" dirty="0" smtClean="0"/>
          </a:p>
          <a:p>
            <a:r>
              <a:rPr lang="en-US" sz="2000" dirty="0" smtClean="0"/>
              <a:t>   </a:t>
            </a:r>
            <a:r>
              <a:rPr lang="bg-BG" sz="2000" dirty="0" smtClean="0"/>
              <a:t>1.</a:t>
            </a:r>
            <a:r>
              <a:rPr lang="en-US" sz="2000" dirty="0" smtClean="0"/>
              <a:t> </a:t>
            </a:r>
            <a:r>
              <a:rPr lang="bg-BG" sz="2000" dirty="0" smtClean="0"/>
              <a:t> Създаване на автентична реалност чрез включване на </a:t>
            </a:r>
            <a:r>
              <a:rPr lang="en-US" sz="2000" dirty="0" smtClean="0"/>
              <a:t> </a:t>
            </a:r>
            <a:r>
              <a:rPr lang="bg-BG" sz="2000" dirty="0" smtClean="0"/>
              <a:t>специалисти в определена област за решаване на някаква задача.</a:t>
            </a:r>
          </a:p>
          <a:p>
            <a:r>
              <a:rPr lang="bg-BG" sz="2000" dirty="0" smtClean="0"/>
              <a:t> 2. </a:t>
            </a:r>
            <a:r>
              <a:rPr lang="bg-BG" sz="2000" dirty="0" smtClean="0">
                <a:solidFill>
                  <a:prstClr val="black"/>
                </a:solidFill>
              </a:rPr>
              <a:t>Интегриране </a:t>
            </a:r>
            <a:r>
              <a:rPr lang="bg-BG" sz="2000" dirty="0">
                <a:solidFill>
                  <a:prstClr val="black"/>
                </a:solidFill>
              </a:rPr>
              <a:t>на </a:t>
            </a:r>
            <a:r>
              <a:rPr lang="bg-BG" sz="2000" dirty="0" smtClean="0">
                <a:solidFill>
                  <a:prstClr val="black"/>
                </a:solidFill>
              </a:rPr>
              <a:t>технологиите при разрешаване на поставените задачи.</a:t>
            </a:r>
          </a:p>
          <a:p>
            <a:r>
              <a:rPr lang="bg-BG" sz="2000" dirty="0" smtClean="0">
                <a:solidFill>
                  <a:prstClr val="black"/>
                </a:solidFill>
              </a:rPr>
              <a:t>3. Практическа приложимост на знанията.</a:t>
            </a:r>
          </a:p>
          <a:p>
            <a:pPr lvl="0"/>
            <a:r>
              <a:rPr lang="bg-BG" sz="2000" dirty="0" smtClean="0">
                <a:solidFill>
                  <a:prstClr val="black"/>
                </a:solidFill>
              </a:rPr>
              <a:t>4. Повишаване </a:t>
            </a:r>
            <a:r>
              <a:rPr lang="bg-BG" sz="2000" dirty="0">
                <a:solidFill>
                  <a:prstClr val="black"/>
                </a:solidFill>
              </a:rPr>
              <a:t>на мотивацията и творчеството на учениците.</a:t>
            </a:r>
          </a:p>
          <a:p>
            <a:endParaRPr lang="bg-BG" sz="2000" dirty="0" smtClean="0"/>
          </a:p>
          <a:p>
            <a:endParaRPr lang="bg-BG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23" y="705394"/>
            <a:ext cx="5196998" cy="38927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60375" y="160338"/>
            <a:ext cx="10527152" cy="41857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/>
              <a:t>Емоционална интелигентност</a:t>
            </a:r>
          </a:p>
          <a:p>
            <a:pPr algn="ctr"/>
            <a:endParaRPr lang="bg-BG" sz="2400" dirty="0" smtClean="0"/>
          </a:p>
          <a:p>
            <a:r>
              <a:rPr lang="bg-BG" sz="2000" dirty="0"/>
              <a:t>У</a:t>
            </a:r>
            <a:r>
              <a:rPr lang="bg-BG" sz="2000" dirty="0" smtClean="0"/>
              <a:t>чителят не трябва да бъде емоционален, а емоционално интелигентен т.е.  да насочва емоциите в посока, която е приета в обществото. Езикът на емоциите  трябва да бъде разбиран, тъй както се разбира всеки език между хората. Емоциите са физиологичен отговор на тялото и показват от какво то се нуждае и ако човек ги  разбира, той ще може да направи нещо</a:t>
            </a:r>
            <a:r>
              <a:rPr lang="en-US" sz="2000" dirty="0" smtClean="0"/>
              <a:t> </a:t>
            </a:r>
            <a:r>
              <a:rPr lang="bg-BG" sz="2000" dirty="0" smtClean="0"/>
              <a:t>като ги насочи в правилната посока.</a:t>
            </a:r>
          </a:p>
          <a:p>
            <a:endParaRPr lang="bg-BG" sz="2000" dirty="0" smtClean="0"/>
          </a:p>
          <a:p>
            <a:r>
              <a:rPr lang="en-US" sz="2000" dirty="0"/>
              <a:t>Emotional intelligence is the capacity to recognize our own feelings and those of others, to manage our emotions and to </a:t>
            </a:r>
            <a:r>
              <a:rPr lang="en-US" sz="2000" dirty="0" smtClean="0"/>
              <a:t>interact </a:t>
            </a:r>
            <a:r>
              <a:rPr lang="en-US" sz="2000" dirty="0"/>
              <a:t>effectively with others. </a:t>
            </a:r>
          </a:p>
          <a:p>
            <a:r>
              <a:rPr lang="en-US" sz="2000" dirty="0"/>
              <a:t>“Relax and perceive”</a:t>
            </a:r>
          </a:p>
          <a:p>
            <a:endParaRPr lang="en-US" sz="2000" dirty="0" smtClean="0"/>
          </a:p>
          <a:p>
            <a:endParaRPr lang="bg-BG" dirty="0"/>
          </a:p>
        </p:txBody>
      </p:sp>
      <p:sp>
        <p:nvSpPr>
          <p:cNvPr id="1026" name="AutoShape 2" descr="Резултат с изображение за емоции колел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4" name="Картина 3" descr="emoticons-smal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8233" y="3647326"/>
            <a:ext cx="3689050" cy="231753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алерия">
  <a:themeElements>
    <a:clrScheme name="Галери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ия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и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430</TotalTime>
  <Words>524</Words>
  <Application>Microsoft Office PowerPoint</Application>
  <PresentationFormat>Widescreen</PresentationFormat>
  <Paragraphs>89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Gill Sans MT</vt:lpstr>
      <vt:lpstr>Impact</vt:lpstr>
      <vt:lpstr>Ubuntu</vt:lpstr>
      <vt:lpstr>Галерия</vt:lpstr>
      <vt:lpstr>PowerPoint Presentation</vt:lpstr>
      <vt:lpstr>1. Решения за управление на класната стая.  2. Управление на конфликтите и поведението.   3. Нови методологии за решаване на конфликти,      мотивация и стратегиии за сътрудничество.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2019-1-BG01-KA101-061481</dc:title>
  <dc:creator>user</dc:creator>
  <cp:lastModifiedBy>PC Petq</cp:lastModifiedBy>
  <cp:revision>61</cp:revision>
  <dcterms:created xsi:type="dcterms:W3CDTF">2019-10-28T17:24:40Z</dcterms:created>
  <dcterms:modified xsi:type="dcterms:W3CDTF">2020-06-18T08:34:53Z</dcterms:modified>
</cp:coreProperties>
</file>