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2" r:id="rId1"/>
  </p:sldMasterIdLst>
  <p:notesMasterIdLst>
    <p:notesMasterId r:id="rId9"/>
  </p:notesMasterIdLst>
  <p:handoutMasterIdLst>
    <p:handoutMasterId r:id="rId10"/>
  </p:handoutMasterIdLst>
  <p:sldIdLst>
    <p:sldId id="599" r:id="rId2"/>
    <p:sldId id="644" r:id="rId3"/>
    <p:sldId id="646" r:id="rId4"/>
    <p:sldId id="649" r:id="rId5"/>
    <p:sldId id="650" r:id="rId6"/>
    <p:sldId id="647" r:id="rId7"/>
    <p:sldId id="648" r:id="rId8"/>
  </p:sldIdLst>
  <p:sldSz cx="9144000" cy="6858000" type="screen4x3"/>
  <p:notesSz cx="9872663" cy="679767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53735"/>
    <a:srgbClr val="FF0000"/>
    <a:srgbClr val="CC0066"/>
    <a:srgbClr val="CCEC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9112" autoAdjust="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7136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76" y="0"/>
            <a:ext cx="4277136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23497-6FF1-D541-81F0-B527138FF499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277136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76" y="6456324"/>
            <a:ext cx="4277136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DB298-D8B6-C648-94D7-977406A8E9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91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7136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76" y="0"/>
            <a:ext cx="4277136" cy="3402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80788-C320-44FB-BF59-156BDDED1435}" type="datetimeFigureOut">
              <a:rPr lang="bg-BG" smtClean="0"/>
              <a:pPr/>
              <a:t>20.11.2023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032" y="3228706"/>
            <a:ext cx="7898601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277136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76" y="6456324"/>
            <a:ext cx="4277136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E1283-3971-48CA-A9CC-AE1BDC94EFA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30553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972FA-B57E-45C8-B872-ECBC0BF375A7}" type="slidenum">
              <a:rPr lang="bg-BG"/>
              <a:pPr eaLnBrk="1" hangingPunct="1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484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972FA-B57E-45C8-B872-ECBC0BF375A7}" type="slidenum">
              <a:rPr lang="bg-BG"/>
              <a:pPr eaLnBrk="1" hangingPunct="1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484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972FA-B57E-45C8-B872-ECBC0BF375A7}" type="slidenum">
              <a:rPr lang="bg-BG"/>
              <a:pPr eaLnBrk="1" hangingPunct="1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484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972FA-B57E-45C8-B872-ECBC0BF375A7}" type="slidenum">
              <a:rPr lang="bg-BG"/>
              <a:pPr eaLnBrk="1" hangingPunct="1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484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0972FA-B57E-45C8-B872-ECBC0BF375A7}" type="slidenum">
              <a:rPr lang="bg-BG"/>
              <a:pPr eaLnBrk="1" hangingPunct="1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484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3721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858000" y="5105400"/>
            <a:ext cx="1828800" cy="99060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3716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05FB-6501-2C4E-B01B-4E668CD73C4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26008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CDDF0-81DB-3C44-A68A-90FA4959DFE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667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8B67C-DDB8-884D-9089-21AF4AD0B79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887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60713" y="-3176588"/>
            <a:ext cx="2819400" cy="917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3048000"/>
            <a:ext cx="4343400" cy="1362075"/>
          </a:xfrm>
        </p:spPr>
        <p:txBody>
          <a:bodyPr anchor="b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781800" y="5334000"/>
            <a:ext cx="2133600" cy="9906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B2350-15C4-C543-A323-7F39F5203EC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670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9632"/>
            <a:ext cx="8077200" cy="1143000"/>
          </a:xfrm>
        </p:spPr>
        <p:txBody>
          <a:bodyPr/>
          <a:lstStyle>
            <a:lvl1pPr algn="l">
              <a:defRPr lang="en-US" dirty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D382B-C625-2740-BE09-AEB0C7AFC04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416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6C522-F9D6-EA42-9CCE-6222029778D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483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FE234-2B8F-1B42-80B8-52FB667F78E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117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88338-00C0-0D45-9B2D-A2C4E1331F9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0210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A9B5-D6B1-8948-879C-4DADB9AAC82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8662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CC5C3-2CE9-1E4E-A7B7-A8C0B91B204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56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124E7-88B9-DE4D-94CC-84B12CAC1B8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524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9101137" cy="688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0"/>
            <a:ext cx="8077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«Стратегии в действие - опитът на България»  Конференция на Съвета на Европа   -  05.04.2016 г.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FE51A3-A089-2940-A1F1-C6AC3F16121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pic>
        <p:nvPicPr>
          <p:cNvPr id="1032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109538"/>
            <a:ext cx="819150" cy="7083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2" r:id="rId10"/>
    <p:sldLayoutId id="2147484113" r:id="rId11"/>
    <p:sldLayoutId id="2147484120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400" kern="1200" dirty="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авоъгълник 8"/>
          <p:cNvSpPr/>
          <p:nvPr/>
        </p:nvSpPr>
        <p:spPr>
          <a:xfrm>
            <a:off x="1511662" y="476672"/>
            <a:ext cx="763233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Световен ден </a:t>
            </a:r>
          </a:p>
          <a:p>
            <a:pPr algn="ctr">
              <a:defRPr/>
            </a:pPr>
            <a:r>
              <a:rPr lang="bg-BG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възпоменание </a:t>
            </a:r>
          </a:p>
          <a:p>
            <a:pPr algn="ctr">
              <a:defRPr/>
            </a:pPr>
            <a:r>
              <a:rPr lang="bg-BG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жертвите в ПТП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00" r="14429"/>
          <a:stretch/>
        </p:blipFill>
        <p:spPr bwMode="auto">
          <a:xfrm>
            <a:off x="3941379" y="3356992"/>
            <a:ext cx="3563008" cy="284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ъгълник 3"/>
          <p:cNvSpPr/>
          <p:nvPr/>
        </p:nvSpPr>
        <p:spPr>
          <a:xfrm>
            <a:off x="827584" y="403228"/>
            <a:ext cx="811475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effectLst/>
                <a:latin typeface="Arial Narrow" pitchFamily="34" charset="0"/>
              </a:rPr>
              <a:t>      По решение на </a:t>
            </a:r>
            <a:r>
              <a:rPr lang="ru-RU" sz="2000" dirty="0" err="1">
                <a:effectLst/>
                <a:latin typeface="Arial Narrow" pitchFamily="34" charset="0"/>
              </a:rPr>
              <a:t>Генералната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асамблея</a:t>
            </a:r>
            <a:r>
              <a:rPr lang="ru-RU" sz="2000" dirty="0">
                <a:effectLst/>
                <a:latin typeface="Arial Narrow" pitchFamily="34" charset="0"/>
              </a:rPr>
              <a:t> на </a:t>
            </a:r>
            <a:r>
              <a:rPr lang="ru-RU" sz="2000" dirty="0" err="1">
                <a:effectLst/>
                <a:latin typeface="Arial Narrow" pitchFamily="34" charset="0"/>
              </a:rPr>
              <a:t>Организацията</a:t>
            </a:r>
            <a:r>
              <a:rPr lang="ru-RU" sz="2000" dirty="0">
                <a:effectLst/>
                <a:latin typeface="Arial Narrow" pitchFamily="34" charset="0"/>
              </a:rPr>
              <a:t> на </a:t>
            </a:r>
            <a:r>
              <a:rPr lang="ru-RU" sz="2000" dirty="0" err="1">
                <a:effectLst/>
                <a:latin typeface="Arial Narrow" pitchFamily="34" charset="0"/>
              </a:rPr>
              <a:t>обединените</a:t>
            </a:r>
            <a:r>
              <a:rPr lang="ru-RU" sz="2000" dirty="0">
                <a:effectLst/>
                <a:latin typeface="Arial Narrow" pitchFamily="34" charset="0"/>
              </a:rPr>
              <a:t> нации всяка </a:t>
            </a:r>
            <a:r>
              <a:rPr lang="ru-RU" sz="2000" dirty="0" err="1">
                <a:effectLst/>
                <a:latin typeface="Arial Narrow" pitchFamily="34" charset="0"/>
              </a:rPr>
              <a:t>трета</a:t>
            </a:r>
            <a:r>
              <a:rPr lang="ru-RU" sz="2000" dirty="0">
                <a:effectLst/>
                <a:latin typeface="Arial Narrow" pitchFamily="34" charset="0"/>
              </a:rPr>
              <a:t> неделя на </a:t>
            </a:r>
            <a:r>
              <a:rPr lang="ru-RU" sz="2000" dirty="0" err="1">
                <a:effectLst/>
                <a:latin typeface="Arial Narrow" pitchFamily="34" charset="0"/>
              </a:rPr>
              <a:t>месец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ноември</a:t>
            </a:r>
            <a:r>
              <a:rPr lang="ru-RU" sz="2000" dirty="0">
                <a:effectLst/>
                <a:latin typeface="Arial Narrow" pitchFamily="34" charset="0"/>
              </a:rPr>
              <a:t> се </a:t>
            </a:r>
            <a:r>
              <a:rPr lang="ru-RU" sz="2000" dirty="0" err="1">
                <a:effectLst/>
                <a:latin typeface="Arial Narrow" pitchFamily="34" charset="0"/>
              </a:rPr>
              <a:t>отбелязва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Световният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ден</a:t>
            </a:r>
            <a:r>
              <a:rPr lang="ru-RU" sz="2000" dirty="0">
                <a:effectLst/>
                <a:latin typeface="Arial Narrow" pitchFamily="34" charset="0"/>
              </a:rPr>
              <a:t> за </a:t>
            </a:r>
            <a:r>
              <a:rPr lang="ru-RU" sz="2000" dirty="0" err="1">
                <a:effectLst/>
                <a:latin typeface="Arial Narrow" pitchFamily="34" charset="0"/>
              </a:rPr>
              <a:t>възпоменание</a:t>
            </a:r>
            <a:r>
              <a:rPr lang="ru-RU" sz="2000" dirty="0">
                <a:effectLst/>
                <a:latin typeface="Arial Narrow" pitchFamily="34" charset="0"/>
              </a:rPr>
              <a:t> на </a:t>
            </a:r>
            <a:r>
              <a:rPr lang="ru-RU" sz="2000" dirty="0" err="1">
                <a:effectLst/>
                <a:latin typeface="Arial Narrow" pitchFamily="34" charset="0"/>
              </a:rPr>
              <a:t>жертвите</a:t>
            </a:r>
            <a:r>
              <a:rPr lang="ru-RU" sz="2000" dirty="0">
                <a:effectLst/>
                <a:latin typeface="Arial Narrow" pitchFamily="34" charset="0"/>
              </a:rPr>
              <a:t> от </a:t>
            </a:r>
            <a:r>
              <a:rPr lang="ru-RU" sz="2000" dirty="0" err="1">
                <a:effectLst/>
                <a:latin typeface="Arial Narrow" pitchFamily="34" charset="0"/>
              </a:rPr>
              <a:t>пътнотранспортни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произшествия</a:t>
            </a:r>
            <a:r>
              <a:rPr lang="ru-RU" sz="2000" dirty="0">
                <a:effectLst/>
                <a:latin typeface="Arial Narrow" pitchFamily="34" charset="0"/>
              </a:rPr>
              <a:t>. Тази година денят е 19 ноември. </a:t>
            </a:r>
          </a:p>
          <a:p>
            <a:r>
              <a:rPr lang="ru-RU" sz="2000" dirty="0">
                <a:effectLst/>
                <a:latin typeface="Arial Narrow" pitchFamily="34" charset="0"/>
              </a:rPr>
              <a:t>       </a:t>
            </a:r>
            <a:r>
              <a:rPr lang="ru-RU" sz="2000" dirty="0" err="1">
                <a:effectLst/>
                <a:latin typeface="Arial Narrow" pitchFamily="34" charset="0"/>
              </a:rPr>
              <a:t>Началото</a:t>
            </a:r>
            <a:r>
              <a:rPr lang="ru-RU" sz="2000" dirty="0">
                <a:effectLst/>
                <a:latin typeface="Arial Narrow" pitchFamily="34" charset="0"/>
              </a:rPr>
              <a:t> на </a:t>
            </a:r>
            <a:r>
              <a:rPr lang="ru-RU" sz="2000" dirty="0" err="1">
                <a:effectLst/>
                <a:latin typeface="Arial Narrow" pitchFamily="34" charset="0"/>
              </a:rPr>
              <a:t>инициативата</a:t>
            </a:r>
            <a:r>
              <a:rPr lang="ru-RU" sz="2000" dirty="0">
                <a:effectLst/>
                <a:latin typeface="Arial Narrow" pitchFamily="34" charset="0"/>
              </a:rPr>
              <a:t> е </a:t>
            </a:r>
            <a:r>
              <a:rPr lang="ru-RU" sz="2000" dirty="0" err="1">
                <a:effectLst/>
                <a:latin typeface="Arial Narrow" pitchFamily="34" charset="0"/>
              </a:rPr>
              <a:t>поставена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през</a:t>
            </a:r>
            <a:r>
              <a:rPr lang="ru-RU" sz="2000" dirty="0">
                <a:effectLst/>
                <a:latin typeface="Arial Narrow" pitchFamily="34" charset="0"/>
              </a:rPr>
              <a:t> 1995г. От </a:t>
            </a:r>
            <a:r>
              <a:rPr lang="ru-RU" sz="2000" dirty="0" err="1">
                <a:effectLst/>
                <a:latin typeface="Arial Narrow" pitchFamily="34" charset="0"/>
              </a:rPr>
              <a:t>Европейската</a:t>
            </a:r>
            <a:r>
              <a:rPr lang="ru-RU" sz="2000" dirty="0">
                <a:effectLst/>
                <a:latin typeface="Arial Narrow" pitchFamily="34" charset="0"/>
              </a:rPr>
              <a:t> федерация на </a:t>
            </a:r>
            <a:r>
              <a:rPr lang="ru-RU" sz="2000" dirty="0" err="1">
                <a:effectLst/>
                <a:latin typeface="Arial Narrow" pitchFamily="34" charset="0"/>
              </a:rPr>
              <a:t>жертвите</a:t>
            </a:r>
            <a:r>
              <a:rPr lang="ru-RU" sz="2000" dirty="0">
                <a:effectLst/>
                <a:latin typeface="Arial Narrow" pitchFamily="34" charset="0"/>
              </a:rPr>
              <a:t> при </a:t>
            </a:r>
            <a:r>
              <a:rPr lang="ru-RU" sz="2000" dirty="0" err="1">
                <a:effectLst/>
                <a:latin typeface="Arial Narrow" pitchFamily="34" charset="0"/>
              </a:rPr>
              <a:t>пътно-тронспортни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произшествия</a:t>
            </a:r>
            <a:r>
              <a:rPr lang="ru-RU" sz="2000" dirty="0">
                <a:effectLst/>
                <a:latin typeface="Arial Narrow" pitchFamily="34" charset="0"/>
              </a:rPr>
              <a:t>, </a:t>
            </a:r>
            <a:r>
              <a:rPr lang="ru-RU" sz="2000" dirty="0" err="1">
                <a:effectLst/>
                <a:latin typeface="Arial Narrow" pitchFamily="34" charset="0"/>
              </a:rPr>
              <a:t>като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през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първите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години</a:t>
            </a:r>
            <a:r>
              <a:rPr lang="ru-RU" sz="2000" dirty="0">
                <a:effectLst/>
                <a:latin typeface="Arial Narrow" pitchFamily="34" charset="0"/>
              </a:rPr>
              <a:t> се </a:t>
            </a:r>
            <a:r>
              <a:rPr lang="ru-RU" sz="2000" dirty="0" err="1">
                <a:effectLst/>
                <a:latin typeface="Arial Narrow" pitchFamily="34" charset="0"/>
              </a:rPr>
              <a:t>отбелязва</a:t>
            </a:r>
            <a:r>
              <a:rPr lang="ru-RU" sz="2000" dirty="0">
                <a:effectLst/>
                <a:latin typeface="Arial Narrow" pitchFamily="34" charset="0"/>
              </a:rPr>
              <a:t> само на </a:t>
            </a:r>
            <a:r>
              <a:rPr lang="ru-RU" sz="2000" dirty="0" err="1">
                <a:effectLst/>
                <a:latin typeface="Arial Narrow" pitchFamily="34" charset="0"/>
              </a:rPr>
              <a:t>стария</a:t>
            </a:r>
            <a:r>
              <a:rPr lang="ru-RU" sz="2000" dirty="0">
                <a:effectLst/>
                <a:latin typeface="Arial Narrow" pitchFamily="34" charset="0"/>
              </a:rPr>
              <a:t> континент Европа. </a:t>
            </a:r>
          </a:p>
          <a:p>
            <a:r>
              <a:rPr lang="ru-RU" sz="2000" dirty="0">
                <a:effectLst/>
                <a:latin typeface="Arial Narrow" pitchFamily="34" charset="0"/>
              </a:rPr>
              <a:t>  Много </a:t>
            </a:r>
            <a:r>
              <a:rPr lang="ru-RU" sz="2000" dirty="0" err="1">
                <a:effectLst/>
                <a:latin typeface="Arial Narrow" pitchFamily="34" charset="0"/>
              </a:rPr>
              <a:t>бързо</a:t>
            </a:r>
            <a:r>
              <a:rPr lang="ru-RU" sz="2000" dirty="0">
                <a:effectLst/>
                <a:latin typeface="Arial Narrow" pitchFamily="34" charset="0"/>
              </a:rPr>
              <a:t>  </a:t>
            </a:r>
            <a:r>
              <a:rPr lang="ru-RU" sz="2000" dirty="0" err="1">
                <a:effectLst/>
                <a:latin typeface="Arial Narrow" pitchFamily="34" charset="0"/>
              </a:rPr>
              <a:t>добива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глобална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популярност</a:t>
            </a:r>
            <a:r>
              <a:rPr lang="ru-RU" sz="2000" dirty="0">
                <a:effectLst/>
                <a:latin typeface="Arial Narrow" pitchFamily="34" charset="0"/>
              </a:rPr>
              <a:t> и </a:t>
            </a:r>
            <a:r>
              <a:rPr lang="ru-RU" sz="2000" dirty="0" err="1">
                <a:effectLst/>
                <a:latin typeface="Arial Narrow" pitchFamily="34" charset="0"/>
              </a:rPr>
              <a:t>през</a:t>
            </a:r>
            <a:r>
              <a:rPr lang="ru-RU" sz="2000" dirty="0">
                <a:effectLst/>
                <a:latin typeface="Arial Narrow" pitchFamily="34" charset="0"/>
              </a:rPr>
              <a:t> 2005г. е </a:t>
            </a:r>
            <a:r>
              <a:rPr lang="ru-RU" sz="2000" dirty="0" err="1">
                <a:effectLst/>
                <a:latin typeface="Arial Narrow" pitchFamily="34" charset="0"/>
              </a:rPr>
              <a:t>обявен</a:t>
            </a:r>
            <a:r>
              <a:rPr lang="ru-RU" sz="2000" dirty="0">
                <a:effectLst/>
                <a:latin typeface="Arial Narrow" pitchFamily="34" charset="0"/>
              </a:rPr>
              <a:t> с </a:t>
            </a:r>
            <a:r>
              <a:rPr lang="ru-RU" sz="2000" dirty="0" err="1">
                <a:effectLst/>
                <a:latin typeface="Arial Narrow" pitchFamily="34" charset="0"/>
              </a:rPr>
              <a:t>резюлюция</a:t>
            </a:r>
            <a:r>
              <a:rPr lang="ru-RU" sz="2000" dirty="0">
                <a:effectLst/>
                <a:latin typeface="Arial Narrow" pitchFamily="34" charset="0"/>
              </a:rPr>
              <a:t> на ООН за </a:t>
            </a:r>
            <a:r>
              <a:rPr lang="ru-RU" sz="2000" dirty="0" err="1">
                <a:effectLst/>
                <a:latin typeface="Arial Narrow" pitchFamily="34" charset="0"/>
              </a:rPr>
              <a:t>Световен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ден</a:t>
            </a:r>
            <a:r>
              <a:rPr lang="ru-RU" sz="2000" dirty="0">
                <a:effectLst/>
                <a:latin typeface="Arial Narrow" pitchFamily="34" charset="0"/>
              </a:rPr>
              <a:t> за </a:t>
            </a:r>
            <a:r>
              <a:rPr lang="ru-RU" sz="2000" dirty="0" err="1">
                <a:effectLst/>
                <a:latin typeface="Arial Narrow" pitchFamily="34" charset="0"/>
              </a:rPr>
              <a:t>възпоменание</a:t>
            </a:r>
            <a:r>
              <a:rPr lang="ru-RU" sz="2000" dirty="0">
                <a:effectLst/>
                <a:latin typeface="Arial Narrow" pitchFamily="34" charset="0"/>
              </a:rPr>
              <a:t> на </a:t>
            </a:r>
            <a:r>
              <a:rPr lang="ru-RU" sz="2000" dirty="0" err="1">
                <a:effectLst/>
                <a:latin typeface="Arial Narrow" pitchFamily="34" charset="0"/>
              </a:rPr>
              <a:t>жертвите</a:t>
            </a:r>
            <a:r>
              <a:rPr lang="ru-RU" sz="2000" dirty="0">
                <a:effectLst/>
                <a:latin typeface="Arial Narrow" pitchFamily="34" charset="0"/>
              </a:rPr>
              <a:t> от </a:t>
            </a:r>
            <a:r>
              <a:rPr lang="ru-RU" sz="2000" dirty="0" err="1">
                <a:effectLst/>
                <a:latin typeface="Arial Narrow" pitchFamily="34" charset="0"/>
              </a:rPr>
              <a:t>пътнотранспортни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произшествия</a:t>
            </a:r>
            <a:r>
              <a:rPr lang="ru-RU" sz="2000" dirty="0">
                <a:effectLst/>
                <a:latin typeface="Arial Narrow" pitchFamily="34" charset="0"/>
              </a:rPr>
              <a:t>, </a:t>
            </a:r>
            <a:r>
              <a:rPr lang="ru-RU" sz="2000" dirty="0" err="1">
                <a:effectLst/>
                <a:latin typeface="Arial Narrow" pitchFamily="34" charset="0"/>
              </a:rPr>
              <a:t>който</a:t>
            </a:r>
            <a:r>
              <a:rPr lang="ru-RU" sz="2000" dirty="0">
                <a:effectLst/>
                <a:latin typeface="Arial Narrow" pitchFamily="34" charset="0"/>
              </a:rPr>
              <a:t> се </a:t>
            </a:r>
            <a:r>
              <a:rPr lang="ru-RU" sz="2000" dirty="0" err="1">
                <a:effectLst/>
                <a:latin typeface="Arial Narrow" pitchFamily="34" charset="0"/>
              </a:rPr>
              <a:t>отбелязва</a:t>
            </a:r>
            <a:r>
              <a:rPr lang="ru-RU" sz="2000" dirty="0">
                <a:effectLst/>
                <a:latin typeface="Arial Narrow" pitchFamily="34" charset="0"/>
              </a:rPr>
              <a:t> всяка </a:t>
            </a:r>
            <a:r>
              <a:rPr lang="ru-RU" sz="2000" dirty="0" err="1">
                <a:effectLst/>
                <a:latin typeface="Arial Narrow" pitchFamily="34" charset="0"/>
              </a:rPr>
              <a:t>годинана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третата</a:t>
            </a:r>
            <a:r>
              <a:rPr lang="ru-RU" sz="2000" dirty="0">
                <a:effectLst/>
                <a:latin typeface="Arial Narrow" pitchFamily="34" charset="0"/>
              </a:rPr>
              <a:t> неделя от  </a:t>
            </a:r>
            <a:r>
              <a:rPr lang="ru-RU" sz="2000" dirty="0" err="1">
                <a:effectLst/>
                <a:latin typeface="Arial Narrow" pitchFamily="34" charset="0"/>
              </a:rPr>
              <a:t>месец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ноември</a:t>
            </a:r>
            <a:r>
              <a:rPr lang="ru-RU" sz="2000" dirty="0">
                <a:effectLst/>
                <a:latin typeface="Arial Narrow" pitchFamily="34" charset="0"/>
              </a:rPr>
              <a:t>.</a:t>
            </a:r>
            <a:endParaRPr lang="bg-BG" sz="2000" dirty="0">
              <a:effectLst/>
              <a:latin typeface="Arial Narrow" pitchFamily="34" charset="0"/>
            </a:endParaRPr>
          </a:p>
        </p:txBody>
      </p:sp>
      <p:pic>
        <p:nvPicPr>
          <p:cNvPr id="5122" name="Picture 2" descr="C:\Users\user\Desktop\15.11.2020\125530417_423253659083709_530753541705972128_n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844" y="3645024"/>
            <a:ext cx="3816424" cy="2862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1466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15.11.2020\125961532_376717610315930_3594369242986094444_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3" t="16811" b="20948"/>
          <a:stretch/>
        </p:blipFill>
        <p:spPr bwMode="auto">
          <a:xfrm>
            <a:off x="4786702" y="620688"/>
            <a:ext cx="3901966" cy="5691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авоъгълник 5"/>
          <p:cNvSpPr/>
          <p:nvPr/>
        </p:nvSpPr>
        <p:spPr>
          <a:xfrm>
            <a:off x="849288" y="2924944"/>
            <a:ext cx="385757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effectLst/>
                <a:latin typeface="Arial Narrow" pitchFamily="34" charset="0"/>
              </a:rPr>
              <a:t>Една</a:t>
            </a:r>
            <a:r>
              <a:rPr lang="ru-RU" sz="2000" dirty="0">
                <a:effectLst/>
                <a:latin typeface="Arial Narrow" pitchFamily="34" charset="0"/>
              </a:rPr>
              <a:t> от целите на </a:t>
            </a:r>
            <a:r>
              <a:rPr lang="ru-RU" sz="2000" dirty="0" err="1">
                <a:effectLst/>
                <a:latin typeface="Arial Narrow" pitchFamily="34" charset="0"/>
              </a:rPr>
              <a:t>Световния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ден</a:t>
            </a:r>
            <a:r>
              <a:rPr lang="ru-RU" sz="2000" dirty="0">
                <a:effectLst/>
                <a:latin typeface="Arial Narrow" pitchFamily="34" charset="0"/>
              </a:rPr>
              <a:t> за </a:t>
            </a:r>
            <a:r>
              <a:rPr lang="ru-RU" sz="2000" dirty="0" err="1">
                <a:effectLst/>
                <a:latin typeface="Arial Narrow" pitchFamily="34" charset="0"/>
              </a:rPr>
              <a:t>възпоменание</a:t>
            </a:r>
            <a:r>
              <a:rPr lang="ru-RU" sz="2000" dirty="0">
                <a:effectLst/>
                <a:latin typeface="Arial Narrow" pitchFamily="34" charset="0"/>
              </a:rPr>
              <a:t> на </a:t>
            </a:r>
            <a:r>
              <a:rPr lang="ru-RU" sz="2000" dirty="0" err="1">
                <a:effectLst/>
                <a:latin typeface="Arial Narrow" pitchFamily="34" charset="0"/>
              </a:rPr>
              <a:t>жертвите</a:t>
            </a:r>
            <a:r>
              <a:rPr lang="ru-RU" sz="2000" dirty="0">
                <a:effectLst/>
                <a:latin typeface="Arial Narrow" pitchFamily="34" charset="0"/>
              </a:rPr>
              <a:t> </a:t>
            </a:r>
            <a:r>
              <a:rPr lang="ru-RU" sz="2000" dirty="0" err="1">
                <a:effectLst/>
                <a:latin typeface="Arial Narrow" pitchFamily="34" charset="0"/>
              </a:rPr>
              <a:t>през</a:t>
            </a:r>
            <a:r>
              <a:rPr lang="ru-RU" sz="2000" dirty="0">
                <a:effectLst/>
                <a:latin typeface="Arial Narrow" pitchFamily="34" charset="0"/>
              </a:rPr>
              <a:t> 2023г. е да се о</a:t>
            </a:r>
            <a:r>
              <a:rPr lang="bg-BG" sz="2000" dirty="0">
                <a:effectLst/>
                <a:latin typeface="Arial Narrow" pitchFamily="34" charset="0"/>
              </a:rPr>
              <a:t>с</a:t>
            </a:r>
            <a:r>
              <a:rPr lang="ru-RU" sz="2000" dirty="0">
                <a:effectLst/>
                <a:latin typeface="Arial Narrow" pitchFamily="34" charset="0"/>
              </a:rPr>
              <a:t>игури платформа за жертвите на пътния трафик и техните семейства, да се съдейства за подкрепата на жертвите на пътнотранспортни произшествия и на семействата им.</a:t>
            </a:r>
            <a:endParaRPr lang="en-US" sz="2000" dirty="0">
              <a:effectLst/>
              <a:latin typeface="Arial Narrow" pitchFamily="34" charset="0"/>
            </a:endParaRPr>
          </a:p>
          <a:p>
            <a:r>
              <a:rPr lang="bg-BG" sz="2000" dirty="0">
                <a:effectLst/>
                <a:latin typeface="Arial Narrow" pitchFamily="34" charset="0"/>
              </a:rPr>
              <a:t>През 2020г. Инициативата преминава под мотото „Помним, подкрепяме, действаме.“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89" y="620688"/>
            <a:ext cx="3857571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366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15.11.2020\125415993_701809530538984_292185655322972675_n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7" b="13333"/>
          <a:stretch/>
        </p:blipFill>
        <p:spPr bwMode="auto">
          <a:xfrm>
            <a:off x="827584" y="620688"/>
            <a:ext cx="8183715" cy="558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82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15.11.2020\125424710_675359033152521_1826267598459208509_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8220405" cy="616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74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1115616" y="16620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bg-BG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ОСНОВНО училище  ,,Св. Климент Охридски ”  С. Рударци </a:t>
            </a:r>
          </a:p>
        </p:txBody>
      </p:sp>
      <p:pic>
        <p:nvPicPr>
          <p:cNvPr id="3074" name="Picture 2" descr="C:\Users\user\Desktop\15.11.2020\125439163_841457589942827_1673196156507630777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8325544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66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698" y="5733256"/>
            <a:ext cx="1330705" cy="87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авоъгълник 7"/>
          <p:cNvSpPr/>
          <p:nvPr/>
        </p:nvSpPr>
        <p:spPr>
          <a:xfrm>
            <a:off x="539552" y="5380672"/>
            <a:ext cx="67687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Само </a:t>
            </a:r>
            <a:r>
              <a:rPr lang="ru-RU"/>
              <a:t>за 2022 г</a:t>
            </a:r>
            <a:r>
              <a:rPr lang="ru-RU" dirty="0"/>
              <a:t>. в 6730 </a:t>
            </a:r>
            <a:r>
              <a:rPr lang="ru-RU" dirty="0" err="1"/>
              <a:t>пътнотранспортни</a:t>
            </a:r>
            <a:r>
              <a:rPr lang="ru-RU" dirty="0"/>
              <a:t> </a:t>
            </a:r>
            <a:r>
              <a:rPr lang="ru-RU" dirty="0" err="1"/>
              <a:t>произшествия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ранени</a:t>
            </a:r>
            <a:r>
              <a:rPr lang="ru-RU" dirty="0"/>
              <a:t> 8499 и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загинали</a:t>
            </a:r>
            <a:r>
              <a:rPr lang="ru-RU" dirty="0"/>
              <a:t> 628 </a:t>
            </a:r>
            <a:r>
              <a:rPr lang="ru-RU" dirty="0" err="1"/>
              <a:t>участници</a:t>
            </a:r>
            <a:r>
              <a:rPr lang="ru-RU" dirty="0"/>
              <a:t> в </a:t>
            </a:r>
            <a:r>
              <a:rPr lang="ru-RU" dirty="0" err="1"/>
              <a:t>движението</a:t>
            </a:r>
            <a:r>
              <a:rPr lang="ru-RU" dirty="0"/>
              <a:t> по </a:t>
            </a:r>
            <a:r>
              <a:rPr lang="ru-RU" dirty="0" err="1"/>
              <a:t>пътищата</a:t>
            </a:r>
            <a:r>
              <a:rPr lang="ru-RU" dirty="0"/>
              <a:t> на </a:t>
            </a:r>
            <a:r>
              <a:rPr lang="ru-RU" dirty="0" err="1"/>
              <a:t>страната</a:t>
            </a:r>
            <a:r>
              <a:rPr lang="ru-RU" dirty="0"/>
              <a:t>, </a:t>
            </a:r>
            <a:r>
              <a:rPr lang="ru-RU" dirty="0" err="1"/>
              <a:t>затова</a:t>
            </a:r>
            <a:r>
              <a:rPr lang="ru-RU" dirty="0"/>
              <a:t> </a:t>
            </a:r>
            <a:r>
              <a:rPr lang="ru-RU" b="1" dirty="0"/>
              <a:t>ОТ ВСЕКИ ОТ НАС ЗАВИСИ ДА НАМЕРИМ ВЕРНИЯ ПЪТ КЪМ ОПАЗВАНЕТО НА ЗДРАВЕТО И ЖИВОТА</a:t>
            </a:r>
            <a:r>
              <a:rPr lang="ru-RU" dirty="0"/>
              <a:t>.</a:t>
            </a:r>
            <a:endParaRPr lang="bg-BG" dirty="0"/>
          </a:p>
        </p:txBody>
      </p:sp>
      <p:pic>
        <p:nvPicPr>
          <p:cNvPr id="8196" name="Picture 4" descr="Презентация на тему: &quot;Стихчета и гатанки за безопасно движение от Борислав  Ганчев ( Борко Бърборко)&quot;. Скачать бесплатно и без регистрации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1" t="6746" r="3898" b="4173"/>
          <a:stretch/>
        </p:blipFill>
        <p:spPr bwMode="auto">
          <a:xfrm>
            <a:off x="899593" y="416285"/>
            <a:ext cx="7488832" cy="4628682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66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raining New Employe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8464</TotalTime>
  <Words>228</Words>
  <Application>Microsoft Office PowerPoint</Application>
  <PresentationFormat>On-screen Show (4:3)</PresentationFormat>
  <Paragraphs>15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ＭＳ Ｐゴシック</vt:lpstr>
      <vt:lpstr>Arial</vt:lpstr>
      <vt:lpstr>Arial Narrow</vt:lpstr>
      <vt:lpstr>Book Antiqua</vt:lpstr>
      <vt:lpstr>Calibri</vt:lpstr>
      <vt:lpstr>Century Gothic</vt:lpstr>
      <vt:lpstr>Garamond</vt:lpstr>
      <vt:lpstr>Georgia</vt:lpstr>
      <vt:lpstr>Times New Roman</vt:lpstr>
      <vt:lpstr>Training New Employees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ВЪНШНО ОЦЕНЯВАНЕ</dc:title>
  <dc:creator>mivanova</dc:creator>
  <cp:lastModifiedBy>Мая Д. Видрова-Гюрева</cp:lastModifiedBy>
  <cp:revision>1085</cp:revision>
  <cp:lastPrinted>2016-08-24T10:02:22Z</cp:lastPrinted>
  <dcterms:created xsi:type="dcterms:W3CDTF">2008-03-25T13:05:57Z</dcterms:created>
  <dcterms:modified xsi:type="dcterms:W3CDTF">2023-11-20T08:58:57Z</dcterms:modified>
</cp:coreProperties>
</file>