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0" r:id="rId2"/>
    <p:sldId id="277" r:id="rId3"/>
    <p:sldId id="272" r:id="rId4"/>
    <p:sldId id="273" r:id="rId5"/>
    <p:sldId id="274" r:id="rId6"/>
  </p:sldIdLst>
  <p:sldSz cx="5486400" cy="5486400"/>
  <p:notesSz cx="6858000" cy="9144000"/>
  <p:defaultTextStyle>
    <a:defPPr>
      <a:defRPr lang="en-US"/>
    </a:defPPr>
    <a:lvl1pPr marL="0" algn="l" defTabSz="8882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44115" algn="l" defTabSz="8882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888230" algn="l" defTabSz="8882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32345" algn="l" defTabSz="8882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776460" algn="l" defTabSz="8882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20575" algn="l" defTabSz="8882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664690" algn="l" defTabSz="8882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08805" algn="l" defTabSz="8882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552920" algn="l" defTabSz="8882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8">
          <p15:clr>
            <a:srgbClr val="A4A3A4"/>
          </p15:clr>
        </p15:guide>
        <p15:guide id="2" pos="17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222"/>
    <a:srgbClr val="FFCC00"/>
    <a:srgbClr val="F97E41"/>
    <a:srgbClr val="FF782D"/>
    <a:srgbClr val="008FFA"/>
    <a:srgbClr val="009AD0"/>
    <a:srgbClr val="57C8FB"/>
    <a:srgbClr val="D307C4"/>
    <a:srgbClr val="FB81F2"/>
    <a:srgbClr val="8F45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3DD41D-A6E3-4513-9D5B-60881396A602}" v="1" dt="2020-02-03T00:38:47.889"/>
    <p1510:client id="{82F99EC5-34A7-194D-90FB-360468676DAB}" v="37" dt="2020-02-03T03:08:10.181"/>
    <p1510:client id="{9246AD8B-AAA2-26E2-3B3E-D94E524BDD5D}" v="14" dt="2020-02-03T03:42:50.870"/>
    <p1510:client id="{DE33C184-BD34-188E-C17E-B22AA8823B6F}" v="39" dt="2020-02-03T03:53:26.6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083" y="58"/>
      </p:cViewPr>
      <p:guideLst>
        <p:guide orient="horz" pos="1728"/>
        <p:guide pos="17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0D7FD-87C9-144E-BA6D-4B6F015694B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C0333F-2769-F64A-80AF-54140A224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565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" y="1704342"/>
            <a:ext cx="4663440" cy="11760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2960" y="3108960"/>
            <a:ext cx="3840480" cy="1402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4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88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23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76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20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64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08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5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F5F4-F020-4800-9213-A932EE98740F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5026-D845-4D21-84D7-AA73D9C53F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662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F5F4-F020-4800-9213-A932EE98740F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5026-D845-4D21-84D7-AA73D9C53F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6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983232" y="293371"/>
            <a:ext cx="925831" cy="62407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5743" y="293371"/>
            <a:ext cx="2686051" cy="62407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F5F4-F020-4800-9213-A932EE98740F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5026-D845-4D21-84D7-AA73D9C53F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723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F5F4-F020-4800-9213-A932EE98740F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5026-D845-4D21-84D7-AA73D9C53F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205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389" y="3525520"/>
            <a:ext cx="4663440" cy="1089660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3389" y="2325371"/>
            <a:ext cx="4663440" cy="12001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411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882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3234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764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205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646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088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529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F5F4-F020-4800-9213-A932EE98740F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5026-D845-4D21-84D7-AA73D9C53F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17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741" y="1706881"/>
            <a:ext cx="1805940" cy="482727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03121" y="1706881"/>
            <a:ext cx="1805940" cy="482727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F5F4-F020-4800-9213-A932EE98740F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5026-D845-4D21-84D7-AA73D9C53F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860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" y="219710"/>
            <a:ext cx="493776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4" y="1228090"/>
            <a:ext cx="2424113" cy="511810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4115" indent="0">
              <a:buNone/>
              <a:defRPr sz="2000" b="1"/>
            </a:lvl2pPr>
            <a:lvl3pPr marL="888230" indent="0">
              <a:buNone/>
              <a:defRPr sz="1800" b="1"/>
            </a:lvl3pPr>
            <a:lvl4pPr marL="1332345" indent="0">
              <a:buNone/>
              <a:defRPr sz="1600" b="1"/>
            </a:lvl4pPr>
            <a:lvl5pPr marL="1776460" indent="0">
              <a:buNone/>
              <a:defRPr sz="1600" b="1"/>
            </a:lvl5pPr>
            <a:lvl6pPr marL="2220575" indent="0">
              <a:buNone/>
              <a:defRPr sz="1600" b="1"/>
            </a:lvl6pPr>
            <a:lvl7pPr marL="2664690" indent="0">
              <a:buNone/>
              <a:defRPr sz="1600" b="1"/>
            </a:lvl7pPr>
            <a:lvl8pPr marL="3108805" indent="0">
              <a:buNone/>
              <a:defRPr sz="1600" b="1"/>
            </a:lvl8pPr>
            <a:lvl9pPr marL="355292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4324" y="1739900"/>
            <a:ext cx="2424113" cy="316103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87020" y="1228090"/>
            <a:ext cx="2425065" cy="511810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4115" indent="0">
              <a:buNone/>
              <a:defRPr sz="2000" b="1"/>
            </a:lvl2pPr>
            <a:lvl3pPr marL="888230" indent="0">
              <a:buNone/>
              <a:defRPr sz="1800" b="1"/>
            </a:lvl3pPr>
            <a:lvl4pPr marL="1332345" indent="0">
              <a:buNone/>
              <a:defRPr sz="1600" b="1"/>
            </a:lvl4pPr>
            <a:lvl5pPr marL="1776460" indent="0">
              <a:buNone/>
              <a:defRPr sz="1600" b="1"/>
            </a:lvl5pPr>
            <a:lvl6pPr marL="2220575" indent="0">
              <a:buNone/>
              <a:defRPr sz="1600" b="1"/>
            </a:lvl6pPr>
            <a:lvl7pPr marL="2664690" indent="0">
              <a:buNone/>
              <a:defRPr sz="1600" b="1"/>
            </a:lvl7pPr>
            <a:lvl8pPr marL="3108805" indent="0">
              <a:buNone/>
              <a:defRPr sz="1600" b="1"/>
            </a:lvl8pPr>
            <a:lvl9pPr marL="355292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87020" y="1739900"/>
            <a:ext cx="2425065" cy="316103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F5F4-F020-4800-9213-A932EE98740F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5026-D845-4D21-84D7-AA73D9C53F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605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F5F4-F020-4800-9213-A932EE98740F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5026-D845-4D21-84D7-AA73D9C53F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05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F5F4-F020-4800-9213-A932EE98740F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5026-D845-4D21-84D7-AA73D9C53F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130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3" y="218440"/>
            <a:ext cx="1804989" cy="9296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5033" y="218442"/>
            <a:ext cx="3067051" cy="468249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3" y="1148082"/>
            <a:ext cx="1804989" cy="3752851"/>
          </a:xfrm>
        </p:spPr>
        <p:txBody>
          <a:bodyPr/>
          <a:lstStyle>
            <a:lvl1pPr marL="0" indent="0">
              <a:buNone/>
              <a:defRPr sz="1400"/>
            </a:lvl1pPr>
            <a:lvl2pPr marL="444115" indent="0">
              <a:buNone/>
              <a:defRPr sz="1200"/>
            </a:lvl2pPr>
            <a:lvl3pPr marL="888230" indent="0">
              <a:buNone/>
              <a:defRPr sz="1000"/>
            </a:lvl3pPr>
            <a:lvl4pPr marL="1332345" indent="0">
              <a:buNone/>
              <a:defRPr sz="900"/>
            </a:lvl4pPr>
            <a:lvl5pPr marL="1776460" indent="0">
              <a:buNone/>
              <a:defRPr sz="900"/>
            </a:lvl5pPr>
            <a:lvl6pPr marL="2220575" indent="0">
              <a:buNone/>
              <a:defRPr sz="900"/>
            </a:lvl6pPr>
            <a:lvl7pPr marL="2664690" indent="0">
              <a:buNone/>
              <a:defRPr sz="900"/>
            </a:lvl7pPr>
            <a:lvl8pPr marL="3108805" indent="0">
              <a:buNone/>
              <a:defRPr sz="900"/>
            </a:lvl8pPr>
            <a:lvl9pPr marL="355292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F5F4-F020-4800-9213-A932EE98740F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5026-D845-4D21-84D7-AA73D9C53F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588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373" y="3840481"/>
            <a:ext cx="3291840" cy="4533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373" y="490220"/>
            <a:ext cx="3291840" cy="3291840"/>
          </a:xfrm>
        </p:spPr>
        <p:txBody>
          <a:bodyPr/>
          <a:lstStyle>
            <a:lvl1pPr marL="0" indent="0">
              <a:buNone/>
              <a:defRPr sz="3200"/>
            </a:lvl1pPr>
            <a:lvl2pPr marL="444115" indent="0">
              <a:buNone/>
              <a:defRPr sz="2700"/>
            </a:lvl2pPr>
            <a:lvl3pPr marL="888230" indent="0">
              <a:buNone/>
              <a:defRPr sz="2300"/>
            </a:lvl3pPr>
            <a:lvl4pPr marL="1332345" indent="0">
              <a:buNone/>
              <a:defRPr sz="2000"/>
            </a:lvl4pPr>
            <a:lvl5pPr marL="1776460" indent="0">
              <a:buNone/>
              <a:defRPr sz="2000"/>
            </a:lvl5pPr>
            <a:lvl6pPr marL="2220575" indent="0">
              <a:buNone/>
              <a:defRPr sz="2000"/>
            </a:lvl6pPr>
            <a:lvl7pPr marL="2664690" indent="0">
              <a:buNone/>
              <a:defRPr sz="2000"/>
            </a:lvl7pPr>
            <a:lvl8pPr marL="3108805" indent="0">
              <a:buNone/>
              <a:defRPr sz="2000"/>
            </a:lvl8pPr>
            <a:lvl9pPr marL="355292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373" y="4293872"/>
            <a:ext cx="3291840" cy="643889"/>
          </a:xfrm>
        </p:spPr>
        <p:txBody>
          <a:bodyPr/>
          <a:lstStyle>
            <a:lvl1pPr marL="0" indent="0">
              <a:buNone/>
              <a:defRPr sz="1400"/>
            </a:lvl1pPr>
            <a:lvl2pPr marL="444115" indent="0">
              <a:buNone/>
              <a:defRPr sz="1200"/>
            </a:lvl2pPr>
            <a:lvl3pPr marL="888230" indent="0">
              <a:buNone/>
              <a:defRPr sz="1000"/>
            </a:lvl3pPr>
            <a:lvl4pPr marL="1332345" indent="0">
              <a:buNone/>
              <a:defRPr sz="900"/>
            </a:lvl4pPr>
            <a:lvl5pPr marL="1776460" indent="0">
              <a:buNone/>
              <a:defRPr sz="900"/>
            </a:lvl5pPr>
            <a:lvl6pPr marL="2220575" indent="0">
              <a:buNone/>
              <a:defRPr sz="900"/>
            </a:lvl6pPr>
            <a:lvl7pPr marL="2664690" indent="0">
              <a:buNone/>
              <a:defRPr sz="900"/>
            </a:lvl7pPr>
            <a:lvl8pPr marL="3108805" indent="0">
              <a:buNone/>
              <a:defRPr sz="900"/>
            </a:lvl8pPr>
            <a:lvl9pPr marL="355292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F5F4-F020-4800-9213-A932EE98740F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5026-D845-4D21-84D7-AA73D9C53F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819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320" y="219710"/>
            <a:ext cx="4937760" cy="914400"/>
          </a:xfrm>
          <a:prstGeom prst="rect">
            <a:avLst/>
          </a:prstGeom>
        </p:spPr>
        <p:txBody>
          <a:bodyPr vert="horz" lIns="88823" tIns="44412" rIns="88823" bIns="44412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" y="1280163"/>
            <a:ext cx="4937760" cy="3620770"/>
          </a:xfrm>
          <a:prstGeom prst="rect">
            <a:avLst/>
          </a:prstGeom>
        </p:spPr>
        <p:txBody>
          <a:bodyPr vert="horz" lIns="88823" tIns="44412" rIns="88823" bIns="4441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5085082"/>
            <a:ext cx="1280160" cy="292100"/>
          </a:xfrm>
          <a:prstGeom prst="rect">
            <a:avLst/>
          </a:prstGeom>
        </p:spPr>
        <p:txBody>
          <a:bodyPr vert="horz" lIns="88823" tIns="44412" rIns="88823" bIns="444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9F5F4-F020-4800-9213-A932EE98740F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4520" y="5085082"/>
            <a:ext cx="1737360" cy="292100"/>
          </a:xfrm>
          <a:prstGeom prst="rect">
            <a:avLst/>
          </a:prstGeom>
        </p:spPr>
        <p:txBody>
          <a:bodyPr vert="horz" lIns="88823" tIns="44412" rIns="88823" bIns="444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31920" y="5085082"/>
            <a:ext cx="1280160" cy="292100"/>
          </a:xfrm>
          <a:prstGeom prst="rect">
            <a:avLst/>
          </a:prstGeom>
        </p:spPr>
        <p:txBody>
          <a:bodyPr vert="horz" lIns="88823" tIns="44412" rIns="88823" bIns="444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85026-D845-4D21-84D7-AA73D9C53F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1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88230" rtl="0" eaLnBrk="1" latinLnBrk="0" hangingPunct="1">
        <a:spcBef>
          <a:spcPct val="0"/>
        </a:spcBef>
        <a:buNone/>
        <a:defRPr sz="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3087" indent="-333087" algn="l" defTabSz="88823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21687" indent="-277572" algn="l" defTabSz="888230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10288" indent="-222058" algn="l" defTabSz="88823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03" indent="-222058" algn="l" defTabSz="88823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8518" indent="-222058" algn="l" defTabSz="88823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42632" indent="-222058" algn="l" defTabSz="88823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886747" indent="-222058" algn="l" defTabSz="88823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30863" indent="-222058" algn="l" defTabSz="88823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774977" indent="-222058" algn="l" defTabSz="88823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82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4115" algn="l" defTabSz="8882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88230" algn="l" defTabSz="8882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32345" algn="l" defTabSz="8882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76460" algn="l" defTabSz="8882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20575" algn="l" defTabSz="8882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64690" algn="l" defTabSz="8882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08805" algn="l" defTabSz="8882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52920" algn="l" defTabSz="8882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 picture containing clock, flower&#10;&#10;Description automatically generated">
            <a:extLst>
              <a:ext uri="{FF2B5EF4-FFF2-40B4-BE49-F238E27FC236}">
                <a16:creationId xmlns:a16="http://schemas.microsoft.com/office/drawing/2014/main" id="{9611E61C-C6D5-CE43-881B-D78DE79816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486400" cy="5486400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31F66587-F2D4-4167-AD01-CA7CD6E6CD5C}"/>
              </a:ext>
            </a:extLst>
          </p:cNvPr>
          <p:cNvGrpSpPr/>
          <p:nvPr/>
        </p:nvGrpSpPr>
        <p:grpSpPr>
          <a:xfrm>
            <a:off x="152400" y="211020"/>
            <a:ext cx="5181599" cy="5274836"/>
            <a:chOff x="3776472" y="-132804"/>
            <a:chExt cx="5181599" cy="5274836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8CBEF22-F2D7-4826-9993-E1ADCD01892E}"/>
                </a:ext>
              </a:extLst>
            </p:cNvPr>
            <p:cNvSpPr txBox="1"/>
            <p:nvPr/>
          </p:nvSpPr>
          <p:spPr>
            <a:xfrm>
              <a:off x="3776472" y="-132804"/>
              <a:ext cx="5181599" cy="3770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85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Предпазвайте себе си и околните от заболяване</a:t>
              </a:r>
              <a:endParaRPr lang="en-US" sz="18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2AC1265-1227-482D-A838-5B1F55333CB1}"/>
                </a:ext>
              </a:extLst>
            </p:cNvPr>
            <p:cNvSpPr txBox="1"/>
            <p:nvPr/>
          </p:nvSpPr>
          <p:spPr>
            <a:xfrm>
              <a:off x="3776472" y="186457"/>
              <a:ext cx="51815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2800" b="1" dirty="0">
                  <a:solidFill>
                    <a:srgbClr val="FFCC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Мийте си ръцете, </a:t>
              </a:r>
              <a:endParaRPr lang="en-US" sz="2800" b="1" dirty="0">
                <a:solidFill>
                  <a:srgbClr val="FFCC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586FFC2-2D57-49ED-825D-44973C6E3EDB}"/>
                </a:ext>
              </a:extLst>
            </p:cNvPr>
            <p:cNvSpPr txBox="1"/>
            <p:nvPr/>
          </p:nvSpPr>
          <p:spPr>
            <a:xfrm>
              <a:off x="5910071" y="756216"/>
              <a:ext cx="3047999" cy="43858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30188" indent="-173038">
                <a:buSzPct val="120000"/>
                <a:buFont typeface="Arial" panose="020B0604020202020204" pitchFamily="34" charset="0"/>
                <a:buChar char="•"/>
              </a:pPr>
              <a:r>
                <a:rPr lang="bg-BG" sz="165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след кихане или кашляне</a:t>
              </a:r>
              <a:endParaRPr lang="en-US" sz="165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pPr marL="230188" indent="-173038">
                <a:buSzPct val="120000"/>
                <a:buFont typeface="Arial" panose="020B0604020202020204" pitchFamily="34" charset="0"/>
                <a:buChar char="•"/>
              </a:pPr>
              <a:endParaRPr lang="en-US" sz="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pPr marL="230188" indent="-173038">
                <a:buSzPct val="120000"/>
                <a:buFont typeface="Arial" panose="020B0604020202020204" pitchFamily="34" charset="0"/>
                <a:buChar char="•"/>
              </a:pPr>
              <a:r>
                <a:rPr lang="bg-BG" sz="165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когато се грижите за болен</a:t>
              </a:r>
              <a:endParaRPr lang="en-US" sz="165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pPr marL="230188" indent="-173038">
                <a:buSzPct val="120000"/>
                <a:buFont typeface="Arial" panose="020B0604020202020204" pitchFamily="34" charset="0"/>
                <a:buChar char="•"/>
              </a:pPr>
              <a:endParaRPr lang="en-US" sz="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pPr marL="230188" indent="-173038">
                <a:buSzPct val="120000"/>
                <a:buFont typeface="Arial" panose="020B0604020202020204" pitchFamily="34" charset="0"/>
                <a:buChar char="•"/>
              </a:pPr>
              <a:r>
                <a:rPr lang="bg-BG" sz="165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преди, по време на и след приготвяне на храна</a:t>
              </a:r>
              <a:endParaRPr lang="en-US" sz="165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pPr marL="230188" indent="-173038">
                <a:buSzPct val="120000"/>
                <a:buFont typeface="Arial" panose="020B0604020202020204" pitchFamily="34" charset="0"/>
                <a:buChar char="•"/>
              </a:pPr>
              <a:endParaRPr lang="en-US" sz="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pPr marL="230188" indent="-173038">
                <a:buSzPct val="120000"/>
                <a:buFont typeface="Arial" panose="020B0604020202020204" pitchFamily="34" charset="0"/>
                <a:buChar char="•"/>
              </a:pPr>
              <a:r>
                <a:rPr lang="bg-BG" sz="165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преди хранене</a:t>
              </a:r>
              <a:endParaRPr lang="en-US" sz="165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pPr marL="230188" indent="-173038">
                <a:buSzPct val="120000"/>
                <a:buFont typeface="Arial" panose="020B0604020202020204" pitchFamily="34" charset="0"/>
                <a:buChar char="•"/>
              </a:pPr>
              <a:endParaRPr lang="en-US" sz="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pPr marL="230188" indent="-173038">
                <a:buSzPct val="120000"/>
                <a:buFont typeface="Arial" panose="020B0604020202020204" pitchFamily="34" charset="0"/>
                <a:buChar char="•"/>
              </a:pPr>
              <a:r>
                <a:rPr lang="bg-BG" sz="165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след ползване на тоалетна</a:t>
              </a:r>
              <a:endParaRPr lang="en-US" sz="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pPr marL="230188" indent="-173038">
                <a:buSzPct val="120000"/>
                <a:buFont typeface="Arial" panose="020B0604020202020204" pitchFamily="34" charset="0"/>
                <a:buChar char="•"/>
              </a:pPr>
              <a:endParaRPr lang="en-US" sz="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pPr marL="230188" indent="-173038">
                <a:buSzPct val="120000"/>
                <a:buFont typeface="Arial" panose="020B0604020202020204" pitchFamily="34" charset="0"/>
                <a:buChar char="•"/>
              </a:pPr>
              <a:r>
                <a:rPr lang="bg-BG" sz="165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когато са видимо замърсени</a:t>
              </a:r>
              <a:endParaRPr lang="en-US" sz="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pPr marL="230188" indent="-173038">
                <a:buSzPct val="120000"/>
                <a:buFont typeface="Arial" panose="020B0604020202020204" pitchFamily="34" charset="0"/>
                <a:buChar char="•"/>
              </a:pPr>
              <a:endParaRPr lang="en-US" sz="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pPr marL="230188" indent="-173038">
                <a:buSzPct val="120000"/>
                <a:buFont typeface="Arial" panose="020B0604020202020204" pitchFamily="34" charset="0"/>
                <a:buChar char="•"/>
              </a:pPr>
              <a:r>
                <a:rPr lang="bg-BG" sz="165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след досег с животни или техни изпражнения</a:t>
              </a:r>
              <a:endParaRPr lang="en-US" sz="165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81814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70ED06-4A91-BA42-8D9F-B85206BE9B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5486400" cy="5486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06DDE58-3EAF-9543-B6E1-9BA09C155658}"/>
              </a:ext>
            </a:extLst>
          </p:cNvPr>
          <p:cNvSpPr txBox="1"/>
          <p:nvPr/>
        </p:nvSpPr>
        <p:spPr>
          <a:xfrm>
            <a:off x="152400" y="255960"/>
            <a:ext cx="518159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300" b="1" dirty="0">
                <a:solidFill>
                  <a:schemeClr val="bg1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Намалете риска от заразяване с </a:t>
            </a:r>
            <a:r>
              <a:rPr lang="bg-BG" sz="2300" b="1" dirty="0" err="1">
                <a:solidFill>
                  <a:srgbClr val="FFC000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коронавирус</a:t>
            </a:r>
            <a:r>
              <a:rPr lang="en-US" sz="2300" b="1" dirty="0">
                <a:solidFill>
                  <a:schemeClr val="bg1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E7E22E-A0D5-EB47-9503-0784FB8C3AC4}"/>
              </a:ext>
            </a:extLst>
          </p:cNvPr>
          <p:cNvSpPr txBox="1"/>
          <p:nvPr/>
        </p:nvSpPr>
        <p:spPr>
          <a:xfrm>
            <a:off x="1676400" y="1134110"/>
            <a:ext cx="36575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200" dirty="0">
                <a:solidFill>
                  <a:schemeClr val="bg1"/>
                </a:solidFill>
                <a:latin typeface="Arial Narrow" panose="020B0606020202030204" pitchFamily="34" charset="0"/>
              </a:rPr>
              <a:t>Почиствайте редовно ръцете си с дезинфектант на алкохолна основа или ги мийте с вода и сапун</a:t>
            </a:r>
            <a:endParaRPr lang="x-none" sz="22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F1F25B-1538-164B-BB75-CD5A92DE72E2}"/>
              </a:ext>
            </a:extLst>
          </p:cNvPr>
          <p:cNvSpPr txBox="1"/>
          <p:nvPr/>
        </p:nvSpPr>
        <p:spPr>
          <a:xfrm>
            <a:off x="152400" y="2397186"/>
            <a:ext cx="403859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200" dirty="0">
                <a:solidFill>
                  <a:schemeClr val="bg1"/>
                </a:solidFill>
                <a:latin typeface="Arial Narrow" panose="020B0606020202030204" pitchFamily="34" charset="0"/>
              </a:rPr>
              <a:t>При кихане или кашляне покривайте устата и носа със свивката на лакътя или със салфетка, която изхвърлете веднага</a:t>
            </a:r>
            <a:endParaRPr lang="x-none" sz="22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FAEE42-85E2-AC40-881B-DA57079B6DD2}"/>
              </a:ext>
            </a:extLst>
          </p:cNvPr>
          <p:cNvSpPr txBox="1"/>
          <p:nvPr/>
        </p:nvSpPr>
        <p:spPr>
          <a:xfrm>
            <a:off x="1143000" y="4108935"/>
            <a:ext cx="37875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200" dirty="0">
                <a:solidFill>
                  <a:schemeClr val="bg1"/>
                </a:solidFill>
                <a:latin typeface="Arial Narrow" panose="020B0606020202030204" pitchFamily="34" charset="0"/>
              </a:rPr>
              <a:t>Избягвайте контакт с хора, които имат температура и кашлица</a:t>
            </a:r>
            <a:endParaRPr lang="x-none" sz="220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6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4C5D9-A5E6-C640-8CDE-49DD6B785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pic>
        <p:nvPicPr>
          <p:cNvPr id="11" name="Content Placeholder 10" descr="A picture containing room&#10;&#10;Description automatically generated">
            <a:extLst>
              <a:ext uri="{FF2B5EF4-FFF2-40B4-BE49-F238E27FC236}">
                <a16:creationId xmlns:a16="http://schemas.microsoft.com/office/drawing/2014/main" id="{B90DAA55-17B9-5A4A-92FA-9068E6EB5C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486400" cy="54864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FAB78CB-D9AB-A945-B3A7-ED4975FC8A8E}"/>
              </a:ext>
            </a:extLst>
          </p:cNvPr>
          <p:cNvSpPr txBox="1"/>
          <p:nvPr/>
        </p:nvSpPr>
        <p:spPr>
          <a:xfrm>
            <a:off x="152400" y="153690"/>
            <a:ext cx="5181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b="1" dirty="0">
                <a:solidFill>
                  <a:srgbClr val="FFCC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Предпазвайте другите от заразяване</a:t>
            </a:r>
            <a:endParaRPr lang="en-US" sz="2800" b="1" dirty="0">
              <a:solidFill>
                <a:srgbClr val="FFCC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BE8DAE-D83A-E742-B345-A8C658578899}"/>
              </a:ext>
            </a:extLst>
          </p:cNvPr>
          <p:cNvSpPr txBox="1"/>
          <p:nvPr/>
        </p:nvSpPr>
        <p:spPr>
          <a:xfrm>
            <a:off x="152400" y="1129100"/>
            <a:ext cx="36118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 кихане и кашляне покривайте </a:t>
            </a:r>
            <a:r>
              <a:rPr lang="bg-BG" sz="20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носа и устата </a:t>
            </a:r>
            <a:r>
              <a:rPr lang="bg-BG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със свивката на лакътя или със салфетка</a:t>
            </a:r>
            <a:endParaRPr lang="x-none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CB5176-7C3C-164B-8F1E-9207AEA70CC5}"/>
              </a:ext>
            </a:extLst>
          </p:cNvPr>
          <p:cNvSpPr/>
          <p:nvPr/>
        </p:nvSpPr>
        <p:spPr>
          <a:xfrm>
            <a:off x="1404795" y="2416314"/>
            <a:ext cx="3733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bg-BG" sz="20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Изхвърляйте салфетките веднага след използване в затворен контейнер</a:t>
            </a:r>
            <a:endParaRPr lang="x-none" sz="2000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91E505-9D71-4F44-9114-20927EC74BE0}"/>
              </a:ext>
            </a:extLst>
          </p:cNvPr>
          <p:cNvSpPr txBox="1"/>
          <p:nvPr/>
        </p:nvSpPr>
        <p:spPr>
          <a:xfrm>
            <a:off x="289560" y="3505200"/>
            <a:ext cx="3611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Обтривайте</a:t>
            </a:r>
            <a:r>
              <a:rPr lang="bg-BG" sz="20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ръцете си </a:t>
            </a:r>
            <a:r>
              <a:rPr lang="bg-BG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дезинфектант на алкохолна основа или ги измивайте с вода и сапун, след кашляне и кихане и когато се грижите за болен</a:t>
            </a:r>
            <a:endParaRPr lang="x-none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694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6E7B9-C11D-834E-8270-B3E485A09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pic>
        <p:nvPicPr>
          <p:cNvPr id="11" name="Content Placeholder 10" descr="A picture containing toy, drawing, flower, clock&#10;&#10;Description automatically generated">
            <a:extLst>
              <a:ext uri="{FF2B5EF4-FFF2-40B4-BE49-F238E27FC236}">
                <a16:creationId xmlns:a16="http://schemas.microsoft.com/office/drawing/2014/main" id="{ABFDF1C6-94CE-5546-A80E-041A1BB55A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579"/>
            <a:ext cx="5562600" cy="55626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398AC8A-C2B2-C34D-ACAF-AB3A94C93CBF}"/>
              </a:ext>
            </a:extLst>
          </p:cNvPr>
          <p:cNvSpPr txBox="1"/>
          <p:nvPr/>
        </p:nvSpPr>
        <p:spPr>
          <a:xfrm>
            <a:off x="152400" y="153690"/>
            <a:ext cx="5181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b="1" dirty="0">
                <a:solidFill>
                  <a:srgbClr val="FFCC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Предпазвайте другите от разболяване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831571-0C51-9E4A-91E0-2F464F4BE45D}"/>
              </a:ext>
            </a:extLst>
          </p:cNvPr>
          <p:cNvSpPr txBox="1"/>
          <p:nvPr/>
        </p:nvSpPr>
        <p:spPr>
          <a:xfrm>
            <a:off x="1783082" y="1114184"/>
            <a:ext cx="3566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>
                <a:solidFill>
                  <a:srgbClr val="FFC000"/>
                </a:solidFill>
              </a:rPr>
              <a:t>Избягвайте контакт </a:t>
            </a:r>
            <a:r>
              <a:rPr lang="bg-BG" sz="2000" dirty="0">
                <a:solidFill>
                  <a:schemeClr val="bg1"/>
                </a:solidFill>
              </a:rPr>
              <a:t> с хора, ако кашляте или се чувствате зле</a:t>
            </a:r>
            <a:endParaRPr lang="x-none" sz="20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8775AF-B521-9A4A-AD3C-B821C2D06A4D}"/>
              </a:ext>
            </a:extLst>
          </p:cNvPr>
          <p:cNvSpPr txBox="1"/>
          <p:nvPr/>
        </p:nvSpPr>
        <p:spPr>
          <a:xfrm>
            <a:off x="1088571" y="2485667"/>
            <a:ext cx="2696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>
                <a:solidFill>
                  <a:srgbClr val="FFC000"/>
                </a:solidFill>
              </a:rPr>
              <a:t>Не плюйте на обществени места</a:t>
            </a:r>
            <a:endParaRPr lang="x-none" sz="2000" dirty="0">
              <a:solidFill>
                <a:srgbClr val="FFC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BE154E-CA28-724A-9B39-5F871B5655FB}"/>
              </a:ext>
            </a:extLst>
          </p:cNvPr>
          <p:cNvSpPr txBox="1"/>
          <p:nvPr/>
        </p:nvSpPr>
        <p:spPr>
          <a:xfrm>
            <a:off x="1399392" y="3413667"/>
            <a:ext cx="39623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000" dirty="0">
                <a:solidFill>
                  <a:schemeClr val="bg1"/>
                </a:solidFill>
              </a:rPr>
              <a:t>Ако имате температура, кашлица и затруднено дишане, </a:t>
            </a:r>
            <a:r>
              <a:rPr lang="bg-BG" sz="2000" dirty="0">
                <a:solidFill>
                  <a:srgbClr val="FFC000"/>
                </a:solidFill>
              </a:rPr>
              <a:t>своевременно потърсете лекар </a:t>
            </a:r>
            <a:r>
              <a:rPr lang="bg-BG" sz="2000" dirty="0">
                <a:solidFill>
                  <a:schemeClr val="bg1"/>
                </a:solidFill>
              </a:rPr>
              <a:t>и 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bg-BG" sz="2000" dirty="0">
                <a:solidFill>
                  <a:schemeClr val="bg1"/>
                </a:solidFill>
              </a:rPr>
              <a:t>го уведомете къде сте пътували</a:t>
            </a:r>
            <a:r>
              <a:rPr lang="en-US" sz="2000" dirty="0">
                <a:solidFill>
                  <a:schemeClr val="bg1"/>
                </a:solidFill>
              </a:rPr>
              <a:t>.</a:t>
            </a:r>
            <a:endParaRPr lang="x-non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97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38B19-FF83-C846-9118-FD82BD0E8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pic>
        <p:nvPicPr>
          <p:cNvPr id="11" name="Content Placeholder 10" descr="A close up of a logo&#10;&#10;Description automatically generated">
            <a:extLst>
              <a:ext uri="{FF2B5EF4-FFF2-40B4-BE49-F238E27FC236}">
                <a16:creationId xmlns:a16="http://schemas.microsoft.com/office/drawing/2014/main" id="{1C1738A2-B5BA-FC49-BCBE-E45EC77E8D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08" y="-4572"/>
            <a:ext cx="5509708" cy="550970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4F05EE2-C2FA-1342-9951-6F0589E2E5C0}"/>
              </a:ext>
            </a:extLst>
          </p:cNvPr>
          <p:cNvSpPr txBox="1"/>
          <p:nvPr/>
        </p:nvSpPr>
        <p:spPr>
          <a:xfrm>
            <a:off x="152400" y="36465"/>
            <a:ext cx="51815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3200" b="1" dirty="0">
                <a:solidFill>
                  <a:srgbClr val="FFCC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Грижете се за безопасността на храната</a:t>
            </a:r>
            <a:endParaRPr lang="en-US" sz="3200" b="1" dirty="0">
              <a:solidFill>
                <a:srgbClr val="FFCC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C8CCF7-F739-7A4A-8BD2-9D85B88A1C66}"/>
              </a:ext>
            </a:extLst>
          </p:cNvPr>
          <p:cNvSpPr txBox="1"/>
          <p:nvPr/>
        </p:nvSpPr>
        <p:spPr>
          <a:xfrm>
            <a:off x="303007" y="1134110"/>
            <a:ext cx="3254187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500" dirty="0">
                <a:solidFill>
                  <a:schemeClr val="bg1"/>
                </a:solidFill>
              </a:rPr>
              <a:t>Използвайте различни </a:t>
            </a:r>
            <a:r>
              <a:rPr lang="bg-BG" sz="2500" dirty="0">
                <a:solidFill>
                  <a:srgbClr val="FFC000"/>
                </a:solidFill>
              </a:rPr>
              <a:t>ножове и дъски за рязане </a:t>
            </a:r>
            <a:r>
              <a:rPr lang="bg-BG" sz="2500" dirty="0">
                <a:solidFill>
                  <a:schemeClr val="bg1"/>
                </a:solidFill>
              </a:rPr>
              <a:t>на сурово месо и преработени храни</a:t>
            </a:r>
            <a:endParaRPr lang="x-none" sz="25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B15AEA-FAE8-0342-ACA3-1947666D2526}"/>
              </a:ext>
            </a:extLst>
          </p:cNvPr>
          <p:cNvSpPr txBox="1"/>
          <p:nvPr/>
        </p:nvSpPr>
        <p:spPr>
          <a:xfrm>
            <a:off x="2282415" y="2806824"/>
            <a:ext cx="28955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500" dirty="0">
                <a:solidFill>
                  <a:srgbClr val="FFC000"/>
                </a:solidFill>
              </a:rPr>
              <a:t>Мийте ръцете си, </a:t>
            </a:r>
            <a:r>
              <a:rPr lang="bg-BG" sz="2500" dirty="0">
                <a:solidFill>
                  <a:schemeClr val="bg1"/>
                </a:solidFill>
              </a:rPr>
              <a:t>веднага след като сте пипали сурово месо и преди да докоснете преработени храни</a:t>
            </a:r>
            <a:endParaRPr lang="x-none" sz="2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419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227</Words>
  <Application>Microsoft Office PowerPoint</Application>
  <PresentationFormat>По избор</PresentationFormat>
  <Paragraphs>30</Paragraphs>
  <Slides>5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5</vt:i4>
      </vt:variant>
    </vt:vector>
  </HeadingPairs>
  <TitlesOfParts>
    <vt:vector size="10" baseType="lpstr">
      <vt:lpstr>Arial</vt:lpstr>
      <vt:lpstr>Arial Narrow</vt:lpstr>
      <vt:lpstr>Calibri</vt:lpstr>
      <vt:lpstr>Segoe UI</vt:lpstr>
      <vt:lpstr>Office Theme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O'CONNOR, Lauren (WPRO)</dc:creator>
  <cp:lastModifiedBy>1403229</cp:lastModifiedBy>
  <cp:revision>41</cp:revision>
  <dcterms:created xsi:type="dcterms:W3CDTF">2018-06-26T06:28:54Z</dcterms:created>
  <dcterms:modified xsi:type="dcterms:W3CDTF">2020-03-18T11:00:29Z</dcterms:modified>
</cp:coreProperties>
</file>