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738" y="60"/>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48A87A34-81AB-432B-8DAE-1953F412C126}" type="datetimeFigureOut">
              <a:rPr lang="en-US" smtClean="0"/>
              <a:t>6/30/2022</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smtClean="0"/>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53291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6/30/2022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64057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6/30/2022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75953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6/30/2022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45852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6/30/2022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3646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6/30/2022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8605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6/30/2022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09320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6/30/2022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13217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6/30/2022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16172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6/30/2022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88664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6/30/2022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70261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6/30/2022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65510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6/30/2022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39266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6/30/2022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2361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6/30/2022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62159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6/30/2022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18454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34127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48A87A34-81AB-432B-8DAE-1953F412C126}" type="datetimeFigureOut">
              <a:rPr lang="en-US" smtClean="0"/>
              <a:pPr/>
              <a:t>6/30/2022</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80232068"/>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A6188-7A3F-4880-B4F2-673E1E382A17}"/>
              </a:ext>
            </a:extLst>
          </p:cNvPr>
          <p:cNvSpPr>
            <a:spLocks noGrp="1"/>
          </p:cNvSpPr>
          <p:nvPr>
            <p:ph type="ctrTitle"/>
          </p:nvPr>
        </p:nvSpPr>
        <p:spPr>
          <a:xfrm rot="21415312">
            <a:off x="583771" y="1031632"/>
            <a:ext cx="8945563" cy="3040185"/>
          </a:xfrm>
        </p:spPr>
        <p:txBody>
          <a:bodyPr>
            <a:noAutofit/>
          </a:bodyPr>
          <a:lstStyle/>
          <a:p>
            <a:pPr algn="ctr"/>
            <a:br>
              <a:rPr lang="ru-RU" sz="6000" b="1" dirty="0">
                <a:solidFill>
                  <a:srgbClr val="FF0000"/>
                </a:solidFill>
              </a:rPr>
            </a:br>
            <a:br>
              <a:rPr lang="en-US" sz="6000" b="1" dirty="0">
                <a:solidFill>
                  <a:srgbClr val="FF0000"/>
                </a:solidFill>
              </a:rPr>
            </a:br>
            <a:br>
              <a:rPr lang="en-US" sz="6000" b="1" dirty="0">
                <a:solidFill>
                  <a:srgbClr val="FF0000"/>
                </a:solidFill>
              </a:rPr>
            </a:br>
            <a:r>
              <a:rPr lang="ru-RU" sz="6000" b="1" dirty="0">
                <a:solidFill>
                  <a:srgbClr val="FF0000"/>
                </a:solidFill>
              </a:rPr>
              <a:t>безопасност на движението по пътищата</a:t>
            </a:r>
            <a:endParaRPr lang="en-US" sz="6000" b="1" dirty="0">
              <a:solidFill>
                <a:srgbClr val="FF0000"/>
              </a:solidFill>
            </a:endParaRPr>
          </a:p>
        </p:txBody>
      </p:sp>
      <p:sp>
        <p:nvSpPr>
          <p:cNvPr id="3" name="Subtitle 2">
            <a:extLst>
              <a:ext uri="{FF2B5EF4-FFF2-40B4-BE49-F238E27FC236}">
                <a16:creationId xmlns:a16="http://schemas.microsoft.com/office/drawing/2014/main" id="{3536A9CD-4313-4DFB-8457-CACF2B145193}"/>
              </a:ext>
            </a:extLst>
          </p:cNvPr>
          <p:cNvSpPr>
            <a:spLocks noGrp="1"/>
          </p:cNvSpPr>
          <p:nvPr>
            <p:ph type="subTitle" idx="1"/>
          </p:nvPr>
        </p:nvSpPr>
        <p:spPr>
          <a:xfrm rot="652313">
            <a:off x="6197034" y="656940"/>
            <a:ext cx="4416795" cy="1491637"/>
          </a:xfrm>
        </p:spPr>
        <p:txBody>
          <a:bodyPr>
            <a:noAutofit/>
          </a:bodyPr>
          <a:lstStyle/>
          <a:p>
            <a:pPr algn="ctr"/>
            <a:r>
              <a:rPr lang="bg-BG" sz="3600" b="1" dirty="0"/>
              <a:t>Лято без пътни инциденти</a:t>
            </a:r>
            <a:endParaRPr lang="en-US" sz="3600" b="1" dirty="0"/>
          </a:p>
        </p:txBody>
      </p:sp>
    </p:spTree>
    <p:extLst>
      <p:ext uri="{BB962C8B-B14F-4D97-AF65-F5344CB8AC3E}">
        <p14:creationId xmlns:p14="http://schemas.microsoft.com/office/powerpoint/2010/main" val="2443690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79758-82B0-46D0-9B80-43E8298991B5}"/>
              </a:ext>
            </a:extLst>
          </p:cNvPr>
          <p:cNvSpPr>
            <a:spLocks noGrp="1"/>
          </p:cNvSpPr>
          <p:nvPr>
            <p:ph type="title"/>
          </p:nvPr>
        </p:nvSpPr>
        <p:spPr>
          <a:xfrm>
            <a:off x="913775" y="618517"/>
            <a:ext cx="10364451" cy="624129"/>
          </a:xfrm>
        </p:spPr>
        <p:txBody>
          <a:bodyPr>
            <a:normAutofit fontScale="90000"/>
          </a:bodyPr>
          <a:lstStyle/>
          <a:p>
            <a:r>
              <a:rPr lang="bg-BG" dirty="0"/>
              <a:t>пешеходци</a:t>
            </a:r>
            <a:endParaRPr lang="en-US" dirty="0"/>
          </a:p>
        </p:txBody>
      </p:sp>
      <p:sp>
        <p:nvSpPr>
          <p:cNvPr id="3" name="Content Placeholder 2">
            <a:extLst>
              <a:ext uri="{FF2B5EF4-FFF2-40B4-BE49-F238E27FC236}">
                <a16:creationId xmlns:a16="http://schemas.microsoft.com/office/drawing/2014/main" id="{1C69A1D8-DA23-46D8-B83D-0581B69900DF}"/>
              </a:ext>
            </a:extLst>
          </p:cNvPr>
          <p:cNvSpPr>
            <a:spLocks noGrp="1"/>
          </p:cNvSpPr>
          <p:nvPr>
            <p:ph sz="quarter" idx="13"/>
          </p:nvPr>
        </p:nvSpPr>
        <p:spPr>
          <a:xfrm>
            <a:off x="1047261" y="1305169"/>
            <a:ext cx="10363826" cy="2180493"/>
          </a:xfrm>
        </p:spPr>
        <p:txBody>
          <a:bodyPr>
            <a:normAutofit/>
          </a:bodyPr>
          <a:lstStyle/>
          <a:p>
            <a:pPr marL="0" indent="0">
              <a:buNone/>
            </a:pPr>
            <a:r>
              <a:rPr lang="ru-RU" dirty="0"/>
              <a:t>	Пешеходец е всеки участник в движението, който се намира на пътя извън пътно превозно средство и не извършва работа по пътя. За пешеходци се считат и лицата:</a:t>
            </a:r>
            <a:br>
              <a:rPr lang="ru-RU" dirty="0"/>
            </a:br>
            <a:r>
              <a:rPr lang="ru-RU" dirty="0"/>
              <a:t>     1.  които бутат или теглят детска или инвалидна количка, велосипед, мотопед или мотоциклет;</a:t>
            </a:r>
            <a:br>
              <a:rPr lang="ru-RU" dirty="0"/>
            </a:br>
            <a:r>
              <a:rPr lang="ru-RU" dirty="0"/>
              <a:t>     2.  инвалиди, които се придвижват с инвалидни колички.</a:t>
            </a:r>
            <a:endParaRPr lang="en-US" dirty="0"/>
          </a:p>
        </p:txBody>
      </p:sp>
      <p:pic>
        <p:nvPicPr>
          <p:cNvPr id="8194" name="Picture 2" descr="Глобиха над 300 пешеходци в Търново - News.bg">
            <a:extLst>
              <a:ext uri="{FF2B5EF4-FFF2-40B4-BE49-F238E27FC236}">
                <a16:creationId xmlns:a16="http://schemas.microsoft.com/office/drawing/2014/main" id="{22A2E103-AE81-4707-AD0F-80DF2C67AA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0040" y="3551907"/>
            <a:ext cx="3288186" cy="184138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49 пешеходци и 8 водачи са санкционирани при акция &quot;Пешеходец ...">
            <a:extLst>
              <a:ext uri="{FF2B5EF4-FFF2-40B4-BE49-F238E27FC236}">
                <a16:creationId xmlns:a16="http://schemas.microsoft.com/office/drawing/2014/main" id="{A51879F9-A3E8-4DF3-A100-42016E6C80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0594" y="3485662"/>
            <a:ext cx="2943347" cy="18669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Шофьорите на скъпи коли по-рядко пропускат пешеходци - AУТОМЕДИЯ">
            <a:extLst>
              <a:ext uri="{FF2B5EF4-FFF2-40B4-BE49-F238E27FC236}">
                <a16:creationId xmlns:a16="http://schemas.microsoft.com/office/drawing/2014/main" id="{F81999A8-619C-4219-9438-4273F46CE1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014" y="3548185"/>
            <a:ext cx="2857500" cy="184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572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00A92-2B0B-4185-BB45-3E43CD1C360E}"/>
              </a:ext>
            </a:extLst>
          </p:cNvPr>
          <p:cNvSpPr>
            <a:spLocks noGrp="1"/>
          </p:cNvSpPr>
          <p:nvPr>
            <p:ph type="title"/>
          </p:nvPr>
        </p:nvSpPr>
        <p:spPr>
          <a:xfrm>
            <a:off x="796543" y="180854"/>
            <a:ext cx="10364451" cy="448284"/>
          </a:xfrm>
        </p:spPr>
        <p:txBody>
          <a:bodyPr>
            <a:normAutofit fontScale="90000"/>
          </a:bodyPr>
          <a:lstStyle/>
          <a:p>
            <a:r>
              <a:rPr lang="bg-BG" dirty="0"/>
              <a:t>Пешеходци - правила</a:t>
            </a:r>
            <a:endParaRPr lang="en-US" dirty="0"/>
          </a:p>
        </p:txBody>
      </p:sp>
      <p:sp>
        <p:nvSpPr>
          <p:cNvPr id="3" name="Content Placeholder 2">
            <a:extLst>
              <a:ext uri="{FF2B5EF4-FFF2-40B4-BE49-F238E27FC236}">
                <a16:creationId xmlns:a16="http://schemas.microsoft.com/office/drawing/2014/main" id="{EDC3B70F-42A9-46F7-9EAF-281FAF9F88B4}"/>
              </a:ext>
            </a:extLst>
          </p:cNvPr>
          <p:cNvSpPr>
            <a:spLocks noGrp="1"/>
          </p:cNvSpPr>
          <p:nvPr>
            <p:ph sz="quarter" idx="13"/>
          </p:nvPr>
        </p:nvSpPr>
        <p:spPr>
          <a:xfrm>
            <a:off x="202573" y="629138"/>
            <a:ext cx="10363826" cy="5060460"/>
          </a:xfrm>
        </p:spPr>
        <p:txBody>
          <a:bodyPr>
            <a:noAutofit/>
          </a:bodyPr>
          <a:lstStyle/>
          <a:p>
            <a:r>
              <a:rPr lang="ru-RU" sz="1200" dirty="0"/>
              <a:t>внезапно на платното за движение, да пресичат платното за движение при ограничена видимост и да извършват търговия и услуги на платното за движение.</a:t>
            </a:r>
            <a:br>
              <a:rPr lang="ru-RU" sz="1200" dirty="0"/>
            </a:br>
            <a:r>
              <a:rPr lang="ru-RU" sz="1200" dirty="0"/>
              <a:t>Пешеходците изчакват пристигането на превозните средства на обществения транспорт на тротоара, на острова за безопасност или на местата, очертани с маркировка, а ако няма такива - на банкета.</a:t>
            </a:r>
            <a:br>
              <a:rPr lang="ru-RU" sz="1200" dirty="0"/>
            </a:br>
            <a:r>
              <a:rPr lang="ru-RU" sz="1200" dirty="0"/>
              <a:t>При подаване на сигнал от автмобил със специален режПешеходците са длъжни да се движат по тротоара или банкета на пътното платно. Могат да се движат по платното за движение, противоположно на посоката на движението на пътните превозни средства, по възможност най-близо до лявата му граница когато няма тротоар или банкет или е невъзможно те да бъдат използвани.</a:t>
            </a:r>
          </a:p>
          <a:p>
            <a:r>
              <a:rPr lang="ru-RU" sz="1200" dirty="0"/>
              <a:t>Инвалидите могат да се движат и по платното за движение, като се придържат възможно най-близо до дясната му граница.</a:t>
            </a:r>
          </a:p>
          <a:p>
            <a:r>
              <a:rPr lang="ru-RU" sz="1200" dirty="0"/>
              <a:t>Група пешеходци с водач, ученическа група и други подобни могат да се движат по платното за движение в редици до четирима, като се придържат възможно най-близо до дясната му граница.  В този случай те трябва да са обозначени от лявата страна, през деня - отпред и отзад с червен флаг, а през нощта - отпред с бяла светлина, а отзад - с червена светлина.</a:t>
            </a:r>
          </a:p>
          <a:p>
            <a:r>
              <a:rPr lang="ru-RU" sz="1200" dirty="0"/>
              <a:t>При намалена видимост или при интензивно движение, движението на група пешеходци с водач по платното за движение се разрешава само в колона един след друг.</a:t>
            </a:r>
          </a:p>
          <a:p>
            <a:r>
              <a:rPr lang="ru-RU" sz="1200" dirty="0"/>
              <a:t>Когато пресичат платното за движение, пешеходците са длъжни ако наблизо има пешеходна пътека, да я използват и преди да навлязат на платното за движение, да се съобразят с разстоянията до приближаващите автомобили и със скоростта им на движение, както и да не удължават ненужно пътя и времето за пресичане, а също така да не спират без необходимост на платното за движение.</a:t>
            </a:r>
          </a:p>
          <a:p>
            <a:r>
              <a:rPr lang="ru-RU" sz="1200" dirty="0"/>
              <a:t>На пешеходците е забранено да навлизат им на движение пешеходците са длъжни да освободят платното за движение.</a:t>
            </a:r>
          </a:p>
          <a:p>
            <a:r>
              <a:rPr lang="ru-RU" sz="1200" dirty="0"/>
              <a:t>Пресичането се разрешава след преминаване на сигнализиращото моторно превозно средство и на съпровожданите от него пътни превозни средства.</a:t>
            </a:r>
          </a:p>
        </p:txBody>
      </p:sp>
    </p:spTree>
    <p:extLst>
      <p:ext uri="{BB962C8B-B14F-4D97-AF65-F5344CB8AC3E}">
        <p14:creationId xmlns:p14="http://schemas.microsoft.com/office/powerpoint/2010/main" val="2356900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561A6-6394-4749-8CAC-D22B75136E1A}"/>
              </a:ext>
            </a:extLst>
          </p:cNvPr>
          <p:cNvSpPr>
            <a:spLocks noGrp="1"/>
          </p:cNvSpPr>
          <p:nvPr>
            <p:ph type="title"/>
          </p:nvPr>
        </p:nvSpPr>
        <p:spPr>
          <a:xfrm>
            <a:off x="913775" y="618518"/>
            <a:ext cx="10364451" cy="448284"/>
          </a:xfrm>
        </p:spPr>
        <p:txBody>
          <a:bodyPr>
            <a:normAutofit fontScale="90000"/>
          </a:bodyPr>
          <a:lstStyle/>
          <a:p>
            <a:r>
              <a:rPr lang="bg-BG" dirty="0"/>
              <a:t>Внимание пешеходци</a:t>
            </a:r>
            <a:endParaRPr lang="en-US" dirty="0"/>
          </a:p>
        </p:txBody>
      </p:sp>
      <p:pic>
        <p:nvPicPr>
          <p:cNvPr id="9218" name="Picture 2" descr="Фондация Пешеходци - Безплатна регистрация">
            <a:extLst>
              <a:ext uri="{FF2B5EF4-FFF2-40B4-BE49-F238E27FC236}">
                <a16:creationId xmlns:a16="http://schemas.microsoft.com/office/drawing/2014/main" id="{C1A85799-92FA-4FEE-9C19-38FEB0A82AA5}"/>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7103597" y="1456835"/>
            <a:ext cx="3256339" cy="230504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Пътен знак Г15 „Задължителен път само за пешеходци“– група Г – Be ...">
            <a:extLst>
              <a:ext uri="{FF2B5EF4-FFF2-40B4-BE49-F238E27FC236}">
                <a16:creationId xmlns:a16="http://schemas.microsoft.com/office/drawing/2014/main" id="{5B0DA334-2FEA-4857-8814-918DF9038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4345" y="2962030"/>
            <a:ext cx="19240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ЗДП и как той се прилага към пешеходците като участници в ...">
            <a:extLst>
              <a:ext uri="{FF2B5EF4-FFF2-40B4-BE49-F238E27FC236}">
                <a16:creationId xmlns:a16="http://schemas.microsoft.com/office/drawing/2014/main" id="{7E242A3C-314F-4130-83CA-4131F22BFD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675" y="1628774"/>
            <a:ext cx="3157438"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468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4353A-C651-4443-9B30-A8CDE2D775F2}"/>
              </a:ext>
            </a:extLst>
          </p:cNvPr>
          <p:cNvSpPr>
            <a:spLocks noGrp="1"/>
          </p:cNvSpPr>
          <p:nvPr>
            <p:ph type="title"/>
          </p:nvPr>
        </p:nvSpPr>
        <p:spPr>
          <a:xfrm>
            <a:off x="1598212" y="685800"/>
            <a:ext cx="8221650" cy="1151965"/>
          </a:xfrm>
        </p:spPr>
        <p:txBody>
          <a:bodyPr/>
          <a:lstStyle/>
          <a:p>
            <a:endParaRPr lang="en-US" dirty="0"/>
          </a:p>
        </p:txBody>
      </p:sp>
      <p:sp>
        <p:nvSpPr>
          <p:cNvPr id="3" name="Content Placeholder 2">
            <a:extLst>
              <a:ext uri="{FF2B5EF4-FFF2-40B4-BE49-F238E27FC236}">
                <a16:creationId xmlns:a16="http://schemas.microsoft.com/office/drawing/2014/main" id="{C962C981-25C5-4AD5-9BC3-EA6A39314C9A}"/>
              </a:ext>
            </a:extLst>
          </p:cNvPr>
          <p:cNvSpPr>
            <a:spLocks noGrp="1"/>
          </p:cNvSpPr>
          <p:nvPr>
            <p:ph sz="quarter" idx="13"/>
          </p:nvPr>
        </p:nvSpPr>
        <p:spPr>
          <a:xfrm>
            <a:off x="2394620" y="2659492"/>
            <a:ext cx="10363826" cy="3576505"/>
          </a:xfrm>
        </p:spPr>
        <p:txBody>
          <a:bodyPr>
            <a:normAutofit lnSpcReduction="10000"/>
          </a:bodyPr>
          <a:lstStyle/>
          <a:p>
            <a:pPr marL="0" indent="0">
              <a:buNone/>
            </a:pPr>
            <a:endParaRPr lang="bg-BG" sz="1400" dirty="0"/>
          </a:p>
          <a:p>
            <a:pPr marL="0" indent="0">
              <a:buNone/>
            </a:pPr>
            <a:endParaRPr lang="bg-BG" sz="1400" dirty="0"/>
          </a:p>
          <a:p>
            <a:pPr marL="0" indent="0">
              <a:buNone/>
            </a:pPr>
            <a:endParaRPr lang="bg-BG" sz="1400" dirty="0"/>
          </a:p>
          <a:p>
            <a:pPr marL="0" indent="0">
              <a:buNone/>
            </a:pPr>
            <a:endParaRPr lang="bg-BG" sz="1400" dirty="0"/>
          </a:p>
          <a:p>
            <a:pPr marL="0" indent="0">
              <a:buNone/>
            </a:pPr>
            <a:endParaRPr lang="bg-BG" sz="1400" dirty="0"/>
          </a:p>
          <a:p>
            <a:pPr marL="0" indent="0">
              <a:buNone/>
            </a:pPr>
            <a:endParaRPr lang="bg-BG" sz="1400" dirty="0"/>
          </a:p>
          <a:p>
            <a:pPr marL="0" indent="0">
              <a:buNone/>
            </a:pPr>
            <a:endParaRPr lang="bg-BG" sz="1400" dirty="0"/>
          </a:p>
          <a:p>
            <a:pPr marL="0" indent="0">
              <a:buNone/>
            </a:pPr>
            <a:endParaRPr lang="bg-BG" sz="1400" dirty="0"/>
          </a:p>
          <a:p>
            <a:pPr marL="0" indent="0">
              <a:buNone/>
            </a:pPr>
            <a:endParaRPr lang="bg-BG" sz="1400" dirty="0"/>
          </a:p>
          <a:p>
            <a:pPr marL="0" indent="0" algn="ctr">
              <a:buNone/>
            </a:pPr>
            <a:r>
              <a:rPr lang="bg-BG" sz="1400" dirty="0">
                <a:highlight>
                  <a:srgbClr val="FFFF00"/>
                </a:highlight>
              </a:rPr>
              <a:t>Изработил: Виктория Колева </a:t>
            </a:r>
            <a:r>
              <a:rPr lang="bg-BG" sz="1400" dirty="0" err="1">
                <a:highlight>
                  <a:srgbClr val="FFFF00"/>
                </a:highlight>
              </a:rPr>
              <a:t>Колева</a:t>
            </a:r>
            <a:r>
              <a:rPr lang="bg-BG" sz="1400" dirty="0">
                <a:highlight>
                  <a:srgbClr val="FFFF00"/>
                </a:highlight>
              </a:rPr>
              <a:t> учител по </a:t>
            </a:r>
            <a:r>
              <a:rPr lang="bg-BG" sz="1400" dirty="0" err="1">
                <a:highlight>
                  <a:srgbClr val="FFFF00"/>
                </a:highlight>
              </a:rPr>
              <a:t>бдп</a:t>
            </a:r>
            <a:r>
              <a:rPr lang="bg-BG" sz="1400" dirty="0">
                <a:highlight>
                  <a:srgbClr val="FFFF00"/>
                </a:highlight>
              </a:rPr>
              <a:t> </a:t>
            </a:r>
            <a:r>
              <a:rPr lang="bg-BG" sz="1400" dirty="0" err="1">
                <a:highlight>
                  <a:srgbClr val="FFFF00"/>
                </a:highlight>
              </a:rPr>
              <a:t>ОУ“самара</a:t>
            </a:r>
            <a:r>
              <a:rPr lang="bg-BG" sz="1400" dirty="0">
                <a:highlight>
                  <a:srgbClr val="FFFF00"/>
                </a:highlight>
              </a:rPr>
              <a:t>‘</a:t>
            </a:r>
            <a:endParaRPr lang="en-US" sz="1400" dirty="0">
              <a:highlight>
                <a:srgbClr val="FFFF00"/>
              </a:highlight>
            </a:endParaRPr>
          </a:p>
        </p:txBody>
      </p:sp>
      <p:pic>
        <p:nvPicPr>
          <p:cNvPr id="10242" name="Picture 2" descr="Знак Борд Усмивки - Безплатно изображение в Pixabay">
            <a:extLst>
              <a:ext uri="{FF2B5EF4-FFF2-40B4-BE49-F238E27FC236}">
                <a16:creationId xmlns:a16="http://schemas.microsoft.com/office/drawing/2014/main" id="{62A660A1-3289-406C-B6FF-7E6614CACB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350" y="-171809"/>
            <a:ext cx="8509373" cy="56626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3C31706-D5ED-48ED-99B2-64D108E1BEA6}"/>
              </a:ext>
            </a:extLst>
          </p:cNvPr>
          <p:cNvSpPr/>
          <p:nvPr/>
        </p:nvSpPr>
        <p:spPr>
          <a:xfrm>
            <a:off x="2975613" y="3429000"/>
            <a:ext cx="5049271" cy="1200329"/>
          </a:xfrm>
          <a:prstGeom prst="rect">
            <a:avLst/>
          </a:prstGeom>
          <a:noFill/>
        </p:spPr>
        <p:txBody>
          <a:bodyPr wrap="square" lIns="91440" tIns="45720" rIns="91440" bIns="45720">
            <a:spAutoFit/>
          </a:bodyPr>
          <a:lstStyle/>
          <a:p>
            <a:pPr algn="ctr"/>
            <a:r>
              <a:rPr lang="bg-BG"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Благодаря за отделеното време</a:t>
            </a:r>
            <a:endPar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119258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5EEFA-807A-447A-9E6C-831E2E4240F0}"/>
              </a:ext>
            </a:extLst>
          </p:cNvPr>
          <p:cNvSpPr>
            <a:spLocks noGrp="1"/>
          </p:cNvSpPr>
          <p:nvPr>
            <p:ph type="title"/>
          </p:nvPr>
        </p:nvSpPr>
        <p:spPr>
          <a:xfrm>
            <a:off x="913775" y="618517"/>
            <a:ext cx="10364451" cy="631945"/>
          </a:xfrm>
        </p:spPr>
        <p:txBody>
          <a:bodyPr>
            <a:noAutofit/>
          </a:bodyPr>
          <a:lstStyle/>
          <a:p>
            <a:r>
              <a:rPr lang="bg-BG" sz="4400" dirty="0">
                <a:solidFill>
                  <a:srgbClr val="FF0000"/>
                </a:solidFill>
              </a:rPr>
              <a:t>ВНИМАНИЕ!!!</a:t>
            </a:r>
            <a:endParaRPr lang="en-US" sz="4400" dirty="0">
              <a:solidFill>
                <a:srgbClr val="FF0000"/>
              </a:solidFill>
            </a:endParaRPr>
          </a:p>
        </p:txBody>
      </p:sp>
      <p:sp>
        <p:nvSpPr>
          <p:cNvPr id="3" name="Content Placeholder 2">
            <a:extLst>
              <a:ext uri="{FF2B5EF4-FFF2-40B4-BE49-F238E27FC236}">
                <a16:creationId xmlns:a16="http://schemas.microsoft.com/office/drawing/2014/main" id="{6021F013-7EB5-43A7-B385-923903E6450B}"/>
              </a:ext>
            </a:extLst>
          </p:cNvPr>
          <p:cNvSpPr>
            <a:spLocks noGrp="1"/>
          </p:cNvSpPr>
          <p:nvPr>
            <p:ph sz="quarter" idx="13"/>
          </p:nvPr>
        </p:nvSpPr>
        <p:spPr>
          <a:xfrm>
            <a:off x="913774" y="1492738"/>
            <a:ext cx="10363826" cy="4298461"/>
          </a:xfrm>
        </p:spPr>
        <p:txBody>
          <a:bodyPr/>
          <a:lstStyle/>
          <a:p>
            <a:endParaRPr lang="bg-BG" dirty="0"/>
          </a:p>
          <a:p>
            <a:endParaRPr lang="bg-BG" dirty="0"/>
          </a:p>
          <a:p>
            <a:pPr lvl="4"/>
            <a:r>
              <a:rPr lang="bg-BG" sz="4000" dirty="0"/>
              <a:t>Велосипедисти </a:t>
            </a:r>
            <a:endParaRPr lang="en-US" sz="4000" dirty="0"/>
          </a:p>
          <a:p>
            <a:pPr lvl="2"/>
            <a:r>
              <a:rPr lang="bg-BG" sz="4000" dirty="0"/>
              <a:t>Шофьори </a:t>
            </a:r>
            <a:endParaRPr lang="en-US" sz="4000" dirty="0"/>
          </a:p>
          <a:p>
            <a:r>
              <a:rPr lang="bg-BG" sz="4000" dirty="0"/>
              <a:t>Пешеходци </a:t>
            </a:r>
            <a:endParaRPr lang="en-US" sz="4000" dirty="0"/>
          </a:p>
        </p:txBody>
      </p:sp>
      <p:pic>
        <p:nvPicPr>
          <p:cNvPr id="1026" name="Picture 2" descr="stop60820151">
            <a:extLst>
              <a:ext uri="{FF2B5EF4-FFF2-40B4-BE49-F238E27FC236}">
                <a16:creationId xmlns:a16="http://schemas.microsoft.com/office/drawing/2014/main" id="{727FFA02-E25A-4B56-AB1A-72C1EF3A85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9463" y="2024062"/>
            <a:ext cx="2809875" cy="2809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121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C4E0B-205C-4E61-A13F-9CC20F677C13}"/>
              </a:ext>
            </a:extLst>
          </p:cNvPr>
          <p:cNvSpPr>
            <a:spLocks noGrp="1"/>
          </p:cNvSpPr>
          <p:nvPr>
            <p:ph type="title"/>
          </p:nvPr>
        </p:nvSpPr>
        <p:spPr>
          <a:xfrm>
            <a:off x="631093" y="98987"/>
            <a:ext cx="10396882" cy="1151965"/>
          </a:xfrm>
        </p:spPr>
        <p:txBody>
          <a:bodyPr/>
          <a:lstStyle/>
          <a:p>
            <a:r>
              <a:rPr lang="bg-BG" dirty="0"/>
              <a:t>Велосипедистите </a:t>
            </a:r>
            <a:endParaRPr lang="en-US" dirty="0"/>
          </a:p>
        </p:txBody>
      </p:sp>
      <p:sp>
        <p:nvSpPr>
          <p:cNvPr id="3" name="Content Placeholder 2">
            <a:extLst>
              <a:ext uri="{FF2B5EF4-FFF2-40B4-BE49-F238E27FC236}">
                <a16:creationId xmlns:a16="http://schemas.microsoft.com/office/drawing/2014/main" id="{17AF6B50-7845-4B98-88BC-29EEA10E3E43}"/>
              </a:ext>
            </a:extLst>
          </p:cNvPr>
          <p:cNvSpPr>
            <a:spLocks noGrp="1"/>
          </p:cNvSpPr>
          <p:nvPr>
            <p:ph sz="quarter" idx="13"/>
          </p:nvPr>
        </p:nvSpPr>
        <p:spPr>
          <a:xfrm>
            <a:off x="491744" y="1250953"/>
            <a:ext cx="10363826" cy="1961661"/>
          </a:xfrm>
        </p:spPr>
        <p:txBody>
          <a:bodyPr/>
          <a:lstStyle/>
          <a:p>
            <a:r>
              <a:rPr lang="ru-RU" dirty="0"/>
              <a:t>Велосипедистите карат рамо до рамо с шофьорите, което е много опасно и това ги прави уязвими при катастрофа. </a:t>
            </a:r>
          </a:p>
          <a:p>
            <a:r>
              <a:rPr lang="ru-RU" dirty="0"/>
              <a:t>Сблъсъкът с превозно средство е много вероятен при проява на невнимание, защото велосипедистите нямат никаква защита, освен каска. </a:t>
            </a:r>
          </a:p>
          <a:p>
            <a:pPr marL="0" indent="0">
              <a:buNone/>
            </a:pPr>
            <a:endParaRPr lang="en-US" dirty="0"/>
          </a:p>
        </p:txBody>
      </p:sp>
      <p:pic>
        <p:nvPicPr>
          <p:cNvPr id="4" name="Picture 3">
            <a:extLst>
              <a:ext uri="{FF2B5EF4-FFF2-40B4-BE49-F238E27FC236}">
                <a16:creationId xmlns:a16="http://schemas.microsoft.com/office/drawing/2014/main" id="{64F1CA7A-7B5B-4408-BB23-25DEE600D6F5}"/>
              </a:ext>
            </a:extLst>
          </p:cNvPr>
          <p:cNvPicPr>
            <a:picLocks noChangeAspect="1"/>
          </p:cNvPicPr>
          <p:nvPr/>
        </p:nvPicPr>
        <p:blipFill>
          <a:blip r:embed="rId2"/>
          <a:stretch>
            <a:fillRect/>
          </a:stretch>
        </p:blipFill>
        <p:spPr>
          <a:xfrm>
            <a:off x="124420" y="3212614"/>
            <a:ext cx="2857500" cy="2381250"/>
          </a:xfrm>
          <a:prstGeom prst="rect">
            <a:avLst/>
          </a:prstGeom>
        </p:spPr>
      </p:pic>
      <p:pic>
        <p:nvPicPr>
          <p:cNvPr id="6" name="Picture 5">
            <a:extLst>
              <a:ext uri="{FF2B5EF4-FFF2-40B4-BE49-F238E27FC236}">
                <a16:creationId xmlns:a16="http://schemas.microsoft.com/office/drawing/2014/main" id="{ED8532B1-9B04-481A-B989-993454C48D17}"/>
              </a:ext>
            </a:extLst>
          </p:cNvPr>
          <p:cNvPicPr>
            <a:picLocks noChangeAspect="1"/>
          </p:cNvPicPr>
          <p:nvPr/>
        </p:nvPicPr>
        <p:blipFill>
          <a:blip r:embed="rId3"/>
          <a:stretch>
            <a:fillRect/>
          </a:stretch>
        </p:blipFill>
        <p:spPr>
          <a:xfrm>
            <a:off x="7940675" y="3369776"/>
            <a:ext cx="3333750" cy="2224088"/>
          </a:xfrm>
          <a:prstGeom prst="rect">
            <a:avLst/>
          </a:prstGeom>
        </p:spPr>
      </p:pic>
      <p:pic>
        <p:nvPicPr>
          <p:cNvPr id="4100" name="Picture 4" descr="Ало, велосипедисти, не сте сами на пътя! | Клуб 'Z'">
            <a:extLst>
              <a:ext uri="{FF2B5EF4-FFF2-40B4-BE49-F238E27FC236}">
                <a16:creationId xmlns:a16="http://schemas.microsoft.com/office/drawing/2014/main" id="{86D46DDF-6960-45E0-8FED-4DB89877DD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0885" y="3369776"/>
            <a:ext cx="3562349" cy="2224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60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B56A3-93F6-40CB-996A-6919814F5BEA}"/>
              </a:ext>
            </a:extLst>
          </p:cNvPr>
          <p:cNvSpPr>
            <a:spLocks noGrp="1"/>
          </p:cNvSpPr>
          <p:nvPr>
            <p:ph type="title"/>
          </p:nvPr>
        </p:nvSpPr>
        <p:spPr>
          <a:xfrm>
            <a:off x="913775" y="618517"/>
            <a:ext cx="10364451" cy="714983"/>
          </a:xfrm>
        </p:spPr>
        <p:txBody>
          <a:bodyPr>
            <a:normAutofit fontScale="90000"/>
          </a:bodyPr>
          <a:lstStyle/>
          <a:p>
            <a:r>
              <a:rPr lang="ru-RU" dirty="0"/>
              <a:t>Велосипедистите - правила</a:t>
            </a:r>
            <a:endParaRPr lang="en-US" dirty="0"/>
          </a:p>
        </p:txBody>
      </p:sp>
      <p:sp>
        <p:nvSpPr>
          <p:cNvPr id="3" name="Content Placeholder 2">
            <a:extLst>
              <a:ext uri="{FF2B5EF4-FFF2-40B4-BE49-F238E27FC236}">
                <a16:creationId xmlns:a16="http://schemas.microsoft.com/office/drawing/2014/main" id="{C582E36F-50E2-42BA-8033-911A61AC87B8}"/>
              </a:ext>
            </a:extLst>
          </p:cNvPr>
          <p:cNvSpPr>
            <a:spLocks noGrp="1"/>
          </p:cNvSpPr>
          <p:nvPr>
            <p:ph sz="quarter" idx="13"/>
          </p:nvPr>
        </p:nvSpPr>
        <p:spPr>
          <a:xfrm>
            <a:off x="913774" y="1333500"/>
            <a:ext cx="10363826" cy="2558562"/>
          </a:xfrm>
        </p:spPr>
        <p:txBody>
          <a:bodyPr>
            <a:normAutofit fontScale="85000" lnSpcReduction="10000"/>
          </a:bodyPr>
          <a:lstStyle/>
          <a:p>
            <a:r>
              <a:rPr lang="ru-RU" dirty="0"/>
              <a:t>Да не създава опасности и пречки за движението с поведението си;  </a:t>
            </a:r>
            <a:endParaRPr lang="en-US" dirty="0"/>
          </a:p>
          <a:p>
            <a:r>
              <a:rPr lang="ru-RU" dirty="0"/>
              <a:t>Да не поставя в опасност живота и здравето на хората и да </a:t>
            </a:r>
            <a:r>
              <a:rPr lang="bg-BG" dirty="0"/>
              <a:t>не </a:t>
            </a:r>
            <a:r>
              <a:rPr lang="ru-RU" dirty="0"/>
              <a:t>причинява имуществени вреди;  </a:t>
            </a:r>
            <a:endParaRPr lang="en-US" dirty="0"/>
          </a:p>
          <a:p>
            <a:r>
              <a:rPr lang="bg-BG" dirty="0"/>
              <a:t>Да носи предпазна каска:</a:t>
            </a:r>
            <a:endParaRPr lang="en-US" dirty="0"/>
          </a:p>
          <a:p>
            <a:r>
              <a:rPr lang="ru-RU" dirty="0"/>
              <a:t>Да опазва околната среда; </a:t>
            </a:r>
          </a:p>
          <a:p>
            <a:r>
              <a:rPr lang="ru-RU" dirty="0"/>
              <a:t>Да съобразява своето поведение със сигналите на длъжностните лица. </a:t>
            </a:r>
          </a:p>
          <a:p>
            <a:pPr marL="0" indent="0">
              <a:buNone/>
            </a:pPr>
            <a:r>
              <a:rPr lang="ru-RU" dirty="0"/>
              <a:t> </a:t>
            </a:r>
          </a:p>
        </p:txBody>
      </p:sp>
      <p:pic>
        <p:nvPicPr>
          <p:cNvPr id="1028" name="Picture 4" descr="Велосипедисти на път за работа, хигиена | Инвалидни колички ...">
            <a:extLst>
              <a:ext uri="{FF2B5EF4-FFF2-40B4-BE49-F238E27FC236}">
                <a16:creationId xmlns:a16="http://schemas.microsoft.com/office/drawing/2014/main" id="{2698B96C-FC77-4403-AF46-93E5780BAD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4" y="3581400"/>
            <a:ext cx="3495675" cy="1943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Американски щат пусна приложение за безопасно придвижване на ...">
            <a:extLst>
              <a:ext uri="{FF2B5EF4-FFF2-40B4-BE49-F238E27FC236}">
                <a16:creationId xmlns:a16="http://schemas.microsoft.com/office/drawing/2014/main" id="{E9414072-43D1-4B48-BCE7-EB5E850A09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0316" y="3635495"/>
            <a:ext cx="3686174"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830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14CA2-684C-4595-B7CC-D0BC845B2930}"/>
              </a:ext>
            </a:extLst>
          </p:cNvPr>
          <p:cNvSpPr>
            <a:spLocks noGrp="1"/>
          </p:cNvSpPr>
          <p:nvPr>
            <p:ph type="title"/>
          </p:nvPr>
        </p:nvSpPr>
        <p:spPr>
          <a:xfrm>
            <a:off x="913775" y="618518"/>
            <a:ext cx="10364451" cy="710098"/>
          </a:xfrm>
        </p:spPr>
        <p:txBody>
          <a:bodyPr>
            <a:normAutofit fontScale="90000"/>
          </a:bodyPr>
          <a:lstStyle/>
          <a:p>
            <a:r>
              <a:rPr lang="ru-RU" dirty="0"/>
              <a:t>Велосипеди – приспособления</a:t>
            </a:r>
            <a:endParaRPr lang="en-US" dirty="0"/>
          </a:p>
        </p:txBody>
      </p:sp>
      <p:sp>
        <p:nvSpPr>
          <p:cNvPr id="3" name="Content Placeholder 2">
            <a:extLst>
              <a:ext uri="{FF2B5EF4-FFF2-40B4-BE49-F238E27FC236}">
                <a16:creationId xmlns:a16="http://schemas.microsoft.com/office/drawing/2014/main" id="{40754648-46AC-4787-8EC2-BCA23F79DC9C}"/>
              </a:ext>
            </a:extLst>
          </p:cNvPr>
          <p:cNvSpPr>
            <a:spLocks noGrp="1"/>
          </p:cNvSpPr>
          <p:nvPr>
            <p:ph sz="quarter" idx="13"/>
          </p:nvPr>
        </p:nvSpPr>
        <p:spPr>
          <a:xfrm>
            <a:off x="718389" y="1328615"/>
            <a:ext cx="10363826" cy="2375877"/>
          </a:xfrm>
        </p:spPr>
        <p:txBody>
          <a:bodyPr>
            <a:normAutofit fontScale="92500" lnSpcReduction="20000"/>
          </a:bodyPr>
          <a:lstStyle/>
          <a:p>
            <a:r>
              <a:rPr lang="ru-RU" dirty="0"/>
              <a:t>спирачки;  </a:t>
            </a:r>
          </a:p>
          <a:p>
            <a:r>
              <a:rPr lang="ru-RU" dirty="0"/>
              <a:t>звънец;  </a:t>
            </a:r>
          </a:p>
          <a:p>
            <a:r>
              <a:rPr lang="ru-RU" dirty="0"/>
              <a:t>устройство за излъчване на бяла или жълта добре различима светлина отпред и червен светло</a:t>
            </a:r>
            <a:r>
              <a:rPr lang="en-US" dirty="0"/>
              <a:t> </a:t>
            </a:r>
            <a:r>
              <a:rPr lang="ru-RU" dirty="0"/>
              <a:t>отразител отзад - допуска се поставянето на устройство за излъчване на червена светлина отзад;  </a:t>
            </a:r>
          </a:p>
          <a:p>
            <a:r>
              <a:rPr lang="ru-RU" dirty="0"/>
              <a:t>бели или жълти светло отразители или светло</a:t>
            </a:r>
            <a:r>
              <a:rPr lang="en-US" dirty="0"/>
              <a:t> </a:t>
            </a:r>
            <a:r>
              <a:rPr lang="ru-RU" dirty="0"/>
              <a:t>отразяващи елементи отстрани на колелата. </a:t>
            </a:r>
          </a:p>
          <a:p>
            <a:endParaRPr lang="en-US" dirty="0"/>
          </a:p>
        </p:txBody>
      </p:sp>
      <p:pic>
        <p:nvPicPr>
          <p:cNvPr id="1026" name="Picture 2">
            <a:extLst>
              <a:ext uri="{FF2B5EF4-FFF2-40B4-BE49-F238E27FC236}">
                <a16:creationId xmlns:a16="http://schemas.microsoft.com/office/drawing/2014/main" id="{45389A4E-5034-4D97-BE4E-02C0682DC0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892" y="3429000"/>
            <a:ext cx="5427284" cy="31458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Енди-Маркет Стоки за дома на цени за приятели!">
            <a:extLst>
              <a:ext uri="{FF2B5EF4-FFF2-40B4-BE49-F238E27FC236}">
                <a16:creationId xmlns:a16="http://schemas.microsoft.com/office/drawing/2014/main" id="{5746D838-DE0C-4D2B-83EB-79EBB4DBED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156" y="3704492"/>
            <a:ext cx="2065459" cy="17952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Приспособления за велосипедисти. Джаджи за велосипеди">
            <a:extLst>
              <a:ext uri="{FF2B5EF4-FFF2-40B4-BE49-F238E27FC236}">
                <a16:creationId xmlns:a16="http://schemas.microsoft.com/office/drawing/2014/main" id="{3D35665B-4F6B-43FF-AC90-9F7C779464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2840" y="3786310"/>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723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88BEE-AACC-463E-B210-8CF4859E45CF}"/>
              </a:ext>
            </a:extLst>
          </p:cNvPr>
          <p:cNvSpPr>
            <a:spLocks noGrp="1"/>
          </p:cNvSpPr>
          <p:nvPr>
            <p:ph type="title"/>
          </p:nvPr>
        </p:nvSpPr>
        <p:spPr>
          <a:xfrm>
            <a:off x="788728" y="315428"/>
            <a:ext cx="10364451" cy="694468"/>
          </a:xfrm>
        </p:spPr>
        <p:txBody>
          <a:bodyPr>
            <a:normAutofit fontScale="90000"/>
          </a:bodyPr>
          <a:lstStyle/>
          <a:p>
            <a:r>
              <a:rPr lang="ru-RU" dirty="0"/>
              <a:t>Велосипедистите - забрани </a:t>
            </a:r>
            <a:endParaRPr lang="en-US" dirty="0"/>
          </a:p>
        </p:txBody>
      </p:sp>
      <p:sp>
        <p:nvSpPr>
          <p:cNvPr id="3" name="Content Placeholder 2">
            <a:extLst>
              <a:ext uri="{FF2B5EF4-FFF2-40B4-BE49-F238E27FC236}">
                <a16:creationId xmlns:a16="http://schemas.microsoft.com/office/drawing/2014/main" id="{28C23CEF-E8FE-4E7B-93DF-390A86E42D23}"/>
              </a:ext>
            </a:extLst>
          </p:cNvPr>
          <p:cNvSpPr>
            <a:spLocks noGrp="1"/>
          </p:cNvSpPr>
          <p:nvPr>
            <p:ph sz="quarter" idx="13"/>
          </p:nvPr>
        </p:nvSpPr>
        <p:spPr>
          <a:xfrm>
            <a:off x="974344" y="940652"/>
            <a:ext cx="10363826" cy="3239964"/>
          </a:xfrm>
        </p:spPr>
        <p:txBody>
          <a:bodyPr>
            <a:normAutofit/>
          </a:bodyPr>
          <a:lstStyle/>
          <a:p>
            <a:r>
              <a:rPr lang="ru-RU" sz="1400" dirty="0"/>
              <a:t>да се движи успоредно до друго двуколесно пътно превозно средство;  </a:t>
            </a:r>
          </a:p>
          <a:p>
            <a:r>
              <a:rPr lang="ru-RU" sz="1400" dirty="0"/>
              <a:t>да управлява превозното средство, без да държи кормилото с ръка, както и да освобождава педалите, с които контролира превозното средство;  </a:t>
            </a:r>
          </a:p>
          <a:p>
            <a:r>
              <a:rPr lang="ru-RU" sz="1400" dirty="0"/>
              <a:t>да се движи в непосредствена близост до друго пътно превозно средство или да се държи за него;  </a:t>
            </a:r>
          </a:p>
          <a:p>
            <a:r>
              <a:rPr lang="ru-RU" sz="1400" dirty="0"/>
              <a:t>да превозва, тегли или тласка предмети, които пречат на управлението на превозното средство или създават опасност за другите участници в движението;  </a:t>
            </a:r>
          </a:p>
          <a:p>
            <a:r>
              <a:rPr lang="ru-RU" sz="1400" dirty="0"/>
              <a:t>да управлява превозното средство по площите, предназначени само за пешеходци - тази забрана не се отнася за велосипедисти на възраст до 12 години. </a:t>
            </a:r>
          </a:p>
          <a:p>
            <a:r>
              <a:rPr lang="ru-RU" sz="1400" dirty="0"/>
              <a:t>Спазване на пътните ЗНАЦИ, предназначени за велосипедисти </a:t>
            </a:r>
            <a:endParaRPr lang="en-US" sz="1400" dirty="0"/>
          </a:p>
        </p:txBody>
      </p:sp>
      <p:pic>
        <p:nvPicPr>
          <p:cNvPr id="3074" name="Picture 2" descr="Пътен знак А-20 велосипедисти » Traffic Daily - Пътна сигнализация">
            <a:extLst>
              <a:ext uri="{FF2B5EF4-FFF2-40B4-BE49-F238E27FC236}">
                <a16:creationId xmlns:a16="http://schemas.microsoft.com/office/drawing/2014/main" id="{2A339C99-F889-46BC-A6CF-D41F6089F2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4575" y="4159249"/>
            <a:ext cx="1538516" cy="13462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Пътен знак В-9,забранено е влизането на велосипеди » Traffic Daily ...">
            <a:extLst>
              <a:ext uri="{FF2B5EF4-FFF2-40B4-BE49-F238E27FC236}">
                <a16:creationId xmlns:a16="http://schemas.microsoft.com/office/drawing/2014/main" id="{130E8632-3857-4764-B87F-DF02F78BD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216" y="3993048"/>
            <a:ext cx="1533770" cy="153377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Самозалепващ полиестерен знак Забранено за велосипеди APLI">
            <a:extLst>
              <a:ext uri="{FF2B5EF4-FFF2-40B4-BE49-F238E27FC236}">
                <a16:creationId xmlns:a16="http://schemas.microsoft.com/office/drawing/2014/main" id="{AD3A0C10-DCF3-487A-A88D-E7AA388D3C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1502" y="3713774"/>
            <a:ext cx="1791677" cy="1791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743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572A3-3936-43B9-B84D-6F0BB99CF39E}"/>
              </a:ext>
            </a:extLst>
          </p:cNvPr>
          <p:cNvSpPr>
            <a:spLocks noGrp="1"/>
          </p:cNvSpPr>
          <p:nvPr>
            <p:ph type="title"/>
          </p:nvPr>
        </p:nvSpPr>
        <p:spPr>
          <a:xfrm>
            <a:off x="913775" y="618518"/>
            <a:ext cx="10364451" cy="663206"/>
          </a:xfrm>
        </p:spPr>
        <p:txBody>
          <a:bodyPr>
            <a:normAutofit fontScale="90000"/>
          </a:bodyPr>
          <a:lstStyle/>
          <a:p>
            <a:r>
              <a:rPr lang="ru-RU" dirty="0"/>
              <a:t>Шофьорите</a:t>
            </a:r>
            <a:endParaRPr lang="en-US" dirty="0"/>
          </a:p>
        </p:txBody>
      </p:sp>
      <p:sp>
        <p:nvSpPr>
          <p:cNvPr id="3" name="Content Placeholder 2">
            <a:extLst>
              <a:ext uri="{FF2B5EF4-FFF2-40B4-BE49-F238E27FC236}">
                <a16:creationId xmlns:a16="http://schemas.microsoft.com/office/drawing/2014/main" id="{36EEC6C4-16A1-4BD1-81C4-6EADCA25F860}"/>
              </a:ext>
            </a:extLst>
          </p:cNvPr>
          <p:cNvSpPr>
            <a:spLocks noGrp="1"/>
          </p:cNvSpPr>
          <p:nvPr>
            <p:ph sz="quarter" idx="13"/>
          </p:nvPr>
        </p:nvSpPr>
        <p:spPr>
          <a:xfrm>
            <a:off x="913774" y="1383324"/>
            <a:ext cx="10363826" cy="1711568"/>
          </a:xfrm>
        </p:spPr>
        <p:txBody>
          <a:bodyPr/>
          <a:lstStyle/>
          <a:p>
            <a:pPr marL="0" indent="0">
              <a:buNone/>
            </a:pPr>
            <a:r>
              <a:rPr lang="ru-RU" dirty="0"/>
              <a:t>	катастрофите на пътя се случват най-вече по вина на шофьорите.  Всеки</a:t>
            </a:r>
            <a:r>
              <a:rPr lang="en-US" dirty="0"/>
              <a:t> </a:t>
            </a:r>
            <a:r>
              <a:rPr lang="ru-RU" dirty="0"/>
              <a:t>желаещ да стане шофьор преминава през задължително обучение и тестване за усвоени знания и умения. В резултат на успешно представяне се получава шоф</a:t>
            </a:r>
            <a:r>
              <a:rPr lang="bg-BG" dirty="0"/>
              <a:t>ь</a:t>
            </a:r>
            <a:r>
              <a:rPr lang="ru-RU" dirty="0"/>
              <a:t>орска книжка, удостоверяваща правоспособност за шофиране.</a:t>
            </a:r>
            <a:endParaRPr lang="en-US" dirty="0"/>
          </a:p>
        </p:txBody>
      </p:sp>
      <p:pic>
        <p:nvPicPr>
          <p:cNvPr id="5122" name="Picture 2" descr="Международни шофьори C+E Шофьор на автовоз Чешка република (CZ ...">
            <a:extLst>
              <a:ext uri="{FF2B5EF4-FFF2-40B4-BE49-F238E27FC236}">
                <a16:creationId xmlns:a16="http://schemas.microsoft.com/office/drawing/2014/main" id="{7CEC812F-149E-4EE1-AC38-B8EEB5B52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3499" y="3179152"/>
            <a:ext cx="5133974" cy="2295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848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8FBC9-9F75-47DA-AEF6-4AB075171393}"/>
              </a:ext>
            </a:extLst>
          </p:cNvPr>
          <p:cNvSpPr>
            <a:spLocks noGrp="1"/>
          </p:cNvSpPr>
          <p:nvPr>
            <p:ph type="title"/>
          </p:nvPr>
        </p:nvSpPr>
        <p:spPr>
          <a:xfrm>
            <a:off x="913775" y="618518"/>
            <a:ext cx="10364451" cy="624128"/>
          </a:xfrm>
        </p:spPr>
        <p:txBody>
          <a:bodyPr>
            <a:normAutofit fontScale="90000"/>
          </a:bodyPr>
          <a:lstStyle/>
          <a:p>
            <a:r>
              <a:rPr lang="ru-RU" dirty="0"/>
              <a:t>Шофьорите - правила</a:t>
            </a:r>
            <a:endParaRPr lang="en-US" dirty="0"/>
          </a:p>
        </p:txBody>
      </p:sp>
      <p:sp>
        <p:nvSpPr>
          <p:cNvPr id="3" name="Content Placeholder 2">
            <a:extLst>
              <a:ext uri="{FF2B5EF4-FFF2-40B4-BE49-F238E27FC236}">
                <a16:creationId xmlns:a16="http://schemas.microsoft.com/office/drawing/2014/main" id="{D88D445D-94F8-4E21-9352-A0032B4885EF}"/>
              </a:ext>
            </a:extLst>
          </p:cNvPr>
          <p:cNvSpPr>
            <a:spLocks noGrp="1"/>
          </p:cNvSpPr>
          <p:nvPr>
            <p:ph sz="quarter" idx="13"/>
          </p:nvPr>
        </p:nvSpPr>
        <p:spPr>
          <a:xfrm>
            <a:off x="1085713" y="1414584"/>
            <a:ext cx="10363826" cy="4243754"/>
          </a:xfrm>
        </p:spPr>
        <p:txBody>
          <a:bodyPr>
            <a:normAutofit/>
          </a:bodyPr>
          <a:lstStyle/>
          <a:p>
            <a:r>
              <a:rPr lang="ru-RU" sz="1400" dirty="0"/>
              <a:t>Да не използват износени гуми; </a:t>
            </a:r>
          </a:p>
          <a:p>
            <a:r>
              <a:rPr lang="ru-RU" sz="1400" dirty="0"/>
              <a:t>да използват летни гуми, когато е лято и  зимни гуми, когато е зима; </a:t>
            </a:r>
          </a:p>
          <a:p>
            <a:r>
              <a:rPr lang="ru-RU" sz="1400" dirty="0"/>
              <a:t>Да спазват пътните знаци, светофарите и сигналите на регулировчика; </a:t>
            </a:r>
          </a:p>
          <a:p>
            <a:r>
              <a:rPr lang="ru-RU" sz="1400" dirty="0"/>
              <a:t>Шофьорите и пътниците да си слагат предпазните колани; </a:t>
            </a:r>
          </a:p>
          <a:p>
            <a:r>
              <a:rPr lang="ru-RU" sz="1400" dirty="0"/>
              <a:t>Дa не се движат в прекомерна близост до други автомобили; </a:t>
            </a:r>
          </a:p>
          <a:p>
            <a:r>
              <a:rPr lang="ru-RU" sz="1400" dirty="0"/>
              <a:t>Да НЕ карат употребили алкохол или дрога; </a:t>
            </a:r>
          </a:p>
          <a:p>
            <a:r>
              <a:rPr lang="ru-RU" sz="1400" dirty="0"/>
              <a:t>Да карат със съобразена скорост;</a:t>
            </a:r>
          </a:p>
          <a:p>
            <a:r>
              <a:rPr lang="ru-RU" sz="1400" dirty="0"/>
              <a:t>Да бъдат толерантни към другите шофьори и пешеходците;</a:t>
            </a:r>
          </a:p>
          <a:p>
            <a:r>
              <a:rPr lang="ru-RU" sz="1400" dirty="0"/>
              <a:t> да спазват пътните правила.</a:t>
            </a:r>
          </a:p>
          <a:p>
            <a:pPr marL="0" indent="0">
              <a:buNone/>
            </a:pPr>
            <a:endParaRPr lang="en-US" dirty="0"/>
          </a:p>
        </p:txBody>
      </p:sp>
      <p:pic>
        <p:nvPicPr>
          <p:cNvPr id="6146" name="Picture 2" descr="Пиян шофьор блъсна паркиран автомобил, задържаха го - Закон и ред">
            <a:extLst>
              <a:ext uri="{FF2B5EF4-FFF2-40B4-BE49-F238E27FC236}">
                <a16:creationId xmlns:a16="http://schemas.microsoft.com/office/drawing/2014/main" id="{0BCA4A1B-ECCE-4CF1-886F-C191C460B9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26" y="2514599"/>
            <a:ext cx="3420100" cy="237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616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C2855-3847-48A3-A33D-58E386512BE1}"/>
              </a:ext>
            </a:extLst>
          </p:cNvPr>
          <p:cNvSpPr>
            <a:spLocks noGrp="1"/>
          </p:cNvSpPr>
          <p:nvPr>
            <p:ph type="title"/>
          </p:nvPr>
        </p:nvSpPr>
        <p:spPr>
          <a:xfrm>
            <a:off x="913775" y="618518"/>
            <a:ext cx="10364451" cy="610208"/>
          </a:xfrm>
        </p:spPr>
        <p:txBody>
          <a:bodyPr>
            <a:normAutofit fontScale="90000"/>
          </a:bodyPr>
          <a:lstStyle/>
          <a:p>
            <a:r>
              <a:rPr lang="bg-BG" dirty="0"/>
              <a:t>Пътни знаци за шофьорите </a:t>
            </a:r>
            <a:endParaRPr lang="en-US" dirty="0"/>
          </a:p>
        </p:txBody>
      </p:sp>
      <p:sp>
        <p:nvSpPr>
          <p:cNvPr id="3" name="Content Placeholder 2">
            <a:extLst>
              <a:ext uri="{FF2B5EF4-FFF2-40B4-BE49-F238E27FC236}">
                <a16:creationId xmlns:a16="http://schemas.microsoft.com/office/drawing/2014/main" id="{3C34966F-242C-4C7E-9E2D-A44C82A3C91B}"/>
              </a:ext>
            </a:extLst>
          </p:cNvPr>
          <p:cNvSpPr>
            <a:spLocks noGrp="1"/>
          </p:cNvSpPr>
          <p:nvPr>
            <p:ph sz="quarter" idx="13"/>
          </p:nvPr>
        </p:nvSpPr>
        <p:spPr>
          <a:xfrm>
            <a:off x="3701073" y="2905369"/>
            <a:ext cx="9401175" cy="1047262"/>
          </a:xfrm>
        </p:spPr>
        <p:txBody>
          <a:bodyPr>
            <a:normAutofit/>
          </a:bodyPr>
          <a:lstStyle/>
          <a:p>
            <a:pPr marL="0" indent="0" algn="ctr">
              <a:buNone/>
            </a:pPr>
            <a:r>
              <a:rPr lang="bg-BG" dirty="0"/>
              <a:t>Всеки шофьор трябва добре да познава </a:t>
            </a:r>
          </a:p>
          <a:p>
            <a:pPr marL="0" indent="0" algn="ctr">
              <a:buNone/>
            </a:pPr>
            <a:r>
              <a:rPr lang="bg-BG" dirty="0"/>
              <a:t>и да не забравя пътните знаци и тяхното значение!!!</a:t>
            </a:r>
          </a:p>
          <a:p>
            <a:endParaRPr lang="en-US" dirty="0"/>
          </a:p>
        </p:txBody>
      </p:sp>
      <p:pic>
        <p:nvPicPr>
          <p:cNvPr id="7174" name="Picture 6" descr="8. Движение на улицата - ОС, Анубис - В. П.">
            <a:extLst>
              <a:ext uri="{FF2B5EF4-FFF2-40B4-BE49-F238E27FC236}">
                <a16:creationId xmlns:a16="http://schemas.microsoft.com/office/drawing/2014/main" id="{77151384-6F18-4834-AD81-5BE6E567C0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408" y="1617188"/>
            <a:ext cx="4837723" cy="3623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69526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239</TotalTime>
  <Words>854</Words>
  <Application>Microsoft Office PowerPoint</Application>
  <PresentationFormat>Широк екран</PresentationFormat>
  <Paragraphs>67</Paragraphs>
  <Slides>13</Slides>
  <Notes>0</Notes>
  <HiddenSlides>0</HiddenSlides>
  <MMClips>0</MMClips>
  <ScaleCrop>false</ScaleCrop>
  <HeadingPairs>
    <vt:vector size="6" baseType="variant">
      <vt:variant>
        <vt:lpstr>Използвани шрифтове</vt:lpstr>
      </vt:variant>
      <vt:variant>
        <vt:i4>2</vt:i4>
      </vt:variant>
      <vt:variant>
        <vt:lpstr>Тема</vt:lpstr>
      </vt:variant>
      <vt:variant>
        <vt:i4>1</vt:i4>
      </vt:variant>
      <vt:variant>
        <vt:lpstr>Заглавия на слайдовете</vt:lpstr>
      </vt:variant>
      <vt:variant>
        <vt:i4>13</vt:i4>
      </vt:variant>
    </vt:vector>
  </HeadingPairs>
  <TitlesOfParts>
    <vt:vector size="16" baseType="lpstr">
      <vt:lpstr>Arial</vt:lpstr>
      <vt:lpstr>Impact</vt:lpstr>
      <vt:lpstr>Main Event</vt:lpstr>
      <vt:lpstr>   безопасност на движението по пътищата</vt:lpstr>
      <vt:lpstr>ВНИМАНИЕ!!!</vt:lpstr>
      <vt:lpstr>Велосипедистите </vt:lpstr>
      <vt:lpstr>Велосипедистите - правила</vt:lpstr>
      <vt:lpstr>Велосипеди – приспособления</vt:lpstr>
      <vt:lpstr>Велосипедистите - забрани </vt:lpstr>
      <vt:lpstr>Шофьорите</vt:lpstr>
      <vt:lpstr>Шофьорите - правила</vt:lpstr>
      <vt:lpstr>Пътни знаци за шофьорите </vt:lpstr>
      <vt:lpstr>пешеходци</vt:lpstr>
      <vt:lpstr>Пешеходци - правила</vt:lpstr>
      <vt:lpstr>Внимание пешеходци</vt:lpstr>
      <vt:lpstr>Презентация на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за безопасност на движението</dc:title>
  <dc:creator>Светлана Рашкова</dc:creator>
  <cp:lastModifiedBy>Виктория Колева</cp:lastModifiedBy>
  <cp:revision>84</cp:revision>
  <dcterms:created xsi:type="dcterms:W3CDTF">2020-06-15T13:06:25Z</dcterms:created>
  <dcterms:modified xsi:type="dcterms:W3CDTF">2022-06-30T09:03:02Z</dcterms:modified>
</cp:coreProperties>
</file>