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22.6.2020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059832" y="476671"/>
            <a:ext cx="5398368" cy="1584177"/>
          </a:xfrm>
        </p:spPr>
        <p:txBody>
          <a:bodyPr>
            <a:normAutofit fontScale="90000"/>
          </a:bodyPr>
          <a:lstStyle/>
          <a:p>
            <a:r>
              <a:rPr lang="bg-BG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Грамотност за данни и информация – </a:t>
            </a:r>
            <a:br>
              <a:rPr lang="bg-BG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клас при ОУ „Самара“</a:t>
            </a:r>
            <a:br>
              <a:rPr lang="bg-BG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bg-BG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гр</a:t>
            </a:r>
            <a:r>
              <a:rPr lang="bg-BG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.Стара Загора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58627" y="4572000"/>
            <a:ext cx="5112568" cy="1872208"/>
          </a:xfrm>
        </p:spPr>
        <p:txBody>
          <a:bodyPr/>
          <a:lstStyle/>
          <a:p>
            <a:r>
              <a:rPr lang="bg-BG" i="1" dirty="0"/>
              <a:t>Ръководител на групата : Зорница Алексиева</a:t>
            </a:r>
          </a:p>
          <a:p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137442"/>
            <a:ext cx="3168352" cy="634083"/>
          </a:xfrm>
        </p:spPr>
        <p:txBody>
          <a:bodyPr>
            <a:normAutofit fontScale="90000"/>
          </a:bodyPr>
          <a:lstStyle/>
          <a:p>
            <a:r>
              <a:rPr lang="bg-BG" i="1" dirty="0" smtClean="0">
                <a:solidFill>
                  <a:srgbClr val="FFC000"/>
                </a:solidFill>
              </a:rPr>
              <a:t>               </a:t>
            </a:r>
            <a:r>
              <a:rPr lang="bg-BG" sz="3600" i="1" dirty="0" smtClean="0">
                <a:solidFill>
                  <a:srgbClr val="FFC000"/>
                </a:solidFill>
              </a:rPr>
              <a:t>Ваканция</a:t>
            </a:r>
            <a:endParaRPr lang="bg-BG" sz="3600" i="1" dirty="0">
              <a:solidFill>
                <a:srgbClr val="FFC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835696" y="980729"/>
            <a:ext cx="3816424" cy="3384376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 smtClean="0">
                <a:solidFill>
                  <a:srgbClr val="00B0F0"/>
                </a:solidFill>
              </a:rPr>
              <a:t>За </a:t>
            </a:r>
            <a:r>
              <a:rPr lang="ru-RU" dirty="0" err="1">
                <a:solidFill>
                  <a:srgbClr val="00B0F0"/>
                </a:solidFill>
              </a:rPr>
              <a:t>ваканция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отново</a:t>
            </a:r>
            <a:endParaRPr lang="ru-RU" dirty="0">
              <a:solidFill>
                <a:srgbClr val="00B0F0"/>
              </a:solidFill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B0F0"/>
                </a:solidFill>
              </a:rPr>
              <a:t>чуй </a:t>
            </a:r>
            <a:r>
              <a:rPr lang="ru-RU" dirty="0" err="1">
                <a:solidFill>
                  <a:srgbClr val="00B0F0"/>
                </a:solidFill>
              </a:rPr>
              <a:t>звънчето</a:t>
            </a:r>
            <a:r>
              <a:rPr lang="ru-RU" dirty="0">
                <a:solidFill>
                  <a:srgbClr val="00B0F0"/>
                </a:solidFill>
              </a:rPr>
              <a:t> как </a:t>
            </a:r>
            <a:r>
              <a:rPr lang="ru-RU" dirty="0" err="1">
                <a:solidFill>
                  <a:srgbClr val="00B0F0"/>
                </a:solidFill>
              </a:rPr>
              <a:t>звъни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ru-RU" dirty="0" err="1">
                <a:solidFill>
                  <a:srgbClr val="00B0F0"/>
                </a:solidFill>
              </a:rPr>
              <a:t>Сбогом</a:t>
            </a:r>
            <a:r>
              <a:rPr lang="ru-RU" dirty="0">
                <a:solidFill>
                  <a:srgbClr val="00B0F0"/>
                </a:solidFill>
              </a:rPr>
              <a:t>, моя </a:t>
            </a:r>
            <a:r>
              <a:rPr lang="ru-RU" dirty="0" err="1">
                <a:solidFill>
                  <a:srgbClr val="00B0F0"/>
                </a:solidFill>
              </a:rPr>
              <a:t>класна</a:t>
            </a:r>
            <a:r>
              <a:rPr lang="ru-RU" dirty="0">
                <a:solidFill>
                  <a:srgbClr val="00B0F0"/>
                </a:solidFill>
              </a:rPr>
              <a:t> стая,</a:t>
            </a:r>
          </a:p>
          <a:p>
            <a:pPr marL="0" indent="0" fontAlgn="base">
              <a:buNone/>
            </a:pPr>
            <a:r>
              <a:rPr lang="ru-RU" dirty="0" err="1">
                <a:solidFill>
                  <a:srgbClr val="00B0F0"/>
                </a:solidFill>
              </a:rPr>
              <a:t>сбогом</a:t>
            </a:r>
            <a:r>
              <a:rPr lang="ru-RU" dirty="0">
                <a:solidFill>
                  <a:srgbClr val="00B0F0"/>
                </a:solidFill>
              </a:rPr>
              <a:t>, мои </a:t>
            </a:r>
            <a:r>
              <a:rPr lang="ru-RU" dirty="0" err="1">
                <a:solidFill>
                  <a:srgbClr val="00B0F0"/>
                </a:solidFill>
              </a:rPr>
              <a:t>класни</a:t>
            </a:r>
            <a:r>
              <a:rPr lang="ru-RU" dirty="0">
                <a:solidFill>
                  <a:srgbClr val="00B0F0"/>
                </a:solidFill>
              </a:rPr>
              <a:t> дни.</a:t>
            </a:r>
          </a:p>
          <a:p>
            <a:pPr marL="0" indent="0" fontAlgn="base">
              <a:buNone/>
            </a:pPr>
            <a:r>
              <a:rPr lang="ru-RU" dirty="0" err="1">
                <a:solidFill>
                  <a:srgbClr val="00B0F0"/>
                </a:solidFill>
              </a:rPr>
              <a:t>Сбогом</a:t>
            </a:r>
            <a:r>
              <a:rPr lang="ru-RU" dirty="0">
                <a:solidFill>
                  <a:srgbClr val="00B0F0"/>
                </a:solidFill>
              </a:rPr>
              <a:t> на тетрадки сини!</a:t>
            </a:r>
          </a:p>
          <a:p>
            <a:pPr marL="0" indent="0" fontAlgn="base">
              <a:buNone/>
            </a:pPr>
            <a:r>
              <a:rPr lang="ru-RU" dirty="0" err="1">
                <a:solidFill>
                  <a:srgbClr val="00B0F0"/>
                </a:solidFill>
              </a:rPr>
              <a:t>Сбогом</a:t>
            </a:r>
            <a:r>
              <a:rPr lang="ru-RU" dirty="0">
                <a:solidFill>
                  <a:srgbClr val="00B0F0"/>
                </a:solidFill>
              </a:rPr>
              <a:t> книги! Раз! Два! Три!</a:t>
            </a:r>
          </a:p>
          <a:p>
            <a:pPr marL="0" indent="0" fontAlgn="base">
              <a:buNone/>
            </a:pPr>
            <a:r>
              <a:rPr lang="ru-RU" dirty="0" err="1">
                <a:solidFill>
                  <a:srgbClr val="00B0F0"/>
                </a:solidFill>
              </a:rPr>
              <a:t>Чантата</a:t>
            </a:r>
            <a:r>
              <a:rPr lang="ru-RU" dirty="0">
                <a:solidFill>
                  <a:srgbClr val="00B0F0"/>
                </a:solidFill>
              </a:rPr>
              <a:t> ми </a:t>
            </a:r>
            <a:r>
              <a:rPr lang="ru-RU" dirty="0" err="1">
                <a:solidFill>
                  <a:srgbClr val="00B0F0"/>
                </a:solidFill>
              </a:rPr>
              <a:t>днес</a:t>
            </a:r>
            <a:r>
              <a:rPr lang="ru-RU" dirty="0">
                <a:solidFill>
                  <a:srgbClr val="00B0F0"/>
                </a:solidFill>
              </a:rPr>
              <a:t> е </a:t>
            </a:r>
            <a:r>
              <a:rPr lang="ru-RU" dirty="0" err="1">
                <a:solidFill>
                  <a:srgbClr val="00B0F0"/>
                </a:solidFill>
              </a:rPr>
              <a:t>пълна</a:t>
            </a:r>
            <a:endParaRPr lang="ru-RU" dirty="0">
              <a:solidFill>
                <a:srgbClr val="00B0F0"/>
              </a:solidFill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00B0F0"/>
                </a:solidFill>
              </a:rPr>
              <a:t>само с песни и </a:t>
            </a:r>
            <a:r>
              <a:rPr lang="ru-RU" dirty="0" err="1" smtClean="0">
                <a:solidFill>
                  <a:srgbClr val="00B0F0"/>
                </a:solidFill>
              </a:rPr>
              <a:t>игри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pPr marL="0" indent="0" fontAlgn="base">
              <a:buNone/>
            </a:pPr>
            <a:r>
              <a:rPr lang="ru-RU" b="1" i="1" dirty="0" smtClean="0"/>
              <a:t>                 Петя </a:t>
            </a:r>
            <a:r>
              <a:rPr lang="ru-RU" b="1" i="1" dirty="0" err="1"/>
              <a:t>Йорданова</a:t>
            </a:r>
            <a:endParaRPr lang="ru-RU" b="1" i="1" dirty="0"/>
          </a:p>
          <a:p>
            <a:pPr fontAlgn="base"/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55" y="77152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6084168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solidFill>
                  <a:srgbClr val="FF0000"/>
                </a:solidFill>
              </a:rPr>
              <a:t>Габриел </a:t>
            </a:r>
            <a:r>
              <a:rPr lang="bg-BG" i="1" dirty="0" err="1" smtClean="0">
                <a:solidFill>
                  <a:srgbClr val="FF0000"/>
                </a:solidFill>
              </a:rPr>
              <a:t>Ивов</a:t>
            </a:r>
            <a:endParaRPr lang="bg-BG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384376" cy="144016"/>
          </a:xfrm>
        </p:spPr>
        <p:txBody>
          <a:bodyPr>
            <a:normAutofit fontScale="90000"/>
          </a:bodyPr>
          <a:lstStyle/>
          <a:p>
            <a:r>
              <a:rPr lang="bg-BG" i="1" dirty="0" smtClean="0">
                <a:solidFill>
                  <a:srgbClr val="92D050"/>
                </a:solidFill>
                <a:latin typeface="Century" panose="02040604050505020304" pitchFamily="18" charset="0"/>
              </a:rPr>
              <a:t>Веселите </a:t>
            </a:r>
            <a:r>
              <a:rPr lang="bg-BG" i="1" dirty="0" err="1" smtClean="0">
                <a:solidFill>
                  <a:srgbClr val="92D050"/>
                </a:solidFill>
                <a:latin typeface="Century" panose="02040604050505020304" pitchFamily="18" charset="0"/>
              </a:rPr>
              <a:t>цифрички</a:t>
            </a:r>
            <a:endParaRPr lang="bg-BG" i="1" dirty="0">
              <a:solidFill>
                <a:srgbClr val="92D050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9340"/>
            <a:ext cx="4752528" cy="351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395536" y="18593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  <a:latin typeface="Helvetica"/>
              </a:rPr>
              <a:t>Цяла</a:t>
            </a:r>
            <a:r>
              <a:rPr lang="ru-RU" i="1" dirty="0" smtClean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зима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учих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,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учих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…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>
                <a:solidFill>
                  <a:srgbClr val="FF0000"/>
                </a:solidFill>
                <a:latin typeface="Helvetica"/>
              </a:rPr>
              <a:t>Много знания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получих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!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>
                <a:solidFill>
                  <a:srgbClr val="FF0000"/>
                </a:solidFill>
                <a:latin typeface="Helvetica"/>
              </a:rPr>
              <a:t>И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сега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във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този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час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 err="1">
                <a:solidFill>
                  <a:srgbClr val="FF0000"/>
                </a:solidFill>
                <a:latin typeface="Helvetica"/>
              </a:rPr>
              <a:t>цифричките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зная аз.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>
                <a:solidFill>
                  <a:srgbClr val="FF0000"/>
                </a:solidFill>
                <a:latin typeface="Helvetica"/>
              </a:rPr>
              <a:t>Ей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сегинка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ще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ги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кажа,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>
                <a:solidFill>
                  <a:srgbClr val="FF0000"/>
                </a:solidFill>
                <a:latin typeface="Helvetica"/>
              </a:rPr>
              <a:t>че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ги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помня,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ще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покажа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.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>
                <a:solidFill>
                  <a:srgbClr val="FF0000"/>
                </a:solidFill>
                <a:latin typeface="Helvetica"/>
              </a:rPr>
              <a:t>И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така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: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отпред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в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редичката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/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>
                <a:solidFill>
                  <a:srgbClr val="FF0000"/>
                </a:solidFill>
                <a:latin typeface="Helvetica"/>
              </a:rPr>
              <a:t>е строена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единичката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.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 err="1">
                <a:solidFill>
                  <a:srgbClr val="FF0000"/>
                </a:solidFill>
                <a:latin typeface="Helvetica"/>
              </a:rPr>
              <a:t>Драсвам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бързо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две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чертички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,</a:t>
            </a:r>
            <a:br>
              <a:rPr lang="ru-RU" i="1" dirty="0">
                <a:solidFill>
                  <a:srgbClr val="FF0000"/>
                </a:solidFill>
                <a:latin typeface="Helvetica"/>
              </a:rPr>
            </a:br>
            <a:r>
              <a:rPr lang="ru-RU" i="1" dirty="0" err="1">
                <a:solidFill>
                  <a:srgbClr val="FF0000"/>
                </a:solidFill>
                <a:latin typeface="Helvetica"/>
              </a:rPr>
              <a:t>като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борови</a:t>
            </a:r>
            <a:r>
              <a:rPr lang="ru-RU" i="1" dirty="0">
                <a:solidFill>
                  <a:srgbClr val="FF0000"/>
                </a:solidFill>
                <a:latin typeface="Helvetica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Helvetica"/>
              </a:rPr>
              <a:t>иглички</a:t>
            </a:r>
            <a:r>
              <a:rPr lang="ru-RU" i="1" dirty="0" smtClean="0">
                <a:solidFill>
                  <a:srgbClr val="FF0000"/>
                </a:solidFill>
                <a:latin typeface="Helvetica"/>
              </a:rPr>
              <a:t>.</a:t>
            </a:r>
          </a:p>
          <a:p>
            <a:endParaRPr lang="ru-RU" b="0" i="1" dirty="0">
              <a:solidFill>
                <a:srgbClr val="FF0000"/>
              </a:solidFill>
              <a:effectLst/>
              <a:latin typeface="Helvetica"/>
            </a:endParaRPr>
          </a:p>
          <a:p>
            <a:endParaRPr lang="ru-RU" i="1" dirty="0" smtClean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085077" y="617374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solidFill>
                  <a:srgbClr val="00B0F0"/>
                </a:solidFill>
              </a:rPr>
              <a:t>Габриела Христова</a:t>
            </a:r>
            <a:endParaRPr lang="bg-BG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96043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3" y="260648"/>
            <a:ext cx="45180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3" y="2564903"/>
            <a:ext cx="5157787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4860032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solidFill>
                  <a:srgbClr val="00B0F0"/>
                </a:solidFill>
              </a:rPr>
              <a:t>Никола Славов</a:t>
            </a:r>
            <a:endParaRPr lang="bg-BG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357725" y="404664"/>
            <a:ext cx="4824536" cy="3888432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b="1" i="1" u="sng" dirty="0">
                <a:solidFill>
                  <a:srgbClr val="FFC000"/>
                </a:solidFill>
              </a:rPr>
              <a:t>На </a:t>
            </a:r>
            <a:r>
              <a:rPr lang="ru-RU" sz="5100" b="1" i="1" u="sng" dirty="0" err="1">
                <a:solidFill>
                  <a:srgbClr val="FFC000"/>
                </a:solidFill>
              </a:rPr>
              <a:t>плажа</a:t>
            </a:r>
            <a:r>
              <a:rPr lang="ru-RU" sz="5100" i="1" dirty="0">
                <a:solidFill>
                  <a:srgbClr val="FFC000"/>
                </a:solidFill>
              </a:rPr>
              <a:t/>
            </a:r>
            <a:br>
              <a:rPr lang="ru-RU" sz="5100" i="1" dirty="0">
                <a:solidFill>
                  <a:srgbClr val="FFC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Златни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златни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песъчинки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,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ситни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бели раковинки,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парите ми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босите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петички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,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боцкате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ми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голите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ръчички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,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аз не искам и да зная!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Край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морето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ще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играя,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ще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се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пръскам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с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морска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пяна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цяло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негърче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itka Small" panose="02000505000000020004" pitchFamily="2" charset="0"/>
              </a:rPr>
              <a:t>ще</a:t>
            </a:r>
            <a: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  <a:t> стана!</a:t>
            </a:r>
            <a:br>
              <a:rPr lang="ru-RU" sz="3600" dirty="0">
                <a:solidFill>
                  <a:srgbClr val="FF0000"/>
                </a:solidFill>
                <a:latin typeface="Sitka Small" panose="02000505000000020004" pitchFamily="2" charset="0"/>
              </a:rPr>
            </a:br>
            <a:r>
              <a:rPr lang="ru-RU" sz="3600" dirty="0">
                <a:latin typeface="Sitka Small" panose="02000505000000020004" pitchFamily="2" charset="0"/>
              </a:rPr>
              <a:t/>
            </a:r>
            <a:br>
              <a:rPr lang="ru-RU" sz="3600" dirty="0">
                <a:latin typeface="Sitka Small" panose="02000505000000020004" pitchFamily="2" charset="0"/>
              </a:rPr>
            </a:br>
            <a:r>
              <a:rPr lang="ru-RU" sz="3600" dirty="0">
                <a:latin typeface="Sitka Small" panose="02000505000000020004" pitchFamily="2" charset="0"/>
              </a:rPr>
              <a:t/>
            </a:r>
            <a:br>
              <a:rPr lang="ru-RU" sz="3600" dirty="0">
                <a:latin typeface="Sitka Small" panose="02000505000000020004" pitchFamily="2" charset="0"/>
              </a:rPr>
            </a:br>
            <a:r>
              <a:rPr lang="ru-RU" sz="3600" dirty="0" smtClean="0"/>
              <a:t>                            </a:t>
            </a:r>
            <a:r>
              <a:rPr lang="ru-RU" sz="3600" dirty="0" err="1" smtClean="0">
                <a:solidFill>
                  <a:srgbClr val="00B0F0"/>
                </a:solidFill>
              </a:rPr>
              <a:t>Леда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err="1">
                <a:solidFill>
                  <a:srgbClr val="00B0F0"/>
                </a:solidFill>
              </a:rPr>
              <a:t>Милева</a:t>
            </a:r>
            <a:r>
              <a:rPr lang="ru-RU" sz="3600" dirty="0"/>
              <a:t/>
            </a:r>
            <a:br>
              <a:rPr lang="ru-RU" sz="3600" dirty="0"/>
            </a:br>
            <a:endParaRPr lang="bg-BG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20" y="476672"/>
            <a:ext cx="31661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4725144"/>
            <a:ext cx="2965152" cy="17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004048" y="5301208"/>
            <a:ext cx="3296509" cy="12241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581352" y="55321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u="sng" dirty="0" smtClean="0">
                <a:solidFill>
                  <a:schemeClr val="accent6">
                    <a:lumMod val="75000"/>
                  </a:schemeClr>
                </a:solidFill>
              </a:rPr>
              <a:t>Драгана Веселинова</a:t>
            </a:r>
            <a:endParaRPr lang="bg-BG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2800" dirty="0" err="1"/>
              <a:t>Раче</a:t>
            </a:r>
            <a:r>
              <a:rPr lang="ru-RU" sz="2800" dirty="0"/>
              <a:t> - </a:t>
            </a:r>
            <a:r>
              <a:rPr lang="ru-RU" sz="2800" dirty="0" err="1" smtClean="0"/>
              <a:t>осмокраче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Аз </a:t>
            </a:r>
            <a:r>
              <a:rPr lang="ru-RU" sz="2000" dirty="0" err="1"/>
              <a:t>съм</a:t>
            </a:r>
            <a:r>
              <a:rPr lang="ru-RU" sz="2000" dirty="0"/>
              <a:t> </a:t>
            </a:r>
            <a:r>
              <a:rPr lang="ru-RU" sz="2000" dirty="0" err="1"/>
              <a:t>раче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осмокраче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 err="1"/>
              <a:t>червено</a:t>
            </a:r>
            <a:r>
              <a:rPr lang="ru-RU" sz="2000" dirty="0"/>
              <a:t> </a:t>
            </a:r>
            <a:r>
              <a:rPr lang="ru-RU" sz="2000" dirty="0" err="1"/>
              <a:t>мустаче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По </a:t>
            </a:r>
            <a:r>
              <a:rPr lang="ru-RU" sz="2000" dirty="0" err="1"/>
              <a:t>морета</a:t>
            </a:r>
            <a:r>
              <a:rPr lang="ru-RU" sz="2000" dirty="0"/>
              <a:t> </a:t>
            </a:r>
            <a:r>
              <a:rPr lang="ru-RU" sz="2000" dirty="0" err="1"/>
              <a:t>плувам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по брега </a:t>
            </a:r>
            <a:r>
              <a:rPr lang="ru-RU" sz="2000" dirty="0" err="1"/>
              <a:t>лудувам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Всички</a:t>
            </a:r>
            <a:r>
              <a:rPr lang="ru-RU" sz="2000" dirty="0"/>
              <a:t> </a:t>
            </a:r>
            <a:r>
              <a:rPr lang="ru-RU" sz="2000" dirty="0" err="1"/>
              <a:t>ме</a:t>
            </a:r>
            <a:r>
              <a:rPr lang="ru-RU" sz="2000" dirty="0"/>
              <a:t> </a:t>
            </a:r>
            <a:r>
              <a:rPr lang="ru-RU" sz="2000" dirty="0" err="1"/>
              <a:t>обичат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но от мене </a:t>
            </a:r>
            <a:r>
              <a:rPr lang="ru-RU" sz="2000" dirty="0" err="1"/>
              <a:t>тичат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да си </a:t>
            </a:r>
            <a:r>
              <a:rPr lang="ru-RU" sz="2000" dirty="0" err="1"/>
              <a:t>крият</a:t>
            </a:r>
            <a:r>
              <a:rPr lang="ru-RU" sz="2000" dirty="0"/>
              <a:t> </a:t>
            </a:r>
            <a:r>
              <a:rPr lang="ru-RU" sz="2000" dirty="0" err="1"/>
              <a:t>крачетата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да си пазят </a:t>
            </a:r>
            <a:r>
              <a:rPr lang="ru-RU" sz="2000" dirty="0" err="1"/>
              <a:t>нослетата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</a:t>
            </a:r>
            <a:r>
              <a:rPr lang="ru-RU" sz="2000" dirty="0" err="1" smtClean="0"/>
              <a:t>Албена</a:t>
            </a:r>
            <a:r>
              <a:rPr lang="ru-RU" sz="2000" dirty="0" smtClean="0"/>
              <a:t> </a:t>
            </a:r>
            <a:r>
              <a:rPr lang="ru-RU" sz="2000" dirty="0"/>
              <a:t>Попова</a:t>
            </a:r>
            <a:endParaRPr lang="bg-BG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9" y="4221088"/>
            <a:ext cx="78488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6797351" y="764704"/>
            <a:ext cx="203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u="sng" dirty="0" smtClean="0">
                <a:solidFill>
                  <a:srgbClr val="FF0000"/>
                </a:solidFill>
                <a:latin typeface="+mj-lt"/>
              </a:rPr>
              <a:t>Панчо Бончев</a:t>
            </a:r>
            <a:endParaRPr lang="bg-BG" i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6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672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5754687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29622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5754687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2286000" y="1443841"/>
            <a:ext cx="4572000" cy="461664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bg-BG" sz="2400" i="1" dirty="0">
                <a:solidFill>
                  <a:srgbClr val="7030A0"/>
                </a:solidFill>
                <a:latin typeface="Book Antiqua" panose="02040602050305030304" pitchFamily="18" charset="0"/>
              </a:rPr>
              <a:t>Ваканция </a:t>
            </a:r>
          </a:p>
          <a:p>
            <a:endParaRPr lang="ru-RU" dirty="0" smtClean="0">
              <a:solidFill>
                <a:srgbClr val="000080"/>
              </a:solidFill>
              <a:latin typeface="book antiqua"/>
            </a:endParaRPr>
          </a:p>
          <a:p>
            <a:r>
              <a:rPr lang="ru-RU" dirty="0" err="1" smtClean="0">
                <a:solidFill>
                  <a:srgbClr val="000080"/>
                </a:solidFill>
                <a:latin typeface="book antiqua"/>
              </a:rPr>
              <a:t>Хей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ваканция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 ура,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 err="1">
                <a:solidFill>
                  <a:srgbClr val="000080"/>
                </a:solidFill>
                <a:latin typeface="book antiqua"/>
              </a:rPr>
              <a:t>дойде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време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за игра!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                       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Сбогом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химикал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и чин,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                        и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прощавай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клас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любим!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И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гората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 и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морето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 err="1">
                <a:solidFill>
                  <a:srgbClr val="000080"/>
                </a:solidFill>
                <a:latin typeface="book antiqua"/>
              </a:rPr>
              <a:t>са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любими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за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детето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.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                       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Сили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там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ще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събера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                       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повече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ще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пораста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.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Че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наесен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аз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отново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 err="1">
                <a:solidFill>
                  <a:srgbClr val="000080"/>
                </a:solidFill>
                <a:latin typeface="book antiqua"/>
              </a:rPr>
              <a:t>във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училището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ново,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                       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ще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се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върна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по-голям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                        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всичко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ще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науча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там.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>
                <a:solidFill>
                  <a:srgbClr val="000080"/>
                </a:solidFill>
                <a:latin typeface="book antiqua"/>
              </a:rPr>
              <a:t>А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сега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-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игри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и песни –</a:t>
            </a:r>
            <a:endParaRPr lang="ru-RU" dirty="0">
              <a:solidFill>
                <a:srgbClr val="111111"/>
              </a:solidFill>
              <a:latin typeface="HelveticaNeue-Light"/>
            </a:endParaRPr>
          </a:p>
          <a:p>
            <a:r>
              <a:rPr lang="ru-RU" dirty="0" err="1">
                <a:solidFill>
                  <a:srgbClr val="000080"/>
                </a:solidFill>
                <a:latin typeface="book antiqua"/>
              </a:rPr>
              <a:t>хей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, </a:t>
            </a:r>
            <a:r>
              <a:rPr lang="ru-RU" dirty="0" err="1">
                <a:solidFill>
                  <a:srgbClr val="000080"/>
                </a:solidFill>
                <a:latin typeface="book antiqua"/>
              </a:rPr>
              <a:t>ваканция</a:t>
            </a:r>
            <a:r>
              <a:rPr lang="ru-RU" dirty="0">
                <a:solidFill>
                  <a:srgbClr val="000080"/>
                </a:solidFill>
                <a:latin typeface="book antiqua"/>
              </a:rPr>
              <a:t> чудесна</a:t>
            </a:r>
            <a:r>
              <a:rPr lang="ru-RU" dirty="0" smtClean="0">
                <a:solidFill>
                  <a:srgbClr val="000080"/>
                </a:solidFill>
                <a:latin typeface="book antiqua"/>
              </a:rPr>
              <a:t>!</a:t>
            </a:r>
            <a:endParaRPr lang="ru-RU" b="0" i="0" dirty="0">
              <a:solidFill>
                <a:srgbClr val="111111"/>
              </a:solidFill>
              <a:effectLst/>
              <a:latin typeface="HelveticaNeue-Light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020272" y="6065711"/>
            <a:ext cx="1656184" cy="369332"/>
          </a:xfrm>
          <a:prstGeom prst="rect">
            <a:avLst/>
          </a:prstGeom>
          <a:ln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Каля Иванова 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33" y="40466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69160"/>
            <a:ext cx="187220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13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528" y="335846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i="1" dirty="0"/>
              <a:t> </a:t>
            </a:r>
            <a:r>
              <a:rPr lang="ru-RU" i="1" dirty="0" smtClean="0"/>
              <a:t>             </a:t>
            </a:r>
            <a:r>
              <a:rPr lang="ru-RU" i="1" dirty="0" err="1" smtClean="0"/>
              <a:t>Лято</a:t>
            </a:r>
            <a:endParaRPr lang="ru-RU" i="1" dirty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Лети </a:t>
            </a:r>
            <a:r>
              <a:rPr lang="ru-RU" i="1" dirty="0" err="1">
                <a:solidFill>
                  <a:srgbClr val="00B050"/>
                </a:solidFill>
              </a:rPr>
              <a:t>лятото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горещо</a:t>
            </a:r>
            <a:r>
              <a:rPr lang="ru-RU" i="1" dirty="0">
                <a:solidFill>
                  <a:srgbClr val="00B050"/>
                </a:solidFill>
              </a:rPr>
              <a:t>,</a:t>
            </a:r>
            <a:r>
              <a:rPr lang="ru-RU" i="1" dirty="0">
                <a:solidFill>
                  <a:srgbClr val="00B050"/>
                </a:solidFill>
              </a:rPr>
              <a:t/>
            </a:r>
            <a:br>
              <a:rPr lang="ru-RU" i="1" dirty="0">
                <a:solidFill>
                  <a:srgbClr val="00B050"/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но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ето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-  сети се за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нещо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rgbClr val="FFC000"/>
                </a:solidFill>
              </a:rPr>
              <a:t>До </a:t>
            </a:r>
            <a:r>
              <a:rPr lang="ru-RU" i="1" dirty="0" err="1">
                <a:solidFill>
                  <a:srgbClr val="FFC000"/>
                </a:solidFill>
              </a:rPr>
              <a:t>морето</a:t>
            </a:r>
            <a:r>
              <a:rPr lang="ru-RU" i="1" dirty="0">
                <a:solidFill>
                  <a:srgbClr val="FFC000"/>
                </a:solidFill>
              </a:rPr>
              <a:t> се </a:t>
            </a:r>
            <a:r>
              <a:rPr lang="ru-RU" i="1" dirty="0" err="1">
                <a:solidFill>
                  <a:srgbClr val="FFC000"/>
                </a:solidFill>
              </a:rPr>
              <a:t>поспря</a:t>
            </a:r>
            <a:r>
              <a:rPr lang="ru-RU" i="1" dirty="0">
                <a:solidFill>
                  <a:srgbClr val="FFC000"/>
                </a:solidFill>
              </a:rPr>
              <a:t>,</a:t>
            </a:r>
            <a:r>
              <a:rPr lang="ru-RU" i="1" dirty="0">
                <a:solidFill>
                  <a:srgbClr val="FFC000"/>
                </a:solidFill>
              </a:rPr>
              <a:t/>
            </a:r>
            <a:br>
              <a:rPr lang="ru-RU" i="1" dirty="0">
                <a:solidFill>
                  <a:srgbClr val="FFC000"/>
                </a:solidFill>
              </a:rPr>
            </a:b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със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вълните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поигра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пясък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замъци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Миди по брега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остави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Грабна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раци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 и </a:t>
            </a: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медузи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 </a:t>
            </a:r>
            <a:r>
              <a:rPr lang="ru-RU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ръцете</a:t>
            </a: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си </a:t>
            </a:r>
            <a:r>
              <a:rPr lang="ru-RU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охлузи</a:t>
            </a: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b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миг 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запрати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ги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далече,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силен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вятър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ги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повлече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Рано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слънцето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изгря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i="1" dirty="0" err="1">
                <a:solidFill>
                  <a:schemeClr val="accent4"/>
                </a:solidFill>
              </a:rPr>
              <a:t>безпорядъка</a:t>
            </a:r>
            <a:r>
              <a:rPr lang="ru-RU" i="1" dirty="0">
                <a:solidFill>
                  <a:schemeClr val="accent4"/>
                </a:solidFill>
              </a:rPr>
              <a:t> видя.</a:t>
            </a:r>
            <a:r>
              <a:rPr lang="ru-RU" i="1" dirty="0">
                <a:solidFill>
                  <a:schemeClr val="accent4"/>
                </a:solidFill>
              </a:rPr>
              <a:t/>
            </a:r>
            <a:br>
              <a:rPr lang="ru-RU" i="1" dirty="0">
                <a:solidFill>
                  <a:schemeClr val="accent4"/>
                </a:solidFill>
              </a:rPr>
            </a:br>
            <a:r>
              <a:rPr lang="ru-RU" i="1" dirty="0" err="1">
                <a:solidFill>
                  <a:srgbClr val="92D050"/>
                </a:solidFill>
              </a:rPr>
              <a:t>Със</a:t>
            </a:r>
            <a:r>
              <a:rPr lang="ru-RU" i="1" dirty="0">
                <a:solidFill>
                  <a:srgbClr val="92D050"/>
                </a:solidFill>
              </a:rPr>
              <a:t> сноп </a:t>
            </a:r>
            <a:r>
              <a:rPr lang="ru-RU" i="1" dirty="0" err="1">
                <a:solidFill>
                  <a:srgbClr val="92D050"/>
                </a:solidFill>
              </a:rPr>
              <a:t>слънчеви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лъчи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то следите </a:t>
            </a:r>
            <a:r>
              <a:rPr lang="ru-RU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заличи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Днес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ще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дойдат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тук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децата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да се </a:t>
            </a:r>
            <a:r>
              <a:rPr lang="ru-RU" i="1" dirty="0" err="1">
                <a:solidFill>
                  <a:srgbClr val="002060"/>
                </a:solidFill>
              </a:rPr>
              <a:t>къпят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във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водата</a:t>
            </a:r>
            <a:r>
              <a:rPr lang="ru-RU" i="1" dirty="0">
                <a:solidFill>
                  <a:srgbClr val="002060"/>
                </a:solidFill>
              </a:rPr>
              <a:t>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 err="1">
                <a:solidFill>
                  <a:srgbClr val="FFC000"/>
                </a:solidFill>
              </a:rPr>
              <a:t>Трябва</a:t>
            </a:r>
            <a:r>
              <a:rPr lang="ru-RU" i="1" dirty="0">
                <a:solidFill>
                  <a:srgbClr val="FFC000"/>
                </a:solidFill>
              </a:rPr>
              <a:t> да е чист брега.</a:t>
            </a:r>
            <a:r>
              <a:rPr lang="ru-RU" i="1" dirty="0">
                <a:solidFill>
                  <a:srgbClr val="FFC000"/>
                </a:solidFill>
              </a:rPr>
              <a:t/>
            </a:r>
            <a:br>
              <a:rPr lang="ru-RU" i="1" dirty="0">
                <a:solidFill>
                  <a:srgbClr val="FFC000"/>
                </a:solidFill>
              </a:rPr>
            </a:br>
            <a:r>
              <a:rPr lang="ru-RU" i="1" dirty="0" err="1">
                <a:solidFill>
                  <a:schemeClr val="accent4"/>
                </a:solidFill>
              </a:rPr>
              <a:t>Тичат</a:t>
            </a:r>
            <a:r>
              <a:rPr lang="ru-RU" i="1" dirty="0">
                <a:solidFill>
                  <a:schemeClr val="accent4"/>
                </a:solidFill>
              </a:rPr>
              <a:t> </a:t>
            </a:r>
            <a:r>
              <a:rPr lang="ru-RU" i="1" dirty="0" err="1">
                <a:solidFill>
                  <a:schemeClr val="accent4"/>
                </a:solidFill>
              </a:rPr>
              <a:t>босички</a:t>
            </a:r>
            <a:r>
              <a:rPr lang="ru-RU" i="1" dirty="0">
                <a:solidFill>
                  <a:schemeClr val="accent4"/>
                </a:solidFill>
              </a:rPr>
              <a:t> </a:t>
            </a:r>
            <a:r>
              <a:rPr lang="ru-RU" i="1" dirty="0" err="1">
                <a:solidFill>
                  <a:schemeClr val="accent4"/>
                </a:solidFill>
              </a:rPr>
              <a:t>крака</a:t>
            </a:r>
            <a:r>
              <a:rPr lang="ru-RU" i="1" dirty="0" smtClean="0">
                <a:solidFill>
                  <a:schemeClr val="accent4"/>
                </a:solidFill>
              </a:rPr>
              <a:t>.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2296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50875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7164288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 smtClean="0">
                <a:solidFill>
                  <a:srgbClr val="FF0000"/>
                </a:solidFill>
              </a:rPr>
              <a:t>Юри Юриев</a:t>
            </a:r>
            <a:endParaRPr lang="bg-BG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96</Words>
  <Application>Microsoft Office PowerPoint</Application>
  <PresentationFormat>Презентация на цял екран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Грамотност за данни и информация –  I клас при ОУ „Самара“  гр .Стара Загора</vt:lpstr>
      <vt:lpstr>               Ваканция</vt:lpstr>
      <vt:lpstr>Веселите цифрички</vt:lpstr>
      <vt:lpstr>Презентация на PowerPoint</vt:lpstr>
      <vt:lpstr>Презентация на PowerPoint</vt:lpstr>
      <vt:lpstr>Раче - осмокраче Аз съм раче – осмокраче с червено мустаче. По морета плувам, по брега лудувам. Всички ме обичат, но от мене тичат да си крият крачетата, да си пазят нослетата.                               Албена Попова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Грамотност за данни и информация –  II клас при ОУ „Самара“  гр .Стара Загора</dc:title>
  <dc:creator>Samara</dc:creator>
  <cp:lastModifiedBy>Samara</cp:lastModifiedBy>
  <cp:revision>17</cp:revision>
  <dcterms:created xsi:type="dcterms:W3CDTF">2020-06-05T09:16:53Z</dcterms:created>
  <dcterms:modified xsi:type="dcterms:W3CDTF">2020-06-22T07:24:17Z</dcterms:modified>
</cp:coreProperties>
</file>