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F9AD5-145E-4654-85E3-B0C602B69F7F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27A8F-279C-4B17-B34F-457C02717A3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322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27A8F-279C-4B17-B34F-457C02717A33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4963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6839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17241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075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27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360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8343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7974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3574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0489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5983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968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4478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3260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781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165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39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536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F5BBB-D999-4740-959E-22D113B8824E}" type="datetimeFigureOut">
              <a:rPr lang="bg-BG" smtClean="0"/>
              <a:t>2.5.2025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BC6DB-A957-4ED1-B968-30D3E64933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470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B3E31915-F243-F1F1-4790-46299D210176}"/>
              </a:ext>
            </a:extLst>
          </p:cNvPr>
          <p:cNvSpPr/>
          <p:nvPr/>
        </p:nvSpPr>
        <p:spPr>
          <a:xfrm>
            <a:off x="70953" y="2350647"/>
            <a:ext cx="120500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8000" b="1" cap="none" spc="0" dirty="0">
                <a:ln/>
                <a:solidFill>
                  <a:schemeClr val="accent3"/>
                </a:solidFill>
                <a:effectLst/>
                <a:latin typeface="Decor TYGRA" panose="02000504040000020004" pitchFamily="2" charset="0"/>
              </a:rPr>
              <a:t>МАГИЯ</a:t>
            </a:r>
            <a:r>
              <a:rPr lang="bg-BG" sz="8000" b="1" dirty="0">
                <a:ln/>
                <a:solidFill>
                  <a:schemeClr val="accent3"/>
                </a:solidFill>
                <a:latin typeface="Decor TYGRA" panose="02000504040000020004" pitchFamily="2" charset="0"/>
              </a:rPr>
              <a:t>ТА НА СЛОВОТО</a:t>
            </a:r>
            <a:endParaRPr lang="bg-BG" sz="8000" b="1" cap="none" spc="0" dirty="0">
              <a:ln/>
              <a:solidFill>
                <a:schemeClr val="accent3"/>
              </a:solidFill>
              <a:effectLst/>
              <a:latin typeface="Decor TYGRA" panose="02000504040000020004" pitchFamily="2" charset="0"/>
            </a:endParaRPr>
          </a:p>
        </p:txBody>
      </p:sp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54FEB70E-CC07-1D07-3812-12B4BA614516}"/>
              </a:ext>
            </a:extLst>
          </p:cNvPr>
          <p:cNvSpPr/>
          <p:nvPr/>
        </p:nvSpPr>
        <p:spPr>
          <a:xfrm>
            <a:off x="1379580" y="4349567"/>
            <a:ext cx="66896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4400" b="1" cap="none" spc="0" dirty="0">
                <a:ln/>
                <a:solidFill>
                  <a:schemeClr val="accent3"/>
                </a:solidFill>
                <a:effectLst/>
                <a:latin typeface="Decor TYGRA" panose="02000504040000020004" pitchFamily="2" charset="0"/>
              </a:rPr>
              <a:t>ОУ „Отец Паисий“ – гр. Кнежа</a:t>
            </a:r>
          </a:p>
        </p:txBody>
      </p:sp>
    </p:spTree>
    <p:extLst>
      <p:ext uri="{BB962C8B-B14F-4D97-AF65-F5344CB8AC3E}">
        <p14:creationId xmlns:p14="http://schemas.microsoft.com/office/powerpoint/2010/main" val="30695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ECD4B877-8DC8-7E57-9233-61CA0D69B766}"/>
              </a:ext>
            </a:extLst>
          </p:cNvPr>
          <p:cNvSpPr/>
          <p:nvPr/>
        </p:nvSpPr>
        <p:spPr>
          <a:xfrm>
            <a:off x="253409" y="1922890"/>
            <a:ext cx="1168518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000" b="1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</a:rPr>
              <a:t>През третата година ще се включат II, III и IV клас, през четвъртата – I, II, III и IV клас. Иновацията позволява на учениците да участват активно в обучението, да проявяват творчество и да придобиват умения за критично мислене, концентрация, любознателност и повишава самочувствието им. Тази иновативна система позволява на всеки ученик да усвои материала, като намалява до минимум нивото на раздразнение, изгубване на интерес, или отпадане от учебен процес. </a:t>
            </a:r>
            <a:endParaRPr lang="bg-BG" sz="20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25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B7D3B4CE-99CB-251E-E73C-D006B8BF0811}"/>
              </a:ext>
            </a:extLst>
          </p:cNvPr>
          <p:cNvSpPr/>
          <p:nvPr/>
        </p:nvSpPr>
        <p:spPr>
          <a:xfrm>
            <a:off x="433231" y="2478237"/>
            <a:ext cx="113255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9600" b="1" cap="none" spc="0" dirty="0">
                <a:ln/>
                <a:solidFill>
                  <a:schemeClr val="accent3"/>
                </a:solidFill>
                <a:effectLst/>
                <a:latin typeface="Decor TYGRA" panose="02000504040000020004" pitchFamily="2" charset="0"/>
              </a:rPr>
              <a:t>Благодарим за вниманието!</a:t>
            </a:r>
          </a:p>
        </p:txBody>
      </p:sp>
    </p:spTree>
    <p:extLst>
      <p:ext uri="{BB962C8B-B14F-4D97-AF65-F5344CB8AC3E}">
        <p14:creationId xmlns:p14="http://schemas.microsoft.com/office/powerpoint/2010/main" val="18936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35BACC2C-3874-0939-EBDE-615ACE901050}"/>
              </a:ext>
            </a:extLst>
          </p:cNvPr>
          <p:cNvSpPr/>
          <p:nvPr/>
        </p:nvSpPr>
        <p:spPr>
          <a:xfrm>
            <a:off x="311888" y="1339703"/>
            <a:ext cx="11568223" cy="14096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bg-BG" sz="2000" b="1" kern="10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ОУ „Отец Паисий“ – гр. Кнежа е иновативно училище за втори път. Иновацията, която избрахме се нарича „Магията на словото“ и обхваща ученици от начален етап на основното образование. Тя включва</a:t>
            </a:r>
            <a:r>
              <a:rPr lang="bg-BG" sz="2000" b="1" kern="10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kern="10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провеждане на интердисциплинарни уроци по български език и литература. </a:t>
            </a:r>
            <a:endParaRPr lang="bg-BG" sz="1600" b="1" dirty="0">
              <a:ln/>
              <a:solidFill>
                <a:schemeClr val="accent3"/>
              </a:solidFill>
              <a:latin typeface="Decor TYGRA" panose="02000504040000020004" pitchFamily="2" charset="0"/>
            </a:endParaRPr>
          </a:p>
        </p:txBody>
      </p:sp>
      <p:pic>
        <p:nvPicPr>
          <p:cNvPr id="6" name="Картина 5" descr="Картина, която съдържа текст, сграда, на открито, неб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1D6A6F1F-E83F-3B67-0C77-140B90BE5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61" y="2982949"/>
            <a:ext cx="6890076" cy="35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E17A0180-1CFB-F716-5F8F-1453B360264E}"/>
              </a:ext>
            </a:extLst>
          </p:cNvPr>
          <p:cNvSpPr/>
          <p:nvPr/>
        </p:nvSpPr>
        <p:spPr>
          <a:xfrm>
            <a:off x="191386" y="1254642"/>
            <a:ext cx="1190846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000" b="1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</a:rPr>
              <a:t>Основният ни мотив е привличане и задържане на учениците в училище. С реализирането на иновацията ще мотивираме учениците да продължат обучението си при нас. Стремежът ни е към намаляване дела на отпадналите от образователната система ученици. Искаме да внедрим иновативна обучителна система, защото тя е гъвкава и мотивираща, провокира интереса на учениците и ги стимулира за постигане на по-голям успех.</a:t>
            </a:r>
            <a:endParaRPr lang="bg-BG" sz="20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Картина 5" descr="Картина, която съдържа текст, сграда, на открито, имот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BEDAF88-B9D3-C106-0299-DB96FE082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0" y="3339381"/>
            <a:ext cx="11291920" cy="33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9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авоъгълник 3">
            <a:extLst>
              <a:ext uri="{FF2B5EF4-FFF2-40B4-BE49-F238E27FC236}">
                <a16:creationId xmlns:a16="http://schemas.microsoft.com/office/drawing/2014/main" id="{DAA0AF8D-CD34-88C1-CC20-EC588A6A1B4C}"/>
              </a:ext>
            </a:extLst>
          </p:cNvPr>
          <p:cNvSpPr/>
          <p:nvPr/>
        </p:nvSpPr>
        <p:spPr>
          <a:xfrm>
            <a:off x="2232837" y="1159800"/>
            <a:ext cx="102676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000" b="1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</a:rPr>
              <a:t>Планираме всяка от четирите учебни години да включваме по една иновативна паралелка, от I до IV клас. През 2023/2024 година започнахме с II клас.</a:t>
            </a:r>
            <a:endParaRPr lang="bg-BG" sz="20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Картина 5" descr="Картина, която съдържа дрехи, човек, стена, Човешко лиц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C51EFAA7-BEDE-9294-9E59-6DC9A1E9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0" y="2498650"/>
            <a:ext cx="5514753" cy="4136065"/>
          </a:xfrm>
          <a:prstGeom prst="rect">
            <a:avLst/>
          </a:prstGeom>
        </p:spPr>
      </p:pic>
      <p:pic>
        <p:nvPicPr>
          <p:cNvPr id="8" name="Картина 7" descr="Картина, която съдържа на закрито, дрехи, стена, чове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B9735B78-EB01-47A1-77CB-BBFAEA9A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8650"/>
            <a:ext cx="5514753" cy="41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Картина 6" descr="Картина, която съдържа дрехи, човек, обувки, ст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000A1063-5344-F1E4-D8BC-6680AE257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720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Картина 4" descr="Картина, която съдържа дрехи, човек, стена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B502D9A-B708-D075-F807-6E511C905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9" name="Картина 8" descr="Картина, която съдържа дрехи, човек, сцена, стен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1129262D-59DC-A0E9-01F6-0C668556C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>
            <a:extLst>
              <a:ext uri="{FF2B5EF4-FFF2-40B4-BE49-F238E27FC236}">
                <a16:creationId xmlns:a16="http://schemas.microsoft.com/office/drawing/2014/main" id="{6F004C7A-363D-3DFB-F86D-C5F967FCE4B3}"/>
              </a:ext>
            </a:extLst>
          </p:cNvPr>
          <p:cNvSpPr/>
          <p:nvPr/>
        </p:nvSpPr>
        <p:spPr>
          <a:xfrm>
            <a:off x="239733" y="1468144"/>
            <a:ext cx="1137683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g-BG" sz="2000" b="1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</a:rPr>
              <a:t>Тази година иновацията се реализира с учениците от II и III клас. </a:t>
            </a:r>
          </a:p>
          <a:p>
            <a:pPr algn="ctr"/>
            <a:r>
              <a:rPr lang="bg-BG" sz="2000" b="1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Aptos" panose="020B0004020202020204" pitchFamily="34" charset="0"/>
              </a:rPr>
              <a:t>Урок на тема „Моите любими приказки“ представиха нашите второкласници. В него бяха обединени три учебни предмета: Български език, Математика и Изобразително изкуство.</a:t>
            </a:r>
          </a:p>
          <a:p>
            <a:pPr algn="ctr"/>
            <a:endParaRPr lang="bg-BG" sz="20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1B7B007C-7B8E-3C00-4648-0F9F7B32E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59" y="2923952"/>
            <a:ext cx="8028587" cy="36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Картина 8" descr="Картина, която съдържа дрехи, човек, на закрито, обзавеждан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F740B6F0-0536-E9AE-DA11-A114A1F71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 r="-2" b="3844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Картина 6" descr="Картина, която съдържа дрехи, Човешко лице, човек, Обучени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923F16A1-4D31-02B1-2B2F-A74562D3C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r="-2" b="13036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Картина 4" descr="Картина, която съдържа Човешко лице, дрехи, човек, Детско изкуств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C733BD83-4D03-9AAE-C121-B9BCE6977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14576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C3BBC63-DC19-41B8-AB81-E30CC21AE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CAEF2-F22C-4F37-B4E4-C70558C0B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D825F7A-CF63-4DBE-A675-53AFFCEBC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7ACA03F3-E119-9015-7296-3D3967E53528}"/>
              </a:ext>
            </a:extLst>
          </p:cNvPr>
          <p:cNvSpPr txBox="1"/>
          <p:nvPr/>
        </p:nvSpPr>
        <p:spPr>
          <a:xfrm>
            <a:off x="5615888" y="673240"/>
            <a:ext cx="5951914" cy="344637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Интердисциплинарен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 </a:t>
            </a: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урок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 в III </a:t>
            </a: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клас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 – „</a:t>
            </a: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Пословици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, </a:t>
            </a: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поговорки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, </a:t>
            </a:r>
            <a:r>
              <a:rPr lang="en-US" sz="4400" b="1" i="0" dirty="0" err="1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гатанки</a:t>
            </a:r>
            <a:r>
              <a:rPr lang="en-US" sz="4400" b="1" i="0" dirty="0">
                <a:ln/>
                <a:solidFill>
                  <a:schemeClr val="accent3"/>
                </a:solidFill>
                <a:latin typeface="Segoe Print" panose="02000600000000000000" pitchFamily="2" charset="0"/>
                <a:ea typeface="+mj-ea"/>
                <a:cs typeface="+mj-cs"/>
              </a:rPr>
              <a:t>“</a:t>
            </a:r>
            <a:endParaRPr lang="en-US" sz="4400" b="1" dirty="0">
              <a:ln/>
              <a:solidFill>
                <a:schemeClr val="accent3"/>
              </a:solidFill>
              <a:latin typeface="Segoe Print" panose="02000600000000000000" pitchFamily="2" charset="0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FF7FAA-8D7B-48B1-BAE6-C92A114DB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1454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Картина 8" descr="Картина, която съдържа дрехи, човек, Детско изкуство, пеленач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48F58CC-2398-A7C9-C1BA-E30646941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r="2" b="2"/>
          <a:stretch/>
        </p:blipFill>
        <p:spPr>
          <a:xfrm>
            <a:off x="19" y="10"/>
            <a:ext cx="5316259" cy="36788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498F730-4F50-4FE8-B07E-BC69AAF76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Картина 7" descr="Картина, която съдържа дрехи, човек, почерк, Човешко лиц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B0B04F3F-18DE-763C-6BC8-F6B40495D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7"/>
          <a:stretch/>
        </p:blipFill>
        <p:spPr>
          <a:xfrm>
            <a:off x="19" y="3429001"/>
            <a:ext cx="53162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790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Картина 8" descr="Картина, която съдържа дрехи, на закрито, човек, училищ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46EE7B4-09DC-1334-670E-23FE2B2B9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Картина 6" descr="Картина, която съдържа дрехи, човек, маса, на закрито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AF7C88A4-AD3D-020C-6DE2-598B30995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Картина 4" descr="Картина, която съдържа на закрито, Образование, дрехи, Обучение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6BF30B1-3F64-4CBE-A7FD-CC8FD32CD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5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Следа от самолет">
  <a:themeElements>
    <a:clrScheme name="Следа от самолет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а от самолет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а от самолет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Следа от самолет</Template>
  <TotalTime>126</TotalTime>
  <Words>296</Words>
  <Application>Microsoft Office PowerPoint</Application>
  <PresentationFormat>Широк екран</PresentationFormat>
  <Paragraphs>11</Paragraphs>
  <Slides>11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7" baseType="lpstr">
      <vt:lpstr>Aptos</vt:lpstr>
      <vt:lpstr>Arial</vt:lpstr>
      <vt:lpstr>Century Gothic</vt:lpstr>
      <vt:lpstr>Decor TYGRA</vt:lpstr>
      <vt:lpstr>Segoe Print</vt:lpstr>
      <vt:lpstr>Следа от самолет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Даяна Дамянова</dc:creator>
  <cp:lastModifiedBy>Даяна Дамянова</cp:lastModifiedBy>
  <cp:revision>2</cp:revision>
  <dcterms:created xsi:type="dcterms:W3CDTF">2025-04-09T08:53:49Z</dcterms:created>
  <dcterms:modified xsi:type="dcterms:W3CDTF">2025-05-02T08:40:37Z</dcterms:modified>
</cp:coreProperties>
</file>