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6"/>
  </p:notes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2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95" r:id="rId24"/>
    <p:sldId id="282" r:id="rId25"/>
    <p:sldId id="284" r:id="rId26"/>
    <p:sldId id="285" r:id="rId27"/>
    <p:sldId id="286" r:id="rId28"/>
    <p:sldId id="287" r:id="rId29"/>
    <p:sldId id="289" r:id="rId30"/>
    <p:sldId id="290" r:id="rId31"/>
    <p:sldId id="291" r:id="rId32"/>
    <p:sldId id="292" r:id="rId33"/>
    <p:sldId id="293" r:id="rId34"/>
    <p:sldId id="294" r:id="rId3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w" initials="N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1E7C2-8634-4BEC-AA0E-74D5B6F39928}" type="datetimeFigureOut">
              <a:rPr lang="bg-BG" smtClean="0"/>
              <a:pPr/>
              <a:t>30.5.2022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2B277-496D-493F-BD22-392C1DE72360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2B277-496D-493F-BD22-392C1DE72360}" type="slidenum">
              <a:rPr lang="bg-BG" smtClean="0"/>
              <a:pPr/>
              <a:t>1</a:t>
            </a:fld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2B277-496D-493F-BD22-392C1DE72360}" type="slidenum">
              <a:rPr lang="bg-BG" smtClean="0"/>
              <a:pPr/>
              <a:t>31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100B510-0EE3-4FE7-B2C3-1BC3171EC4C4}" type="datetimeFigureOut">
              <a:rPr lang="bg-BG" smtClean="0"/>
              <a:pPr/>
              <a:t>30.5.2022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авоъгъл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авоъгъл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 съединение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аво съединение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авоъгъл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5C67C2F-2D28-4738-89C6-186BF7135B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B510-0EE3-4FE7-B2C3-1BC3171EC4C4}" type="datetimeFigureOut">
              <a:rPr lang="bg-BG" smtClean="0"/>
              <a:pPr/>
              <a:t>30.5.2022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7C2F-2D28-4738-89C6-186BF7135B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B510-0EE3-4FE7-B2C3-1BC3171EC4C4}" type="datetimeFigureOut">
              <a:rPr lang="bg-BG" smtClean="0"/>
              <a:pPr/>
              <a:t>30.5.2022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7C2F-2D28-4738-89C6-186BF7135B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00B510-0EE3-4FE7-B2C3-1BC3171EC4C4}" type="datetimeFigureOut">
              <a:rPr lang="bg-BG" smtClean="0"/>
              <a:pPr/>
              <a:t>30.5.2022 г.</a:t>
            </a:fld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5C67C2F-2D28-4738-89C6-186BF7135B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100B510-0EE3-4FE7-B2C3-1BC3171EC4C4}" type="datetimeFigureOut">
              <a:rPr lang="bg-BG" smtClean="0"/>
              <a:pPr/>
              <a:t>30.5.2022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9" name="Правоъгъл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аво съединение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аво съединение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аво съединение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5C67C2F-2D28-4738-89C6-186BF7135B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B510-0EE3-4FE7-B2C3-1BC3171EC4C4}" type="datetimeFigureOut">
              <a:rPr lang="bg-BG" smtClean="0"/>
              <a:pPr/>
              <a:t>30.5.2022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7C2F-2D28-4738-89C6-186BF7135B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B510-0EE3-4FE7-B2C3-1BC3171EC4C4}" type="datetimeFigureOut">
              <a:rPr lang="bg-BG" smtClean="0"/>
              <a:pPr/>
              <a:t>30.5.2022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7C2F-2D28-4738-89C6-186BF7135B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12" name="Текстов контейне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/>
              <a:t>Щракн., за да ред. стил на загл. в обр.</a:t>
            </a:r>
          </a:p>
        </p:txBody>
      </p:sp>
      <p:sp>
        <p:nvSpPr>
          <p:cNvPr id="14" name="Текстов контейне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/>
              <a:t>Щракн., за да ред. стил на загл. в обр.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6" name="Контейнер за 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00B510-0EE3-4FE7-B2C3-1BC3171EC4C4}" type="datetimeFigureOut">
              <a:rPr lang="bg-BG" smtClean="0"/>
              <a:pPr/>
              <a:t>30.5.2022 г.</a:t>
            </a:fld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C67C2F-2D28-4738-89C6-186BF7135B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B510-0EE3-4FE7-B2C3-1BC3171EC4C4}" type="datetimeFigureOut">
              <a:rPr lang="bg-BG" smtClean="0"/>
              <a:pPr/>
              <a:t>30.5.2022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7C2F-2D28-4738-89C6-186BF7135B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/>
              <a:t>Щракн., за да ред. стил на загл. в обр.</a:t>
            </a:r>
          </a:p>
        </p:txBody>
      </p:sp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Контейнер за съдържани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bg-BG"/>
              <a:t>Щракн., за да ред. стил на загл. в обр.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21" name="Контейнер за 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00B510-0EE3-4FE7-B2C3-1BC3171EC4C4}" type="datetimeFigureOut">
              <a:rPr lang="bg-BG" smtClean="0"/>
              <a:pPr/>
              <a:t>30.5.2022 г.</a:t>
            </a:fld>
            <a:endParaRPr lang="bg-BG"/>
          </a:p>
        </p:txBody>
      </p:sp>
      <p:sp>
        <p:nvSpPr>
          <p:cNvPr id="22" name="Контейнер за номер н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5C67C2F-2D28-4738-89C6-186BF7135B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3" name="Контейнер за долния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bg-BG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/>
              <a:t>Щракн., за да ред. стил на загл. в обр.</a:t>
            </a:r>
          </a:p>
        </p:txBody>
      </p:sp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аво съединение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Контейнер за 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00B510-0EE3-4FE7-B2C3-1BC3171EC4C4}" type="datetimeFigureOut">
              <a:rPr lang="bg-BG" smtClean="0"/>
              <a:pPr/>
              <a:t>30.5.2022 г.</a:t>
            </a:fld>
            <a:endParaRPr lang="bg-BG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C67C2F-2D28-4738-89C6-186BF7135B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1" name="Контейнер за долния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bg-BG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/>
              <a:t>Второ ниво</a:t>
            </a:r>
          </a:p>
          <a:p>
            <a:pPr lvl="2" eaLnBrk="1" latinLnBrk="0" hangingPunct="1"/>
            <a:r>
              <a:rPr kumimoji="0" lang="bg-BG"/>
              <a:t>Трето ниво</a:t>
            </a:r>
          </a:p>
          <a:p>
            <a:pPr lvl="3" eaLnBrk="1" latinLnBrk="0" hangingPunct="1"/>
            <a:r>
              <a:rPr kumimoji="0" lang="bg-BG"/>
              <a:t>Четвърто ниво</a:t>
            </a:r>
          </a:p>
          <a:p>
            <a:pPr lvl="4" eaLnBrk="1" latinLnBrk="0" hangingPunct="1"/>
            <a:r>
              <a:rPr kumimoji="0" lang="bg-BG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00B510-0EE3-4FE7-B2C3-1BC3171EC4C4}" type="datetimeFigureOut">
              <a:rPr lang="bg-BG" smtClean="0"/>
              <a:pPr/>
              <a:t>30.5.2022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C67C2F-2D28-4738-89C6-186BF7135B0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%D0%9F%D0%BB%D1%83%D0%B2%D0%B0%D0%BD%D0%B5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bg.wikipedia.org/wiki/%D0%A5%D0%B0%D0%BD%D0%B4%D0%B1%D0%B0%D0%BB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bg.wikipedia.org/wiki/1896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bg.wikipedia.org/wiki/%D0%9C%D0%B5%D0%B6%D0%B4%D1%83%D0%BD%D0%B0%D1%80%D0%BE%D0%B4%D0%B5%D0%BD_%D0%BE%D0%BB%D0%B8%D0%BC%D0%BF%D0%B8%D0%B9%D1%81%D0%BA%D0%B8_%D0%BA%D0%BE%D0%BC%D0%B8%D1%82%D0%B5%D1%8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857356" y="428604"/>
            <a:ext cx="6386530" cy="1894362"/>
          </a:xfrm>
        </p:spPr>
        <p:txBody>
          <a:bodyPr>
            <a:noAutofit/>
          </a:bodyPr>
          <a:lstStyle/>
          <a:p>
            <a:pPr algn="ctr"/>
            <a:r>
              <a:rPr lang="bg-BG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Видове олимпийски спортове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050" name="Picture 2" descr="C:\Users\New\Desktop\o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928934"/>
            <a:ext cx="6167453" cy="347012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Волейбол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4071966" cy="4853136"/>
          </a:xfrm>
        </p:spPr>
        <p:txBody>
          <a:bodyPr>
            <a:no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Волейболът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 е вид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колективна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спортна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игра с топка, по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време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която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два отбора се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състезават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специална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площадка, разделена с мрежа,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насочват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топката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полето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противника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падне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земята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противникът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допусне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грешка. 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New\Desktop\01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70375" y="2010362"/>
            <a:ext cx="3657600" cy="37516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Футбол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4143404" cy="4572000"/>
          </a:xfrm>
        </p:spPr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Футболът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е отборен спорт,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който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играе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от два отбора по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единадесет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души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със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сферична топка. 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Футболът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най-известният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спорт на света.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New\Desktop\o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00562" y="1071546"/>
            <a:ext cx="3429024" cy="515290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Хандбал</a:t>
            </a:r>
          </a:p>
        </p:txBody>
      </p:sp>
      <p:pic>
        <p:nvPicPr>
          <p:cNvPr id="6146" name="Picture 2" descr="C:\Users\New\Desktop\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727960"/>
            <a:ext cx="3657600" cy="2316480"/>
          </a:xfrm>
          <a:prstGeom prst="rect">
            <a:avLst/>
          </a:prstGeom>
          <a:noFill/>
        </p:spPr>
      </p:pic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Играе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се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правоъгълно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поле,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двете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врати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една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срещу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друга от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късите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страни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игрището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Отборът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състои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от 14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играчи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от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които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седмина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играят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игрището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Хокей на трева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Хокей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трева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е олимпийски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спорт, популярен сред много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мъже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жени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деца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голям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брой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страни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Отборите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състоят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от 11 души.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Играта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продължава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полувремена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 по 2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15 мин.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New\Desktop\0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14488"/>
            <a:ext cx="4038600" cy="38576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Летни спортове</a:t>
            </a:r>
          </a:p>
        </p:txBody>
      </p:sp>
      <p:sp>
        <p:nvSpPr>
          <p:cNvPr id="7" name="Текстов контейнер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                         Водни спортове:</a:t>
            </a:r>
          </a:p>
          <a:p>
            <a:pPr>
              <a:buFont typeface="Wingdings" pitchFamily="2" charset="2"/>
              <a:buChar char="Ø"/>
            </a:pPr>
            <a:endParaRPr lang="bg-BG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Ветроходство</a:t>
            </a:r>
          </a:p>
          <a:p>
            <a:endParaRPr lang="bg-BG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Кану – каяк</a:t>
            </a:r>
          </a:p>
          <a:p>
            <a:pPr>
              <a:buFont typeface="Wingdings" pitchFamily="2" charset="2"/>
              <a:buChar char="Ø"/>
            </a:pPr>
            <a:endParaRPr lang="bg-BG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Водна топка</a:t>
            </a:r>
          </a:p>
          <a:p>
            <a:pPr>
              <a:buFont typeface="Wingdings" pitchFamily="2" charset="2"/>
              <a:buChar char="Ø"/>
            </a:pPr>
            <a:endParaRPr lang="bg-BG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Гребане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500034" y="285736"/>
            <a:ext cx="7467600" cy="1143000"/>
          </a:xfrm>
        </p:spPr>
        <p:txBody>
          <a:bodyPr>
            <a:normAutofit/>
          </a:bodyPr>
          <a:lstStyle/>
          <a:p>
            <a:r>
              <a:rPr lang="bg-BG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Ветроходство</a:t>
            </a:r>
          </a:p>
        </p:txBody>
      </p:sp>
      <p:pic>
        <p:nvPicPr>
          <p:cNvPr id="8194" name="Picture 2" descr="C:\Users\New\Desktop\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85927"/>
            <a:ext cx="4038600" cy="3714775"/>
          </a:xfrm>
          <a:prstGeom prst="rect">
            <a:avLst/>
          </a:prstGeom>
          <a:noFill/>
        </p:spPr>
      </p:pic>
      <p:sp>
        <p:nvSpPr>
          <p:cNvPr id="7" name="Контейнер за съдържание 6"/>
          <p:cNvSpPr>
            <a:spLocks noGrp="1"/>
          </p:cNvSpPr>
          <p:nvPr>
            <p:ph sz="quarter" idx="2"/>
          </p:nvPr>
        </p:nvSpPr>
        <p:spPr>
          <a:xfrm>
            <a:off x="4643438" y="1643050"/>
            <a:ext cx="4110038" cy="4000528"/>
          </a:xfrm>
        </p:spPr>
        <p:txBody>
          <a:bodyPr>
            <a:no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Ветроходство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е техника за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придвижване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със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силата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вятъра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Ветроходството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е развит спорт в много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страни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провеждат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състезания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различни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класове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Кану - каяк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Каякът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малък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лек,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относително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тесен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плавателен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съд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Задвижва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се от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човешка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сила с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помощта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едно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двулопатково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гребло.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Каякът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да 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едноместен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двуместен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дори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четириместен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Дисциплината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кану-каяк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официално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признат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олимпийски спорт от 1936 г.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New\Desktop\o33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14759" y="1600200"/>
            <a:ext cx="2968831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Водна топка</a:t>
            </a:r>
          </a:p>
        </p:txBody>
      </p:sp>
      <p:pic>
        <p:nvPicPr>
          <p:cNvPr id="11266" name="Picture 2" descr="C:\Users\New\Desktop\0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44" y="1714488"/>
            <a:ext cx="4357686" cy="3251505"/>
          </a:xfrm>
          <a:prstGeom prst="rect">
            <a:avLst/>
          </a:prstGeom>
          <a:noFill/>
        </p:spPr>
      </p:pic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>
          <a:xfrm>
            <a:off x="4500562" y="1600200"/>
            <a:ext cx="4357718" cy="4525963"/>
          </a:xfrm>
        </p:spPr>
        <p:txBody>
          <a:bodyPr>
            <a:norm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Водна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топка  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колективен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спорт,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който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комбинира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от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  <a:hlinkClick r:id="rId3" tooltip="Плуване"/>
              </a:rPr>
              <a:t>плуването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  <a:hlinkClick r:id="rId4" tooltip="Хандбал"/>
              </a:rPr>
              <a:t>хандбала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Всяка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среща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играе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между 2 отбора,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всеки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тях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състои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от 13 души.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игралното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поле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всеки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отбор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играе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 не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повече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от 7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играчи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bg-BG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Гребане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Гребането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воден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спорт с 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лодки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 него е характерно,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греблата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имат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опорна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точка с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лодката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bg-BG" dirty="0"/>
          </a:p>
        </p:txBody>
      </p:sp>
      <p:pic>
        <p:nvPicPr>
          <p:cNvPr id="12290" name="Picture 2" descr="C:\Users\New\Desktop\01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57620" y="1285860"/>
            <a:ext cx="4847578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Летни спортове</a:t>
            </a:r>
          </a:p>
        </p:txBody>
      </p:sp>
      <p:sp>
        <p:nvSpPr>
          <p:cNvPr id="7" name="Текстов контейнер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                        Бойни спортове:</a:t>
            </a:r>
          </a:p>
          <a:p>
            <a:pPr>
              <a:buFont typeface="Wingdings" pitchFamily="2" charset="2"/>
              <a:buChar char="Ø"/>
            </a:pPr>
            <a:endParaRPr lang="bg-BG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Джудо</a:t>
            </a:r>
          </a:p>
          <a:p>
            <a:endParaRPr lang="bg-BG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Карате</a:t>
            </a:r>
          </a:p>
          <a:p>
            <a:pPr>
              <a:buFont typeface="Wingdings" pitchFamily="2" charset="2"/>
              <a:buChar char="Ø"/>
            </a:pPr>
            <a:endParaRPr lang="bg-BG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Таекуондо</a:t>
            </a:r>
          </a:p>
          <a:p>
            <a:pPr>
              <a:buNone/>
            </a:pPr>
            <a:endParaRPr lang="bg-BG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Бокс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800" b="1" dirty="0" err="1">
                <a:latin typeface="Times New Roman" pitchFamily="18" charset="0"/>
                <a:cs typeface="Times New Roman" pitchFamily="18" charset="0"/>
              </a:rPr>
              <a:t>Олимпизъм</a:t>
            </a:r>
            <a:endParaRPr lang="bg-BG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bg-BG" b="1" dirty="0" err="1">
                <a:latin typeface="Times New Roman" pitchFamily="18" charset="0"/>
                <a:cs typeface="Times New Roman" pitchFamily="18" charset="0"/>
              </a:rPr>
              <a:t>Олимпизмът</a:t>
            </a:r>
            <a:r>
              <a:rPr lang="bg-BG" b="1" dirty="0">
                <a:latin typeface="Times New Roman" pitchFamily="18" charset="0"/>
                <a:cs typeface="Times New Roman" pitchFamily="18" charset="0"/>
              </a:rPr>
              <a:t> е философия на живота, която извисява и обединява в хармония способностите на тялото, волята и ума.</a:t>
            </a:r>
          </a:p>
        </p:txBody>
      </p:sp>
      <p:pic>
        <p:nvPicPr>
          <p:cNvPr id="1026" name="Picture 2" descr="C:\Users\New\Desktop\o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306554"/>
            <a:ext cx="3429023" cy="48441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Джудо</a:t>
            </a:r>
          </a:p>
        </p:txBody>
      </p:sp>
      <p:pic>
        <p:nvPicPr>
          <p:cNvPr id="13314" name="Picture 2" descr="C:\Users\New\Desktop\0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28802"/>
            <a:ext cx="3614734" cy="3500461"/>
          </a:xfrm>
          <a:prstGeom prst="rect">
            <a:avLst/>
          </a:prstGeom>
          <a:noFill/>
        </p:spPr>
      </p:pic>
      <p:sp>
        <p:nvSpPr>
          <p:cNvPr id="7" name="Контейнер за съдържание 6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Джудо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е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бойно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изкуство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и спорт,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създадено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 Япония.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Характерен за него 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състезателния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елемент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където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целта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съперникът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бъде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хвърлен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или повален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земята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да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бъде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обездвижен или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принуден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да се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предаде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 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Карате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Карате  е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бойно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изкуство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възникнало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в Япония.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 Карате 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предимно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ударно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бойно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изкуство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използващо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удари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юмруци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колене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лакти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ритане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техники с отворена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длан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New\Desktop\01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57686" y="1857364"/>
            <a:ext cx="4401440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bg-BG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аекуондо</a:t>
            </a:r>
            <a:endParaRPr lang="bg-BG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New\Desktop\0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785926"/>
            <a:ext cx="3786214" cy="3214710"/>
          </a:xfrm>
          <a:prstGeom prst="rect">
            <a:avLst/>
          </a:prstGeom>
          <a:noFill/>
        </p:spPr>
      </p:pic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bg-BG" b="1" dirty="0">
                <a:latin typeface="Times New Roman" pitchFamily="18" charset="0"/>
                <a:cs typeface="Times New Roman" pitchFamily="18" charset="0"/>
              </a:rPr>
              <a:t>Таекуондо е вид източно бойно изкуство, развило се в Корея. 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Учтивост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Почтеност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Постоянство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Самоконтрол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Непоколебим дух.</a:t>
            </a:r>
          </a:p>
          <a:p>
            <a:endParaRPr lang="bg-BG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Бокс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Боксът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 е вид контактен спорт, при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който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играчите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нанасят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един на друг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удари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със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специални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ръкавици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baseline="30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Боят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се дели на 12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рунда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се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контролира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съдия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New\Desktop\f1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857364"/>
            <a:ext cx="4373591" cy="356208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Летни спортове</a:t>
            </a:r>
          </a:p>
        </p:txBody>
      </p:sp>
      <p:sp>
        <p:nvSpPr>
          <p:cNvPr id="7" name="Текстов контейнер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bg-BG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Художествена гимнастика</a:t>
            </a:r>
          </a:p>
          <a:p>
            <a:endParaRPr lang="bg-BG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Спортна гимнастика</a:t>
            </a:r>
          </a:p>
          <a:p>
            <a:pPr>
              <a:buFont typeface="Wingdings" pitchFamily="2" charset="2"/>
              <a:buChar char="Ø"/>
            </a:pPr>
            <a:endParaRPr lang="bg-BG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Лека атлетика</a:t>
            </a:r>
          </a:p>
          <a:p>
            <a:endParaRPr lang="bg-BG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Тежка атлетика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Художествена гимнастика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3786214" cy="4572000"/>
          </a:xfrm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Художествената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гимнастика е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олимпий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спорт,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предимно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за жени, при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който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под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съпровод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музика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се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изпълняват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сложни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гимнастически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упражнения.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ew\Desktop\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285992"/>
            <a:ext cx="4288770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Спортна гимнастика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Гимнастиката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е спорт,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който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комбинира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физическа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сила, баланс,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гъвкавост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издръжливост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и координация.</a:t>
            </a:r>
          </a:p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Движенията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участващи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гимнастиката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допринасят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развитието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ръцете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краката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раменете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гърба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гръдния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кош 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коремните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мускулни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Гимнастиката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развива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умствени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възможности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бдителност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прецизност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смелост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самочувствие и самодисциплина.</a:t>
            </a:r>
          </a:p>
          <a:p>
            <a:endParaRPr lang="bg-BG" dirty="0"/>
          </a:p>
        </p:txBody>
      </p:sp>
      <p:pic>
        <p:nvPicPr>
          <p:cNvPr id="5122" name="Picture 2" descr="C:\Users\New\Desktop\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3900486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Лека атлетика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3900518" cy="4572000"/>
          </a:xfrm>
        </p:spPr>
        <p:txBody>
          <a:bodyPr>
            <a:norm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Леката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атлетика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представлява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съвкупност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различни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видове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спорт,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които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включват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бягане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хвърляне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скокове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олимпийска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дисциплина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                      от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  <a:hlinkClick r:id="rId2" tooltip="1896"/>
              </a:rPr>
              <a:t>1896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година. 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New\Desktop\0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4" y="1643050"/>
            <a:ext cx="4087839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Тежка атлетика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373718" cy="4572000"/>
          </a:xfrm>
        </p:spPr>
        <p:txBody>
          <a:bodyPr>
            <a:no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Вдигането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тежести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е олимпийски спорт,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който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състезателите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опитват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вдигнат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различни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тежест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щанги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Състезанията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провеждат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две движения –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изхвърляне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изтласкване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170" name="Picture 2" descr="C:\Users\New\Desktop\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00240"/>
            <a:ext cx="3500462" cy="3571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Зимни спортове</a:t>
            </a:r>
          </a:p>
        </p:txBody>
      </p:sp>
      <p:sp>
        <p:nvSpPr>
          <p:cNvPr id="7" name="Текстов контейнер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bg-BG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Биатлон</a:t>
            </a:r>
          </a:p>
          <a:p>
            <a:pPr>
              <a:buNone/>
            </a:pPr>
            <a:endParaRPr lang="bg-BG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Ски</a:t>
            </a:r>
          </a:p>
          <a:p>
            <a:pPr>
              <a:buFont typeface="Wingdings" pitchFamily="2" charset="2"/>
              <a:buChar char="Ø"/>
            </a:pPr>
            <a:endParaRPr lang="bg-BG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Хокей на лед</a:t>
            </a:r>
          </a:p>
          <a:p>
            <a:endParaRPr lang="bg-BG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Фигурно пързаляне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Олимпийски принципи</a:t>
            </a:r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УВАЖЕНИЕ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РАВЕНСТВО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ДРУЖБА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КУРАЖ</a:t>
            </a:r>
          </a:p>
          <a:p>
            <a:endParaRPr lang="bg-BG" dirty="0"/>
          </a:p>
        </p:txBody>
      </p:sp>
      <p:sp>
        <p:nvSpPr>
          <p:cNvPr id="12" name="Контейнер за съдържание 11"/>
          <p:cNvSpPr>
            <a:spLocks noGrp="1"/>
          </p:cNvSpPr>
          <p:nvPr>
            <p:ph sz="quarter" idx="2"/>
          </p:nvPr>
        </p:nvSpPr>
        <p:spPr>
          <a:xfrm>
            <a:off x="4429124" y="1600200"/>
            <a:ext cx="4500594" cy="4525963"/>
          </a:xfrm>
        </p:spPr>
        <p:txBody>
          <a:bodyPr>
            <a:normAutofit/>
          </a:bodyPr>
          <a:lstStyle/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ЦЕЛЕУСТРЕМЕНОСТ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ОТЛИЧНИ ПОСТИЖЕНИЯ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ВДЪХНОВЕНИЕ</a:t>
            </a:r>
            <a:r>
              <a:rPr lang="ru-RU" dirty="0"/>
              <a:t> </a:t>
            </a:r>
          </a:p>
          <a:p>
            <a:endParaRPr lang="bg-BG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/>
      <p:bldP spid="1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Биатлон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Биатлон е вид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зимен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спорт,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съчетаващ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бягане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със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</a:rPr>
              <a:t>стрелба</a:t>
            </a:r>
            <a:r>
              <a:rPr lang="ru-RU" dirty="0"/>
              <a:t>.</a:t>
            </a:r>
            <a:endParaRPr lang="bg-BG" dirty="0"/>
          </a:p>
        </p:txBody>
      </p:sp>
      <p:pic>
        <p:nvPicPr>
          <p:cNvPr id="8194" name="Picture 2" descr="C:\Users\New\Desktop\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57430"/>
            <a:ext cx="3657600" cy="335758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Ски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b="1" dirty="0"/>
          </a:p>
          <a:p>
            <a:endParaRPr lang="ru-RU" b="1" dirty="0"/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Карането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е вид спорт или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хоби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представлява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пързаляне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 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</a:rPr>
              <a:t>сняг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  с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помощта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пособия,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наречени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и щеки.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New\Desktop\0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2134" y="2143116"/>
            <a:ext cx="3149308" cy="297181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Хокей на лед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Хокеят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лед е отборен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зимен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спорт,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който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играе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върху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ледена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пързалка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 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шайба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New\Desktop\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3116"/>
            <a:ext cx="3499637" cy="31146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Фигурно пързаляне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4071966" cy="4572000"/>
          </a:xfrm>
        </p:spPr>
        <p:txBody>
          <a:bodyPr/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Фигурното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пързаляне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зимен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олимпийски спорт,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който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спортистите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пързалят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кънки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 лед с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изпълнение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скокове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пируети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поредица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стъпки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под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музикален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съпровод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New\Desktop\0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000240"/>
            <a:ext cx="4256243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ctrTitle"/>
          </p:nvPr>
        </p:nvSpPr>
        <p:spPr>
          <a:xfrm>
            <a:off x="1785918" y="1285860"/>
            <a:ext cx="6672282" cy="1714512"/>
          </a:xfrm>
        </p:spPr>
        <p:txBody>
          <a:bodyPr>
            <a:normAutofit/>
          </a:bodyPr>
          <a:lstStyle/>
          <a:p>
            <a:r>
              <a:rPr lang="bg-BG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Изготвил: Радослав </a:t>
            </a:r>
            <a:r>
              <a:rPr lang="bg-BG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Островски</a:t>
            </a:r>
            <a:endParaRPr lang="bg-BG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лавие 5"/>
          <p:cNvSpPr>
            <a:spLocks noGrp="1"/>
          </p:cNvSpPr>
          <p:nvPr>
            <p:ph type="subTitle" idx="1"/>
          </p:nvPr>
        </p:nvSpPr>
        <p:spPr>
          <a:xfrm>
            <a:off x="2357422" y="3071810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bg-BG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bg-BG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нна</a:t>
            </a:r>
            <a:r>
              <a:rPr lang="bg-BG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Добринова</a:t>
            </a:r>
            <a:endParaRPr lang="bg-BG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лавие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Древни олимпийски игри</a:t>
            </a:r>
          </a:p>
        </p:txBody>
      </p:sp>
      <p:pic>
        <p:nvPicPr>
          <p:cNvPr id="2050" name="Picture 2" descr="C:\Users\New\Desktop\o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457200" y="1785926"/>
            <a:ext cx="4038600" cy="3643337"/>
          </a:xfrm>
          <a:prstGeom prst="rect">
            <a:avLst/>
          </a:prstGeom>
          <a:noFill/>
        </p:spPr>
      </p:pic>
      <p:sp>
        <p:nvSpPr>
          <p:cNvPr id="12" name="Контейнер за съдържание 11"/>
          <p:cNvSpPr>
            <a:spLocks noGrp="1"/>
          </p:cNvSpPr>
          <p:nvPr>
            <p:ph sz="quarter" idx="2"/>
          </p:nvPr>
        </p:nvSpPr>
        <p:spPr>
          <a:xfrm>
            <a:off x="4500562" y="1600200"/>
            <a:ext cx="4429156" cy="4525963"/>
          </a:xfrm>
        </p:spPr>
        <p:txBody>
          <a:bodyPr/>
          <a:lstStyle/>
          <a:p>
            <a:endParaRPr lang="bg-BG" dirty="0"/>
          </a:p>
          <a:p>
            <a:endParaRPr lang="bg-BG" dirty="0"/>
          </a:p>
          <a:p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Древните олимпийски игри са п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ровеждани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чест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древногръцкия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бог Зевс  в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светилището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Олимпия.</a:t>
            </a:r>
            <a:r>
              <a:rPr lang="ru-RU" sz="2800" dirty="0"/>
              <a:t> </a:t>
            </a:r>
            <a:endParaRPr lang="bg-BG" sz="28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Примирие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време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олимпийските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игри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спазва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примирие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време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този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период, на 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армиите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е забранено да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влизат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в Олимпия.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Правни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спорове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смъртните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наказания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забранени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Целта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е да се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позволи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атлетите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посетителите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пътуват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безопасно до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игрите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82726"/>
          </a:xfrm>
        </p:spPr>
        <p:txBody>
          <a:bodyPr>
            <a:noAutofit/>
          </a:bodyPr>
          <a:lstStyle/>
          <a:p>
            <a:pPr algn="ctr"/>
            <a:r>
              <a:rPr lang="bg-BG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Съвременни олимпийски игри</a:t>
            </a:r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quarter" idx="1"/>
          </p:nvPr>
        </p:nvSpPr>
        <p:spPr>
          <a:xfrm>
            <a:off x="457200" y="2357430"/>
            <a:ext cx="7467600" cy="411652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Модерните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олимпийски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игри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подновяват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1896 г. по идея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Пиер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Дьо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Кубертен,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които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провеждат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Атина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Съвременното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олимпийско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движение се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ръководи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от 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  <a:hlinkClick r:id="rId2"/>
              </a:rPr>
              <a:t>Международния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2"/>
              </a:rPr>
              <a:t> олимпийски комитет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Барон </a:t>
            </a:r>
            <a:r>
              <a:rPr lang="ru-RU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Дьо</a:t>
            </a: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Кубертен</a:t>
            </a:r>
            <a:endParaRPr lang="bg-BG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Барон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Дьо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Кубертен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измисля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международни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състезания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за да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популяризира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атлетиката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Първата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модерна олимпиада  се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провежда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Атина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Гърция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игри</a:t>
            </a:r>
            <a:r>
              <a:rPr lang="bg-BG" b="1" dirty="0"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провеждат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всеки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New\Desktop\0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1643050"/>
            <a:ext cx="3124230" cy="411250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лавие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Летни спортове</a:t>
            </a:r>
          </a:p>
        </p:txBody>
      </p:sp>
      <p:sp>
        <p:nvSpPr>
          <p:cNvPr id="15" name="Текстов контейнер 1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00948" cy="4572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  Колективни спортове</a:t>
            </a:r>
          </a:p>
          <a:p>
            <a:pPr>
              <a:buFont typeface="Wingdings" pitchFamily="2" charset="2"/>
              <a:buChar char="Ø"/>
            </a:pPr>
            <a:endParaRPr lang="bg-BG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Баскетбол </a:t>
            </a:r>
          </a:p>
          <a:p>
            <a:pPr>
              <a:buFont typeface="Wingdings" pitchFamily="2" charset="2"/>
              <a:buChar char="Ø"/>
            </a:pPr>
            <a:endParaRPr lang="bg-BG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Волейбол</a:t>
            </a:r>
          </a:p>
          <a:p>
            <a:endParaRPr lang="bg-BG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Футбол</a:t>
            </a:r>
          </a:p>
          <a:p>
            <a:endParaRPr lang="bg-BG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Хандбал</a:t>
            </a:r>
          </a:p>
          <a:p>
            <a:endParaRPr lang="bg-BG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Хокей на трева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2"/>
          </p:nvPr>
        </p:nvSpPr>
        <p:spPr>
          <a:xfrm>
            <a:off x="4270248" y="2928934"/>
            <a:ext cx="3657600" cy="3243266"/>
          </a:xfrm>
        </p:spPr>
        <p:txBody>
          <a:bodyPr>
            <a:normAutofit fontScale="92500" lnSpcReduction="20000"/>
          </a:bodyPr>
          <a:lstStyle/>
          <a:p>
            <a:endParaRPr lang="bg-BG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Баскетбол</a:t>
            </a:r>
          </a:p>
        </p:txBody>
      </p:sp>
      <p:pic>
        <p:nvPicPr>
          <p:cNvPr id="4098" name="Picture 2" descr="C:\Users\New\Downloads\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2357430"/>
            <a:ext cx="3897205" cy="2857519"/>
          </a:xfrm>
          <a:prstGeom prst="rect">
            <a:avLst/>
          </a:prstGeom>
          <a:noFill/>
        </p:spPr>
      </p:pic>
      <p:sp>
        <p:nvSpPr>
          <p:cNvPr id="9" name="Контейнер за съдържание 8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Баскетболът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е отборен спорт с топка.</a:t>
            </a:r>
          </a:p>
          <a:p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Играе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се от 2 отбора,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най-често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с по 5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играчи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правоъгълно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 игрище. </a:t>
            </a:r>
          </a:p>
          <a:p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Всеки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отбор се стреми да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вкара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топката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 в коша на противника,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същото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време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се стреми да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попречи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другия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отбор да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вкара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топката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неговия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собствен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кош.</a:t>
            </a:r>
          </a:p>
          <a:p>
            <a:endParaRPr lang="bg-BG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Еркер">
  <a:themeElements>
    <a:clrScheme name="Е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Е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Е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781</TotalTime>
  <Words>956</Words>
  <Application>Microsoft Office PowerPoint</Application>
  <PresentationFormat>Презентация на цял екран (4:3)</PresentationFormat>
  <Paragraphs>170</Paragraphs>
  <Slides>34</Slides>
  <Notes>2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34</vt:i4>
      </vt:variant>
    </vt:vector>
  </HeadingPairs>
  <TitlesOfParts>
    <vt:vector size="40" baseType="lpstr">
      <vt:lpstr>Calibri</vt:lpstr>
      <vt:lpstr>Century Schoolbook</vt:lpstr>
      <vt:lpstr>Times New Roman</vt:lpstr>
      <vt:lpstr>Wingdings</vt:lpstr>
      <vt:lpstr>Wingdings 2</vt:lpstr>
      <vt:lpstr>Еркер</vt:lpstr>
      <vt:lpstr>Видове олимпийски спортове</vt:lpstr>
      <vt:lpstr>Олимпизъм</vt:lpstr>
      <vt:lpstr>Олимпийски принципи</vt:lpstr>
      <vt:lpstr>Древни олимпийски игри</vt:lpstr>
      <vt:lpstr>Примирие</vt:lpstr>
      <vt:lpstr>Съвременни олимпийски игри</vt:lpstr>
      <vt:lpstr>Барон Дьо Кубертен</vt:lpstr>
      <vt:lpstr>Летни спортове</vt:lpstr>
      <vt:lpstr>Баскетбол</vt:lpstr>
      <vt:lpstr>Волейбол</vt:lpstr>
      <vt:lpstr>Футбол</vt:lpstr>
      <vt:lpstr>Хандбал</vt:lpstr>
      <vt:lpstr>Хокей на трева</vt:lpstr>
      <vt:lpstr>Летни спортове</vt:lpstr>
      <vt:lpstr>Ветроходство</vt:lpstr>
      <vt:lpstr>Кану - каяк</vt:lpstr>
      <vt:lpstr>Водна топка</vt:lpstr>
      <vt:lpstr>Гребане</vt:lpstr>
      <vt:lpstr>Летни спортове</vt:lpstr>
      <vt:lpstr>Джудо</vt:lpstr>
      <vt:lpstr>Карате</vt:lpstr>
      <vt:lpstr>Tаекуондо</vt:lpstr>
      <vt:lpstr>Бокс</vt:lpstr>
      <vt:lpstr>Летни спортове</vt:lpstr>
      <vt:lpstr>Художествена гимнастика</vt:lpstr>
      <vt:lpstr>Спортна гимнастика</vt:lpstr>
      <vt:lpstr>Лека атлетика</vt:lpstr>
      <vt:lpstr>Тежка атлетика</vt:lpstr>
      <vt:lpstr>Зимни спортове</vt:lpstr>
      <vt:lpstr>Биатлон</vt:lpstr>
      <vt:lpstr>Ски</vt:lpstr>
      <vt:lpstr>Хокей на лед</vt:lpstr>
      <vt:lpstr>Фигурно пързаляне</vt:lpstr>
      <vt:lpstr>Изготвил: Радослав Островски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New</dc:creator>
  <cp:lastModifiedBy>1501103: ОУ " Отец Паисий" - Кнежа</cp:lastModifiedBy>
  <cp:revision>78</cp:revision>
  <dcterms:created xsi:type="dcterms:W3CDTF">2022-05-06T16:45:13Z</dcterms:created>
  <dcterms:modified xsi:type="dcterms:W3CDTF">2022-05-30T05:29:41Z</dcterms:modified>
</cp:coreProperties>
</file>