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8" r:id="rId12"/>
    <p:sldId id="270" r:id="rId13"/>
    <p:sldId id="272" r:id="rId14"/>
    <p:sldId id="274" r:id="rId15"/>
    <p:sldId id="276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700816-7098-4ECF-90BC-5D82167D1388}" v="488" dt="2022-05-17T19:01:38.140"/>
    <p1510:client id="{D53ABB35-D592-463E-855A-58AAC4A02D22}" v="12" dt="2022-05-18T08:31:27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17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2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6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06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362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725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431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375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84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743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C7072-9978-4172-9B23-E91C1F20E66B}" type="datetimeFigureOut">
              <a:rPr lang="bg-BG"/>
              <a:pPr>
                <a:defRPr/>
              </a:pPr>
              <a:t>18.5.2022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3A416-62EA-48B0-8FED-8A80DC69E3C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6663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13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6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37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8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25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0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82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2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0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4213" y="234916"/>
            <a:ext cx="7772400" cy="3190018"/>
          </a:xfrm>
        </p:spPr>
        <p:txBody>
          <a:bodyPr/>
          <a:lstStyle/>
          <a:p>
            <a:r>
              <a:rPr lang="bg-BG" sz="5400" dirty="0"/>
              <a:t>ВИДОВЕ ОЛИМПИЙСКИ СПОРТОВЕ - ТОКИО 2022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403350" y="3723383"/>
            <a:ext cx="6400800" cy="2082105"/>
          </a:xfrm>
        </p:spPr>
        <p:txBody>
          <a:bodyPr/>
          <a:lstStyle/>
          <a:p>
            <a:r>
              <a:rPr lang="bg-BG" dirty="0"/>
              <a:t>ИЗГОТВИЛИ:</a:t>
            </a:r>
            <a:r>
              <a:rPr lang="en-US" dirty="0"/>
              <a:t> </a:t>
            </a:r>
            <a:endParaRPr lang="bg-BG"/>
          </a:p>
          <a:p>
            <a:r>
              <a:rPr lang="bg-BG" dirty="0"/>
              <a:t> Желана Йорданова,</a:t>
            </a:r>
            <a:r>
              <a:rPr lang="en-US" dirty="0"/>
              <a:t> </a:t>
            </a:r>
            <a:r>
              <a:rPr lang="bg-BG" dirty="0"/>
              <a:t>Ивайла Македонска, Поли Йорданова, Александра </a:t>
            </a:r>
            <a:r>
              <a:rPr lang="bg-BG" dirty="0" err="1"/>
              <a:t>Йоновска</a:t>
            </a:r>
            <a:r>
              <a:rPr lang="bg-BG" dirty="0"/>
              <a:t> и Владислав Тошев</a:t>
            </a:r>
          </a:p>
          <a:p>
            <a:r>
              <a:rPr lang="bg-BG" dirty="0"/>
              <a:t>От: 5 клас</a:t>
            </a:r>
          </a:p>
          <a:p>
            <a:endParaRPr lang="bg-BG" dirty="0"/>
          </a:p>
          <a:p>
            <a:endParaRPr lang="bg-BG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179512" y="1700808"/>
            <a:ext cx="4680520" cy="4425355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bg-BG" dirty="0"/>
              <a:t>Планинско колоездене – общо 2 – мъже (1), жени (1)</a:t>
            </a:r>
            <a:endParaRPr lang="bg-BG"/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bg-BG" dirty="0"/>
              <a:t>Колоездене на шосе – общо 4- мъже </a:t>
            </a:r>
            <a:r>
              <a:rPr lang="en-US" dirty="0"/>
              <a:t>(</a:t>
            </a:r>
            <a:r>
              <a:rPr lang="bg-BG" dirty="0"/>
              <a:t>2</a:t>
            </a:r>
            <a:r>
              <a:rPr lang="en-US" dirty="0"/>
              <a:t>)</a:t>
            </a:r>
            <a:r>
              <a:rPr lang="bg-BG" dirty="0"/>
              <a:t>, жени (2)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bg-BG" dirty="0"/>
              <a:t>Конен спорт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 Обездка – общо 2 – смесено </a:t>
            </a:r>
            <a:r>
              <a:rPr lang="en-US" dirty="0"/>
              <a:t>(</a:t>
            </a:r>
            <a:r>
              <a:rPr lang="bg-BG" dirty="0"/>
              <a:t>2</a:t>
            </a:r>
            <a:r>
              <a:rPr lang="en-US" dirty="0"/>
              <a:t>)</a:t>
            </a:r>
            <a:endParaRPr lang="bg-BG" dirty="0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Прескачане на препятствия – общо 2 – смесено </a:t>
            </a:r>
            <a:r>
              <a:rPr lang="en-US" dirty="0"/>
              <a:t>(2)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Всестранна езда – общо 2 – смесено </a:t>
            </a:r>
            <a:r>
              <a:rPr lang="en-US" dirty="0"/>
              <a:t>(2)</a:t>
            </a:r>
            <a:endParaRPr lang="bg-BG" dirty="0"/>
          </a:p>
          <a:p>
            <a:pPr marL="274320" indent="-274320" algn="ctr" fontAlgn="auto">
              <a:spcAft>
                <a:spcPts val="0"/>
              </a:spcAft>
              <a:defRPr/>
            </a:pPr>
            <a:endParaRPr lang="bg-BG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4048" y="2240867"/>
            <a:ext cx="3822700" cy="3345235"/>
          </a:xfrm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179512" y="1844824"/>
            <a:ext cx="4319463" cy="4281339"/>
          </a:xfrm>
        </p:spPr>
        <p:txBody>
          <a:bodyPr/>
          <a:lstStyle/>
          <a:p>
            <a:pPr marL="0" indent="0" algn="just">
              <a:buNone/>
            </a:pPr>
            <a:r>
              <a:rPr lang="bg-BG" dirty="0"/>
              <a:t>Борба</a:t>
            </a:r>
            <a:endParaRPr lang="bg-BG"/>
          </a:p>
          <a:p>
            <a:pPr marL="0" indent="0" algn="just">
              <a:buFont typeface="Symbol" pitchFamily="18" charset="2"/>
              <a:buNone/>
            </a:pPr>
            <a:r>
              <a:rPr lang="bg-BG" dirty="0"/>
              <a:t>     Свободна борба -  общо 12- мъже </a:t>
            </a:r>
            <a:r>
              <a:rPr lang="en-US" dirty="0"/>
              <a:t>(6)</a:t>
            </a:r>
            <a:r>
              <a:rPr lang="bg-BG" dirty="0"/>
              <a:t>, жени </a:t>
            </a:r>
            <a:r>
              <a:rPr lang="en-US" dirty="0"/>
              <a:t>(6)</a:t>
            </a:r>
            <a:r>
              <a:rPr lang="bg-BG" dirty="0"/>
              <a:t> </a:t>
            </a:r>
          </a:p>
          <a:p>
            <a:pPr marL="0" indent="0" algn="just">
              <a:buFont typeface="Symbol" pitchFamily="18" charset="2"/>
              <a:buNone/>
            </a:pPr>
            <a:r>
              <a:rPr lang="bg-BG" dirty="0"/>
              <a:t>     Класическа борба – общо 6 – мъже </a:t>
            </a:r>
            <a:r>
              <a:rPr lang="en-US" dirty="0"/>
              <a:t>(6)</a:t>
            </a:r>
            <a:r>
              <a:rPr lang="bg-BG" dirty="0"/>
              <a:t> </a:t>
            </a:r>
          </a:p>
          <a:p>
            <a:pPr marL="0" indent="0" algn="just">
              <a:buNone/>
            </a:pPr>
            <a:r>
              <a:rPr lang="bg-BG" dirty="0"/>
              <a:t>Академично гребане – общо 14 – мъже (7), жени (7)</a:t>
            </a:r>
          </a:p>
          <a:p>
            <a:pPr marL="0" indent="0" algn="just">
              <a:buFont typeface="Symbol" pitchFamily="18" charset="2"/>
              <a:buNone/>
            </a:pPr>
            <a:endParaRPr lang="bg-BG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932040" y="512676"/>
            <a:ext cx="3943374" cy="284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DC92C4B-CB29-474E-812A-06B383E5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3648" y="3758049"/>
            <a:ext cx="3822700" cy="258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251520" y="1988840"/>
            <a:ext cx="4247455" cy="4137323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bg-BG" dirty="0"/>
              <a:t>Ръгби</a:t>
            </a:r>
            <a:endParaRPr lang="bg-BG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Ръгби 7 – общо 2 – мъже </a:t>
            </a:r>
            <a:r>
              <a:rPr lang="en-US" dirty="0"/>
              <a:t>(1)</a:t>
            </a:r>
            <a:r>
              <a:rPr lang="bg-BG" dirty="0"/>
              <a:t>, жени </a:t>
            </a:r>
            <a:r>
              <a:rPr lang="en-US" dirty="0"/>
              <a:t>(1)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Спортна стрелба – общо 15 – мъже </a:t>
            </a:r>
            <a:r>
              <a:rPr lang="en-US" dirty="0"/>
              <a:t>(6)</a:t>
            </a:r>
            <a:r>
              <a:rPr lang="bg-BG" dirty="0"/>
              <a:t>, жени </a:t>
            </a:r>
            <a:r>
              <a:rPr lang="en-US" dirty="0"/>
              <a:t>(6)</a:t>
            </a:r>
            <a:r>
              <a:rPr lang="bg-BG" dirty="0"/>
              <a:t>, смесени </a:t>
            </a:r>
            <a:r>
              <a:rPr lang="en-US" dirty="0"/>
              <a:t>(3)</a:t>
            </a:r>
            <a:endParaRPr lang="bg-BG" dirty="0"/>
          </a:p>
          <a:p>
            <a:pPr marL="274320" indent="-274320" fontAlgn="auto">
              <a:spcAft>
                <a:spcPts val="0"/>
              </a:spcAft>
              <a:defRPr/>
            </a:pPr>
            <a:endParaRPr lang="bg-BG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070795" y="404664"/>
            <a:ext cx="3822700" cy="26890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5FC23B1-81CE-4261-9DB1-84F0E555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0795" y="3796329"/>
            <a:ext cx="3921804" cy="2736304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179512" y="1628800"/>
            <a:ext cx="4319463" cy="4497363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bg-BG" dirty="0"/>
              <a:t>Водни спортове</a:t>
            </a:r>
            <a:endParaRPr lang="bg-BG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  Плуване в открити води – общо 2 – мъже (1), жени(1)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  Плуване – общо 35 – мъже (17), жени (17), смесени (1)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  Синхронно плуване – общо 2 – жени (2)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        Водна топка – общо 2 – мъже (1), жени(1)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        Скокове във водата – общо 8 – мъже (4), жени(4)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bg-BG" dirty="0"/>
          </a:p>
          <a:p>
            <a:pPr marL="274320" indent="-274320" fontAlgn="auto">
              <a:spcAft>
                <a:spcPts val="0"/>
              </a:spcAft>
              <a:defRPr/>
            </a:pPr>
            <a:endParaRPr lang="bg-BG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D4820C8-E68D-48E9-BA56-56C11B10428D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067470" y="836712"/>
            <a:ext cx="3782753" cy="271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4E52607-EAFF-436E-9E64-130FB587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470" y="3861048"/>
            <a:ext cx="375374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251520" y="929553"/>
            <a:ext cx="4320480" cy="5196610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bg-BG" dirty="0"/>
              <a:t>Ветроходство – общо 10 – мъже </a:t>
            </a:r>
            <a:r>
              <a:rPr lang="en-US" dirty="0"/>
              <a:t>(5)</a:t>
            </a:r>
            <a:r>
              <a:rPr lang="bg-BG" dirty="0"/>
              <a:t>, жени </a:t>
            </a:r>
            <a:r>
              <a:rPr lang="en-US" dirty="0"/>
              <a:t>(4)</a:t>
            </a:r>
            <a:r>
              <a:rPr lang="bg-BG" dirty="0"/>
              <a:t>, смесени </a:t>
            </a:r>
            <a:r>
              <a:rPr lang="en-US" dirty="0"/>
              <a:t>(1) </a:t>
            </a:r>
            <a:endParaRPr lang="bg-BG" dirty="0"/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bg-BG" dirty="0"/>
              <a:t>Скейтбординг – общо 4 – мъже </a:t>
            </a:r>
            <a:r>
              <a:rPr lang="en-US" dirty="0"/>
              <a:t>(4),</a:t>
            </a:r>
            <a:r>
              <a:rPr lang="bg-BG" dirty="0"/>
              <a:t> жени </a:t>
            </a:r>
            <a:r>
              <a:rPr lang="en-US" dirty="0"/>
              <a:t>(4) </a:t>
            </a:r>
            <a:endParaRPr lang="bg-BG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Спортно катерене – общо 2 – мъже </a:t>
            </a:r>
            <a:r>
              <a:rPr lang="en-US" dirty="0"/>
              <a:t>(1)</a:t>
            </a:r>
            <a:r>
              <a:rPr lang="bg-BG" dirty="0"/>
              <a:t>, жени </a:t>
            </a:r>
            <a:r>
              <a:rPr lang="en-US" dirty="0"/>
              <a:t>(1)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Сърфиране – общо 2 – мъже </a:t>
            </a:r>
            <a:r>
              <a:rPr lang="en-US" dirty="0"/>
              <a:t>(1)</a:t>
            </a:r>
            <a:r>
              <a:rPr lang="bg-BG" dirty="0"/>
              <a:t>, жени </a:t>
            </a:r>
            <a:r>
              <a:rPr lang="en-US" dirty="0"/>
              <a:t>(1)</a:t>
            </a: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bg-BG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213216" y="1372272"/>
            <a:ext cx="3822700" cy="1800200"/>
          </a:xfrm>
          <a:effectLst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1035" y="3907866"/>
            <a:ext cx="3197507" cy="1926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F9632B9-55F1-430F-AF13-73EE361FB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300" y="4679450"/>
            <a:ext cx="3529012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154828" y="382997"/>
            <a:ext cx="4254500" cy="5962472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Таекуондо – общо 8 – мъже </a:t>
            </a:r>
            <a:r>
              <a:rPr lang="en-US" dirty="0"/>
              <a:t>(4)</a:t>
            </a:r>
            <a:r>
              <a:rPr lang="bg-BG" dirty="0"/>
              <a:t>, жени </a:t>
            </a:r>
            <a:r>
              <a:rPr lang="en-US" dirty="0"/>
              <a:t>(4)</a:t>
            </a:r>
            <a:endParaRPr lang="bg-BG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Тенис – общо 5 – мъже </a:t>
            </a:r>
            <a:r>
              <a:rPr lang="en-US" dirty="0"/>
              <a:t>(2)</a:t>
            </a:r>
            <a:r>
              <a:rPr lang="bg-BG" dirty="0"/>
              <a:t>, жени </a:t>
            </a:r>
            <a:r>
              <a:rPr lang="en-US" dirty="0"/>
              <a:t>(2)</a:t>
            </a:r>
            <a:r>
              <a:rPr lang="bg-BG" dirty="0"/>
              <a:t>, смесени</a:t>
            </a:r>
            <a:r>
              <a:rPr lang="en-US" dirty="0"/>
              <a:t> (1) </a:t>
            </a:r>
            <a:endParaRPr lang="bg-BG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Тенис на маса – общо 5 – мъже </a:t>
            </a:r>
            <a:r>
              <a:rPr lang="en-US" dirty="0"/>
              <a:t>(2)</a:t>
            </a:r>
            <a:r>
              <a:rPr lang="bg-BG" dirty="0"/>
              <a:t>, жени </a:t>
            </a:r>
            <a:r>
              <a:rPr lang="en-US" dirty="0"/>
              <a:t>(2), </a:t>
            </a:r>
            <a:r>
              <a:rPr lang="bg-BG" dirty="0"/>
              <a:t>смесени </a:t>
            </a:r>
            <a:r>
              <a:rPr lang="en-US" dirty="0"/>
              <a:t>(1)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Триатлон – общо 3 – мъже </a:t>
            </a:r>
            <a:r>
              <a:rPr lang="en-US" dirty="0"/>
              <a:t>(1), </a:t>
            </a:r>
            <a:r>
              <a:rPr lang="bg-BG" dirty="0"/>
              <a:t>жени </a:t>
            </a:r>
            <a:r>
              <a:rPr lang="en-US" dirty="0"/>
              <a:t>(1),</a:t>
            </a:r>
            <a:r>
              <a:rPr lang="bg-BG" dirty="0"/>
              <a:t>смесени </a:t>
            </a:r>
            <a:r>
              <a:rPr lang="en-US" dirty="0"/>
              <a:t>(1)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bg-BG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911890" y="1391362"/>
            <a:ext cx="38227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2A169FF-17FA-4C02-A80F-E5D0319EB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094" y="3838124"/>
            <a:ext cx="3822700" cy="26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F45CB91C-3F08-1E17-9909-688DAAA98609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bg-BG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251520" y="221922"/>
            <a:ext cx="4247455" cy="5904241"/>
          </a:xfrm>
        </p:spPr>
        <p:txBody>
          <a:bodyPr/>
          <a:lstStyle/>
          <a:p>
            <a:pPr marL="0" indent="0" algn="just">
              <a:buNone/>
            </a:pPr>
            <a:r>
              <a:rPr lang="bg-BG" dirty="0"/>
              <a:t>Гимнастика </a:t>
            </a:r>
            <a:endParaRPr lang="bg-BG"/>
          </a:p>
          <a:p>
            <a:pPr marL="0" indent="0" algn="just">
              <a:buFont typeface="Symbol" pitchFamily="18" charset="2"/>
              <a:buNone/>
            </a:pPr>
            <a:r>
              <a:rPr lang="bg-BG" dirty="0"/>
              <a:t>      Спортна гимнастика – общо 14 – мъже </a:t>
            </a:r>
            <a:r>
              <a:rPr lang="en-US" dirty="0"/>
              <a:t>(8), </a:t>
            </a:r>
            <a:r>
              <a:rPr lang="bg-BG" dirty="0"/>
              <a:t>жени </a:t>
            </a:r>
            <a:r>
              <a:rPr lang="en-US" dirty="0"/>
              <a:t>(6)</a:t>
            </a:r>
            <a:endParaRPr lang="bg-BG" dirty="0"/>
          </a:p>
          <a:p>
            <a:pPr marL="0" indent="0" algn="just">
              <a:buFont typeface="Symbol" pitchFamily="18" charset="2"/>
              <a:buNone/>
            </a:pPr>
            <a:r>
              <a:rPr lang="bg-BG" dirty="0"/>
              <a:t>      Художествена гимнастика -  общо 2 – жени</a:t>
            </a:r>
            <a:r>
              <a:rPr lang="en-US" dirty="0"/>
              <a:t> (2)</a:t>
            </a:r>
          </a:p>
          <a:p>
            <a:pPr marL="0" indent="0" algn="just">
              <a:buFont typeface="Symbol" pitchFamily="18" charset="2"/>
              <a:buNone/>
            </a:pPr>
            <a:r>
              <a:rPr lang="bg-BG" dirty="0"/>
              <a:t>     Скокове на </a:t>
            </a:r>
            <a:r>
              <a:rPr lang="bg-BG" dirty="0" err="1"/>
              <a:t>батут</a:t>
            </a:r>
            <a:r>
              <a:rPr lang="bg-BG" dirty="0"/>
              <a:t> – общо 2 – мъже </a:t>
            </a:r>
            <a:r>
              <a:rPr lang="en-US" dirty="0"/>
              <a:t>(1), </a:t>
            </a:r>
            <a:r>
              <a:rPr lang="bg-BG" dirty="0"/>
              <a:t> жени </a:t>
            </a:r>
            <a:r>
              <a:rPr lang="en-US" dirty="0"/>
              <a:t>(1)</a:t>
            </a:r>
            <a:endParaRPr lang="bg-BG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788792" y="1337747"/>
            <a:ext cx="4103688" cy="275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6550D1E-62D5-4774-898F-B4C0B77AE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4" y="3653118"/>
            <a:ext cx="410368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676275" y="1916832"/>
            <a:ext cx="3822700" cy="4209331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bg-BG" dirty="0"/>
              <a:t>Волейбол </a:t>
            </a:r>
            <a:endParaRPr lang="bg-BG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Плажен волейбол – общо 2 – мъже (1), жени (1)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Волейбол – общо 2 – мъже (1), жени (1)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49409" y="1475656"/>
            <a:ext cx="358024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3" descr="Картина, която съдържа лице, спорт, спортна игра, корт&#10;&#10;Описанието е генерирано автоматично">
            <a:extLst>
              <a:ext uri="{FF2B5EF4-FFF2-40B4-BE49-F238E27FC236}">
                <a16:creationId xmlns:a16="http://schemas.microsoft.com/office/drawing/2014/main" id="{A00B566E-C268-66B9-E152-D9AD82673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154" y="4143511"/>
            <a:ext cx="3514163" cy="248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лав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Класиране по медали:</a:t>
            </a:r>
          </a:p>
        </p:txBody>
      </p:sp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395536" y="1361021"/>
            <a:ext cx="8496944" cy="5236331"/>
          </a:xfrm>
        </p:spPr>
        <p:txBody>
          <a:bodyPr>
            <a:normAutofit fontScale="92500"/>
          </a:bodyPr>
          <a:lstStyle/>
          <a:p>
            <a:pPr marL="0" indent="0">
              <a:buFont typeface="Symbol" pitchFamily="18" charset="2"/>
              <a:buNone/>
            </a:pPr>
            <a:r>
              <a:rPr lang="bg-BG" sz="2200" dirty="0"/>
              <a:t>1.САЩ – 39 златни, 41 сребърни, 33 бронзови – общо 113</a:t>
            </a:r>
          </a:p>
          <a:p>
            <a:pPr marL="0" indent="0">
              <a:buFont typeface="Symbol" pitchFamily="18" charset="2"/>
              <a:buNone/>
            </a:pPr>
            <a:r>
              <a:rPr lang="bg-BG" sz="2200" dirty="0"/>
              <a:t>2.Китай – 38 златни, 32 сребърни, 18 бронзови – общо 88</a:t>
            </a:r>
          </a:p>
          <a:p>
            <a:pPr marL="0" indent="0">
              <a:buFont typeface="Symbol" pitchFamily="18" charset="2"/>
              <a:buNone/>
            </a:pPr>
            <a:r>
              <a:rPr lang="bg-BG" sz="2200" dirty="0"/>
              <a:t>3.Япония – 27 златни, 14 сребърни, 17 бронзови – общо 58</a:t>
            </a:r>
          </a:p>
          <a:p>
            <a:pPr marL="0" indent="0">
              <a:buFont typeface="Symbol" pitchFamily="18" charset="2"/>
              <a:buNone/>
            </a:pPr>
            <a:r>
              <a:rPr lang="bg-BG" sz="2200" dirty="0"/>
              <a:t>4.Великобритания – 22 златни, 21 сребърни, 22 бронзови – общо 65</a:t>
            </a:r>
          </a:p>
          <a:p>
            <a:pPr marL="0" indent="0">
              <a:buFont typeface="Symbol" pitchFamily="18" charset="2"/>
              <a:buNone/>
            </a:pPr>
            <a:r>
              <a:rPr lang="bg-BG" sz="2200" dirty="0"/>
              <a:t>5.Русия – 20 златни, 28 сребърни, 23 бронзови – общо 71</a:t>
            </a:r>
          </a:p>
          <a:p>
            <a:pPr marL="0" indent="0">
              <a:buFont typeface="Symbol" pitchFamily="18" charset="2"/>
              <a:buNone/>
            </a:pPr>
            <a:r>
              <a:rPr lang="bg-BG" sz="2200" dirty="0"/>
              <a:t>6.Австралия- 17 златни, 7 сребърни, 22 бронза – общо 46</a:t>
            </a:r>
          </a:p>
          <a:p>
            <a:pPr marL="0" indent="0">
              <a:buFont typeface="Symbol" pitchFamily="18" charset="2"/>
              <a:buNone/>
            </a:pPr>
            <a:r>
              <a:rPr lang="bg-BG" sz="2200" dirty="0"/>
              <a:t>7.Нидерландия – 10 златни, 12 сребърни, 14 бронзови – общо 36</a:t>
            </a:r>
          </a:p>
          <a:p>
            <a:pPr marL="0" indent="0">
              <a:buFont typeface="Symbol" pitchFamily="18" charset="2"/>
              <a:buNone/>
            </a:pPr>
            <a:r>
              <a:rPr lang="bg-BG" sz="2200" dirty="0"/>
              <a:t>8.Франция – 10 златни, 12 сребърни, 11 бронзови – общо 33</a:t>
            </a:r>
          </a:p>
          <a:p>
            <a:pPr marL="0" indent="0">
              <a:buFont typeface="Symbol" pitchFamily="18" charset="2"/>
              <a:buNone/>
            </a:pPr>
            <a:r>
              <a:rPr lang="bg-BG" sz="2200" dirty="0"/>
              <a:t>9.Германия – 10 златни, 11 сребърни, 16 бронзови – общо 37</a:t>
            </a:r>
          </a:p>
          <a:p>
            <a:pPr marL="0" indent="0">
              <a:buFont typeface="Symbol" pitchFamily="18" charset="2"/>
              <a:buNone/>
            </a:pPr>
            <a:r>
              <a:rPr lang="bg-BG" sz="2200" dirty="0"/>
              <a:t>10.Италия – 10 златни, 10 сребърни, 20 бронзови – общо 40</a:t>
            </a:r>
          </a:p>
          <a:p>
            <a:pPr marL="0" indent="0">
              <a:buFont typeface="Symbol" pitchFamily="18" charset="2"/>
              <a:buNone/>
            </a:pPr>
            <a:r>
              <a:rPr lang="bg-BG" sz="2200" dirty="0"/>
              <a:t>30.България – 3 златни, 1 сребърен, 2 бронзови – общо 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8496943" cy="597666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g-BG" sz="3600" dirty="0"/>
              <a:t>Общо 93 страни с медали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bg-BG" sz="3600" dirty="0"/>
              <a:t>    340 златни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bg-BG" sz="3600" dirty="0"/>
              <a:t>    338 сребърни  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bg-BG" sz="3600" dirty="0"/>
              <a:t>    402 бронзови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bg-BG" sz="3600" dirty="0"/>
              <a:t>       ОБЩО 1080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BE5E62B4-BAFE-4EDD-A8AB-060F05A97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109" y="2868252"/>
            <a:ext cx="4286072" cy="290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Олимпиада Токио 2022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395288" y="2133600"/>
            <a:ext cx="4103687" cy="39925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en-US" dirty="0"/>
              <a:t>    </a:t>
            </a:r>
            <a:r>
              <a:rPr lang="bg-BG" dirty="0"/>
              <a:t>Одобрените спортове за ХХХ</a:t>
            </a:r>
            <a:r>
              <a:rPr lang="en-US" dirty="0"/>
              <a:t>II</a:t>
            </a:r>
            <a:r>
              <a:rPr lang="bg-BG" dirty="0"/>
              <a:t> лятна олимпиада в Токио 2022г. се делят на 33 вида спорт, с 51 дисциплини. Игрите се отличават с добавянето на 4 нови олимпийски спорта – карате, спортно катерене, сърфинг и както и на 3 нови дисциплини във вече съществуващите спорове – баскетбол</a:t>
            </a:r>
            <a:r>
              <a:rPr lang="en-US" dirty="0"/>
              <a:t> 3x3</a:t>
            </a:r>
            <a:r>
              <a:rPr lang="bg-BG" dirty="0"/>
              <a:t>, </a:t>
            </a:r>
            <a:r>
              <a:rPr lang="bg-BG" dirty="0" err="1"/>
              <a:t>фрийстайл</a:t>
            </a:r>
            <a:r>
              <a:rPr lang="bg-BG" dirty="0"/>
              <a:t> </a:t>
            </a:r>
            <a:r>
              <a:rPr lang="en-US" dirty="0"/>
              <a:t> BMX</a:t>
            </a:r>
            <a:r>
              <a:rPr lang="bg-BG" dirty="0"/>
              <a:t>  и щафетно колоездене.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174958" y="2242175"/>
            <a:ext cx="331236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255587" y="1226550"/>
            <a:ext cx="4243388" cy="4899613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България участва на летните олимпийски игри през 2020 г. в Токио от 23 юли до 8 август 2021 г. Игрите са първоначално планирани за 2020 г., но поради </a:t>
            </a:r>
            <a:r>
              <a:rPr lang="en-US" dirty="0"/>
              <a:t>COVID – 19 </a:t>
            </a:r>
            <a:r>
              <a:rPr lang="bg-BG" dirty="0"/>
              <a:t>са отложени за 2021 г. Това е ХХ</a:t>
            </a:r>
            <a:r>
              <a:rPr lang="en-US" dirty="0"/>
              <a:t>I </a:t>
            </a:r>
            <a:r>
              <a:rPr lang="bg-BG" dirty="0"/>
              <a:t>лятна олимпиада, на която страната ни участва.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2488" y="3226550"/>
            <a:ext cx="416731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385991" y="832103"/>
            <a:ext cx="4247455" cy="4585848"/>
          </a:xfrm>
        </p:spPr>
        <p:txBody>
          <a:bodyPr/>
          <a:lstStyle/>
          <a:p>
            <a:pPr marL="0" indent="0" algn="just">
              <a:buFont typeface="Symbol" pitchFamily="18" charset="2"/>
              <a:buNone/>
            </a:pPr>
            <a:r>
              <a:rPr lang="en-US" dirty="0"/>
              <a:t>    </a:t>
            </a:r>
            <a:r>
              <a:rPr lang="bg-BG" dirty="0"/>
              <a:t>Страната класира 42 състезатели в 12 спорта. Знаменосци на групата са Мария Гроздева и Йосиф Миладинов. Броят на участващите жени значително надвишава този на мъжете.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048438" y="1219908"/>
            <a:ext cx="3772326" cy="2401018"/>
          </a:xfrm>
          <a:effectLst>
            <a:softEdge rad="112500"/>
          </a:effectLst>
        </p:spPr>
      </p:pic>
      <p:pic>
        <p:nvPicPr>
          <p:cNvPr id="2" name="Картина 3">
            <a:extLst>
              <a:ext uri="{FF2B5EF4-FFF2-40B4-BE49-F238E27FC236}">
                <a16:creationId xmlns:a16="http://schemas.microsoft.com/office/drawing/2014/main" id="{671649C5-4E9F-945A-0C62-18F3542DB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23" y="3556747"/>
            <a:ext cx="3065930" cy="209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4" descr="Картина, която съдържа лице, плуване, водна топка, спорт&#10;&#10;Описанието е генерирано автоматично">
            <a:extLst>
              <a:ext uri="{FF2B5EF4-FFF2-40B4-BE49-F238E27FC236}">
                <a16:creationId xmlns:a16="http://schemas.microsoft.com/office/drawing/2014/main" id="{765F4E17-DF6A-249F-D33C-466AB6AD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883" y="4242757"/>
            <a:ext cx="3316940" cy="2155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179512" y="1700808"/>
            <a:ext cx="4319463" cy="4425355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dirty="0"/>
              <a:t>    </a:t>
            </a:r>
            <a:r>
              <a:rPr lang="bg-BG" dirty="0"/>
              <a:t>На 25 юли Антоанета Костадинова печели първия медал за България</a:t>
            </a:r>
            <a:r>
              <a:rPr lang="en-US" dirty="0"/>
              <a:t> -</a:t>
            </a:r>
            <a:r>
              <a:rPr lang="bg-BG" dirty="0"/>
              <a:t> сребро в дисциплината 10 метра въздушен пистолет.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bg-BG" dirty="0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dirty="0"/>
              <a:t>    </a:t>
            </a:r>
            <a:r>
              <a:rPr lang="bg-BG" dirty="0"/>
              <a:t>На 30 юли Йосиф Миладинов се класира на финал 100 м. бътерфлай и така се класира на финала плувна дисциплина.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372182" y="1539443"/>
            <a:ext cx="324036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6825" y="4624500"/>
            <a:ext cx="352839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290512" y="908720"/>
            <a:ext cx="4713536" cy="52174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Font typeface="Symbol" pitchFamily="18" charset="2"/>
              <a:buNone/>
            </a:pPr>
            <a:r>
              <a:rPr lang="bg-BG" dirty="0"/>
              <a:t>    На 4 август Стойка Кръстева се класира на финала в категория до 51 килограма.</a:t>
            </a:r>
            <a:br>
              <a:rPr lang="bg-BG" dirty="0"/>
            </a:br>
            <a:endParaRPr lang="bg-BG" dirty="0"/>
          </a:p>
          <a:p>
            <a:pPr marL="0" indent="0" algn="just">
              <a:buNone/>
            </a:pPr>
            <a:r>
              <a:rPr lang="bg-BG" dirty="0"/>
              <a:t>    На 5 август Ивет Горанова печели титла в карате кумите до 55 килограма.</a:t>
            </a:r>
          </a:p>
          <a:p>
            <a:pPr marL="0" indent="0" algn="just">
              <a:buFont typeface="Symbol" pitchFamily="18" charset="2"/>
              <a:buNone/>
            </a:pPr>
            <a:endParaRPr lang="bg-BG" dirty="0"/>
          </a:p>
          <a:p>
            <a:pPr marL="0" indent="0" algn="just">
              <a:buFont typeface="Symbol" pitchFamily="18" charset="2"/>
              <a:buNone/>
            </a:pPr>
            <a:r>
              <a:rPr lang="bg-BG" dirty="0"/>
              <a:t>    На 7 август Стойка Кръстева печели златен метал в бокса категория до 51 кг. и става петия български олимпийски шампион в този спорт, и първата жена.</a:t>
            </a:r>
          </a:p>
          <a:p>
            <a:pPr marL="0" indent="0" algn="just">
              <a:buFont typeface="Symbol" pitchFamily="18" charset="2"/>
              <a:buNone/>
            </a:pPr>
            <a:endParaRPr lang="bg-BG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06136" y="1349152"/>
            <a:ext cx="3240484" cy="1951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974" y="4344852"/>
            <a:ext cx="3124234" cy="2009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185738" y="1844824"/>
            <a:ext cx="4319587" cy="4641701"/>
          </a:xfrm>
        </p:spPr>
        <p:txBody>
          <a:bodyPr/>
          <a:lstStyle/>
          <a:p>
            <a:pPr marL="0" indent="0" algn="just">
              <a:buFont typeface="Symbol" pitchFamily="18" charset="2"/>
              <a:buNone/>
            </a:pPr>
            <a:r>
              <a:rPr lang="bg-BG" dirty="0"/>
              <a:t>    На 8 август България печели първата си олимпийска титла в художествената гимнастика. </a:t>
            </a:r>
          </a:p>
          <a:p>
            <a:pPr marL="0" indent="0" algn="just">
              <a:buFont typeface="Symbol" pitchFamily="18" charset="2"/>
              <a:buNone/>
            </a:pPr>
            <a:r>
              <a:rPr lang="bg-BG" dirty="0"/>
              <a:t>Златото е спечелено от ансамбъл в състав – Симона Дянкова, Стефани Кирякова, Мадлен Радуканова, Лаура </a:t>
            </a:r>
            <a:r>
              <a:rPr lang="bg-BG" dirty="0" err="1"/>
              <a:t>Трааст</a:t>
            </a:r>
            <a:r>
              <a:rPr lang="bg-BG" dirty="0"/>
              <a:t> и Ерика Зафирова. 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980919" y="2079068"/>
            <a:ext cx="3826809" cy="249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3" descr="Картина, която съдържа лице, зелен&#10;&#10;Описанието е генерирано автоматично">
            <a:extLst>
              <a:ext uri="{FF2B5EF4-FFF2-40B4-BE49-F238E27FC236}">
                <a16:creationId xmlns:a16="http://schemas.microsoft.com/office/drawing/2014/main" id="{AF6C9E8F-D1A5-A4A8-2228-04AD1450B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60" y="4905263"/>
            <a:ext cx="3039035" cy="178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323528" y="1207459"/>
            <a:ext cx="4464496" cy="5245729"/>
          </a:xfrm>
        </p:spPr>
        <p:txBody>
          <a:bodyPr/>
          <a:lstStyle/>
          <a:p>
            <a:pPr marL="0" indent="0" algn="just">
              <a:buFont typeface="Symbol" pitchFamily="18" charset="2"/>
              <a:buNone/>
            </a:pPr>
            <a:r>
              <a:rPr lang="bg-BG" dirty="0"/>
              <a:t>    Въпреки малката делегация на олимпиадата, България завършва успешно с  3 златни медала, 1 сребърен и 2 бронзови. </a:t>
            </a:r>
          </a:p>
          <a:p>
            <a:pPr marL="0" indent="0" algn="just">
              <a:buFont typeface="Symbol" pitchFamily="18" charset="2"/>
              <a:buNone/>
            </a:pPr>
            <a:r>
              <a:rPr lang="bg-BG" dirty="0"/>
              <a:t>     </a:t>
            </a:r>
            <a:r>
              <a:rPr lang="bg-BG" dirty="0" err="1"/>
              <a:t>Тайбе</a:t>
            </a:r>
            <a:r>
              <a:rPr lang="bg-BG" dirty="0"/>
              <a:t> Юсеин и Евелина Николова завоюваха бронзовите медали  в борбата. Всички български медалисти са жени.</a:t>
            </a: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199528" y="1621076"/>
            <a:ext cx="3528392" cy="248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9399" y="4477871"/>
            <a:ext cx="3338792" cy="223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5" descr="Картина, която съдържа лице, сцена, тъмен, тълпа&#10;&#10;Описанието е генерирано автоматично">
            <a:extLst>
              <a:ext uri="{FF2B5EF4-FFF2-40B4-BE49-F238E27FC236}">
                <a16:creationId xmlns:a16="http://schemas.microsoft.com/office/drawing/2014/main" id="{038DA06E-F388-00BA-7878-6C71BB793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0000"/>
          <a:stretch/>
        </p:blipFill>
        <p:spPr>
          <a:xfrm>
            <a:off x="20" y="-1"/>
            <a:ext cx="9143980" cy="6858000"/>
          </a:xfrm>
          <a:prstGeom prst="rect">
            <a:avLst/>
          </a:prstGeom>
        </p:spPr>
      </p:pic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484583" y="452718"/>
            <a:ext cx="7053542" cy="140053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g-BG" dirty="0"/>
              <a:t>БЛАГОДАРИМ ЗА ВНИМАНИЕТО!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C9C17D-0249-8A8A-35B9-4BC669A07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84" y="2052918"/>
            <a:ext cx="6709905" cy="4195481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716440" y="1844824"/>
            <a:ext cx="3822700" cy="3446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На олимпиадата в Токио</a:t>
            </a:r>
          </a:p>
          <a:p>
            <a:pPr marL="0" indent="0" algn="just">
              <a:buNone/>
              <a:defRPr/>
            </a:pPr>
            <a:r>
              <a:rPr lang="bg-BG" dirty="0"/>
              <a:t>дебютира,  като олимпийска дисциплина и смесена щафета 4</a:t>
            </a:r>
            <a:r>
              <a:rPr lang="en-US" dirty="0"/>
              <a:t>x400</a:t>
            </a:r>
            <a:r>
              <a:rPr lang="bg-BG" dirty="0"/>
              <a:t>, в която участват двама мъже и две жени.</a:t>
            </a:r>
          </a:p>
          <a:p>
            <a:pPr marL="274320" indent="-274320"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045823" y="1575883"/>
            <a:ext cx="3793450" cy="298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Олимпийски огън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676275" y="1988841"/>
            <a:ext cx="3822700" cy="3096344"/>
          </a:xfrm>
        </p:spPr>
        <p:txBody>
          <a:bodyPr/>
          <a:lstStyle/>
          <a:p>
            <a:pPr marL="0" indent="0" algn="just">
              <a:buFont typeface="Symbol" pitchFamily="18" charset="2"/>
              <a:buNone/>
            </a:pPr>
            <a:r>
              <a:rPr lang="bg-BG" dirty="0"/>
              <a:t>    Тенисистката Наоми Осака запалва олимпийския огън.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916831"/>
            <a:ext cx="4464496" cy="3960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g-BG" dirty="0"/>
              <a:t>Олимпийските спортове са следните: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251520" y="1700807"/>
            <a:ext cx="4253805" cy="4455517"/>
          </a:xfrm>
        </p:spPr>
        <p:txBody>
          <a:bodyPr/>
          <a:lstStyle/>
          <a:p>
            <a:pPr marL="0" indent="0">
              <a:buNone/>
            </a:pPr>
            <a:r>
              <a:rPr lang="bg-BG" dirty="0"/>
              <a:t>Бадминтон – общо 5 – мъже</a:t>
            </a:r>
            <a:r>
              <a:rPr lang="en-US" dirty="0"/>
              <a:t> (2), </a:t>
            </a:r>
            <a:r>
              <a:rPr lang="bg-BG" dirty="0"/>
              <a:t>жени </a:t>
            </a:r>
            <a:r>
              <a:rPr lang="en-US" dirty="0"/>
              <a:t>(2), </a:t>
            </a:r>
            <a:r>
              <a:rPr lang="bg-BG" dirty="0"/>
              <a:t>смесени </a:t>
            </a:r>
            <a:r>
              <a:rPr lang="en-US" dirty="0"/>
              <a:t>(1) 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Бейзбол – общо 1 – мъже </a:t>
            </a:r>
            <a:r>
              <a:rPr lang="en-US" dirty="0"/>
              <a:t>(1) </a:t>
            </a:r>
            <a:endParaRPr lang="bg-BG" dirty="0"/>
          </a:p>
          <a:p>
            <a:pPr marL="0" indent="0">
              <a:buNone/>
            </a:pPr>
            <a:r>
              <a:rPr lang="bg-BG" dirty="0"/>
              <a:t>Софтбол – общо 1 </a:t>
            </a:r>
          </a:p>
          <a:p>
            <a:pPr marL="0" indent="0">
              <a:buNone/>
            </a:pPr>
            <a:r>
              <a:rPr lang="bg-BG" dirty="0"/>
              <a:t>Баскетбол</a:t>
            </a:r>
          </a:p>
          <a:p>
            <a:pPr marL="0" indent="0">
              <a:buNone/>
            </a:pPr>
            <a:r>
              <a:rPr lang="bg-BG" dirty="0"/>
              <a:t>  Баскетбол – общо 2 – мъже </a:t>
            </a:r>
            <a:r>
              <a:rPr lang="en-US" dirty="0"/>
              <a:t>(</a:t>
            </a:r>
            <a:r>
              <a:rPr lang="bg-BG" dirty="0"/>
              <a:t>1</a:t>
            </a:r>
            <a:r>
              <a:rPr lang="en-US" dirty="0"/>
              <a:t>)</a:t>
            </a:r>
            <a:r>
              <a:rPr lang="bg-BG" dirty="0"/>
              <a:t>, жени </a:t>
            </a:r>
            <a:r>
              <a:rPr lang="en-US" dirty="0"/>
              <a:t>(</a:t>
            </a:r>
            <a:r>
              <a:rPr lang="bg-BG" dirty="0"/>
              <a:t>1</a:t>
            </a:r>
            <a:r>
              <a:rPr lang="en-US" dirty="0"/>
              <a:t>)</a:t>
            </a:r>
            <a:r>
              <a:rPr lang="bg-BG" dirty="0"/>
              <a:t> </a:t>
            </a:r>
            <a:endParaRPr lang="bg-BG"/>
          </a:p>
          <a:p>
            <a:pPr marL="0" indent="0">
              <a:buNone/>
            </a:pPr>
            <a:r>
              <a:rPr lang="bg-BG" dirty="0"/>
              <a:t>       3х3 – общо 2 – мъже </a:t>
            </a:r>
            <a:r>
              <a:rPr lang="en-US" dirty="0"/>
              <a:t>(1)</a:t>
            </a:r>
            <a:r>
              <a:rPr lang="bg-BG" dirty="0"/>
              <a:t>, жени </a:t>
            </a:r>
            <a:r>
              <a:rPr lang="en-US" dirty="0"/>
              <a:t>(1)</a:t>
            </a:r>
            <a:endParaRPr lang="bg-BG" dirty="0"/>
          </a:p>
          <a:p>
            <a:pPr marL="0" indent="0">
              <a:buFont typeface="Symbol" pitchFamily="18" charset="2"/>
              <a:buNone/>
            </a:pPr>
            <a:endParaRPr lang="bg-BG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606407" y="1713838"/>
            <a:ext cx="4304293" cy="293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179512" y="2132856"/>
            <a:ext cx="4392488" cy="4387006"/>
          </a:xfrm>
        </p:spPr>
        <p:txBody>
          <a:bodyPr/>
          <a:lstStyle/>
          <a:p>
            <a:pPr marL="0" indent="0">
              <a:buNone/>
            </a:pPr>
            <a:r>
              <a:rPr lang="bg-BG" dirty="0"/>
              <a:t>Стрелба с лък – общо 5 – мъже </a:t>
            </a:r>
            <a:r>
              <a:rPr lang="en-US" dirty="0"/>
              <a:t>(</a:t>
            </a:r>
            <a:r>
              <a:rPr lang="bg-BG" dirty="0"/>
              <a:t>2</a:t>
            </a:r>
            <a:r>
              <a:rPr lang="en-US" dirty="0"/>
              <a:t>)</a:t>
            </a:r>
            <a:r>
              <a:rPr lang="bg-BG" dirty="0"/>
              <a:t>, жени </a:t>
            </a:r>
            <a:r>
              <a:rPr lang="en-US" dirty="0"/>
              <a:t>(2)</a:t>
            </a:r>
            <a:r>
              <a:rPr lang="bg-BG" dirty="0"/>
              <a:t>, смесени </a:t>
            </a:r>
            <a:r>
              <a:rPr lang="en-US" dirty="0"/>
              <a:t>(1)</a:t>
            </a:r>
            <a:endParaRPr lang="bg-BG" dirty="0"/>
          </a:p>
          <a:p>
            <a:pPr marL="0" indent="0">
              <a:lnSpc>
                <a:spcPct val="90000"/>
              </a:lnSpc>
              <a:buNone/>
            </a:pPr>
            <a:r>
              <a:rPr lang="bg-BG" dirty="0"/>
              <a:t>Бокс – общо 13 – мъже </a:t>
            </a:r>
            <a:r>
              <a:rPr lang="en-US" dirty="0"/>
              <a:t>(</a:t>
            </a:r>
            <a:r>
              <a:rPr lang="bg-BG" dirty="0"/>
              <a:t>8</a:t>
            </a:r>
            <a:r>
              <a:rPr lang="en-US" dirty="0"/>
              <a:t>)</a:t>
            </a:r>
            <a:r>
              <a:rPr lang="bg-BG" dirty="0"/>
              <a:t>,</a:t>
            </a:r>
            <a:r>
              <a:rPr lang="en-US" dirty="0"/>
              <a:t> </a:t>
            </a:r>
            <a:r>
              <a:rPr lang="bg-BG" dirty="0"/>
              <a:t>жени </a:t>
            </a:r>
            <a:r>
              <a:rPr lang="en-US" dirty="0"/>
              <a:t>(5)</a:t>
            </a:r>
            <a:r>
              <a:rPr lang="bg-BG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bg-BG" dirty="0"/>
              <a:t>Фехтовка – общо 12 – мъже</a:t>
            </a:r>
            <a:r>
              <a:rPr lang="en-US" dirty="0"/>
              <a:t>(6)</a:t>
            </a:r>
            <a:r>
              <a:rPr lang="bg-BG" dirty="0"/>
              <a:t>, жени</a:t>
            </a:r>
            <a:r>
              <a:rPr lang="en-US" dirty="0"/>
              <a:t> (6)</a:t>
            </a:r>
            <a:endParaRPr lang="bg-BG" dirty="0"/>
          </a:p>
          <a:p>
            <a:pPr marL="0" indent="0">
              <a:lnSpc>
                <a:spcPct val="90000"/>
              </a:lnSpc>
              <a:buNone/>
            </a:pPr>
            <a:r>
              <a:rPr lang="bg-BG" dirty="0"/>
              <a:t>Футбол – общо 2 –</a:t>
            </a:r>
            <a:r>
              <a:rPr lang="bg-BG" dirty="0">
                <a:latin typeface="Arial" charset="0"/>
              </a:rPr>
              <a:t>мъже</a:t>
            </a:r>
            <a:r>
              <a:rPr lang="bg-BG" dirty="0"/>
              <a:t> </a:t>
            </a:r>
            <a:r>
              <a:rPr lang="en-US" dirty="0"/>
              <a:t>(1)</a:t>
            </a:r>
            <a:r>
              <a:rPr lang="bg-BG" dirty="0"/>
              <a:t>, жени </a:t>
            </a:r>
            <a:r>
              <a:rPr lang="en-US" dirty="0"/>
              <a:t>(1)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bg-BG" dirty="0"/>
              <a:t>Вдигане на тежести – общо 14 – мъже </a:t>
            </a:r>
            <a:r>
              <a:rPr lang="en-US" dirty="0"/>
              <a:t>(7)</a:t>
            </a:r>
            <a:r>
              <a:rPr lang="bg-BG" dirty="0"/>
              <a:t>, жени </a:t>
            </a:r>
            <a:r>
              <a:rPr lang="en-US" dirty="0"/>
              <a:t>(7)</a:t>
            </a:r>
            <a:endParaRPr lang="bg-BG" dirty="0"/>
          </a:p>
          <a:p>
            <a:pPr>
              <a:buFont typeface="Wingdings" panose="05000000000000000000" pitchFamily="2" charset="2"/>
              <a:buChar char="§"/>
            </a:pPr>
            <a:endParaRPr lang="bg-BG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716016" y="2708920"/>
            <a:ext cx="417646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251520" y="1119264"/>
            <a:ext cx="4247455" cy="3294641"/>
          </a:xfrm>
        </p:spPr>
        <p:txBody>
          <a:bodyPr/>
          <a:lstStyle/>
          <a:p>
            <a:pPr marL="0" indent="0" algn="just">
              <a:buNone/>
            </a:pPr>
            <a:r>
              <a:rPr lang="bg-BG" dirty="0"/>
              <a:t>Голф – общо 2 – мъже</a:t>
            </a:r>
            <a:r>
              <a:rPr lang="en-US" dirty="0"/>
              <a:t> (1)</a:t>
            </a:r>
            <a:r>
              <a:rPr lang="bg-BG" dirty="0"/>
              <a:t>, жени </a:t>
            </a:r>
            <a:r>
              <a:rPr lang="en-US" dirty="0"/>
              <a:t>(1)</a:t>
            </a:r>
            <a:r>
              <a:rPr lang="bg-BG" dirty="0"/>
              <a:t> </a:t>
            </a:r>
            <a:endParaRPr lang="bg-BG"/>
          </a:p>
          <a:p>
            <a:pPr marL="0" indent="0" algn="just">
              <a:buNone/>
            </a:pPr>
            <a:r>
              <a:rPr lang="bg-BG" dirty="0"/>
              <a:t>Хандбал – общо 2 – мъже </a:t>
            </a:r>
            <a:r>
              <a:rPr lang="en-US" dirty="0"/>
              <a:t>(1)</a:t>
            </a:r>
            <a:r>
              <a:rPr lang="bg-BG" dirty="0"/>
              <a:t>, жени </a:t>
            </a:r>
            <a:r>
              <a:rPr lang="en-US" dirty="0"/>
              <a:t>(1) </a:t>
            </a:r>
            <a:endParaRPr lang="bg-BG" dirty="0"/>
          </a:p>
          <a:p>
            <a:pPr marL="0" indent="0" algn="just">
              <a:buNone/>
            </a:pPr>
            <a:r>
              <a:rPr lang="bg-BG" dirty="0"/>
              <a:t>Хокей на трева – общо 2 – мъже </a:t>
            </a:r>
            <a:r>
              <a:rPr lang="en-US" dirty="0"/>
              <a:t>(1)</a:t>
            </a:r>
            <a:r>
              <a:rPr lang="bg-BG" dirty="0"/>
              <a:t>, жени </a:t>
            </a:r>
            <a:r>
              <a:rPr lang="en-US" dirty="0"/>
              <a:t>(1) </a:t>
            </a:r>
          </a:p>
          <a:p>
            <a:pPr marL="0" indent="0" algn="just">
              <a:buNone/>
            </a:pPr>
            <a:r>
              <a:rPr lang="bg-BG" dirty="0"/>
              <a:t>Джудо -  общо 15 – мъже </a:t>
            </a:r>
            <a:r>
              <a:rPr lang="en-US" dirty="0"/>
              <a:t>(7)</a:t>
            </a:r>
            <a:r>
              <a:rPr lang="bg-BG" dirty="0"/>
              <a:t>, жени </a:t>
            </a:r>
            <a:r>
              <a:rPr lang="en-US" dirty="0"/>
              <a:t>(7)</a:t>
            </a:r>
            <a:r>
              <a:rPr lang="bg-BG" dirty="0"/>
              <a:t>, смесени </a:t>
            </a:r>
            <a:r>
              <a:rPr lang="en-US" dirty="0"/>
              <a:t>(1) </a:t>
            </a:r>
            <a:endParaRPr lang="bg-BG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687233" y="1885038"/>
            <a:ext cx="424110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251520" y="303476"/>
            <a:ext cx="4247455" cy="5822687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bg-BG" dirty="0"/>
              <a:t>Кану – каяк</a:t>
            </a:r>
            <a:endParaRPr lang="bg-BG"/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bg-BG" dirty="0"/>
              <a:t>   Кану – каяк – общо 12 – мъже </a:t>
            </a:r>
            <a:r>
              <a:rPr lang="en-US" dirty="0"/>
              <a:t>(6)</a:t>
            </a:r>
            <a:r>
              <a:rPr lang="bg-BG" dirty="0"/>
              <a:t>, жени </a:t>
            </a:r>
            <a:r>
              <a:rPr lang="en-US" dirty="0"/>
              <a:t>(6)</a:t>
            </a:r>
            <a:endParaRPr lang="bg-BG" dirty="0"/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Каяк слалом – общо 4 – мъже </a:t>
            </a:r>
            <a:r>
              <a:rPr lang="en-US" dirty="0"/>
              <a:t>(2)</a:t>
            </a:r>
            <a:r>
              <a:rPr lang="bg-BG" dirty="0"/>
              <a:t>, жени </a:t>
            </a:r>
            <a:r>
              <a:rPr lang="en-US" dirty="0"/>
              <a:t>(2)</a:t>
            </a:r>
            <a:endParaRPr lang="bg-BG" dirty="0"/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bg-BG" dirty="0"/>
              <a:t>Карате 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Ката – общо 2 – мъже </a:t>
            </a:r>
            <a:r>
              <a:rPr lang="en-US" dirty="0"/>
              <a:t>(1)</a:t>
            </a:r>
            <a:r>
              <a:rPr lang="bg-BG" dirty="0"/>
              <a:t>, жени </a:t>
            </a:r>
            <a:r>
              <a:rPr lang="en-US" dirty="0"/>
              <a:t>(1)</a:t>
            </a:r>
          </a:p>
          <a:p>
            <a:pPr marL="0" indent="0" algn="just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Кумите – общо 6 – мъже </a:t>
            </a:r>
            <a:r>
              <a:rPr lang="en-US" dirty="0"/>
              <a:t>(3)</a:t>
            </a:r>
            <a:r>
              <a:rPr lang="bg-BG" dirty="0"/>
              <a:t>, жени </a:t>
            </a:r>
            <a:r>
              <a:rPr lang="en-US" dirty="0"/>
              <a:t>(3)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156157" y="2762998"/>
            <a:ext cx="3682243" cy="255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251520" y="1412776"/>
            <a:ext cx="4536504" cy="489654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Лека атлетика – общо 48 – </a:t>
            </a:r>
            <a:endParaRPr lang="bg-BG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мъже </a:t>
            </a:r>
            <a:r>
              <a:rPr lang="en-US" dirty="0"/>
              <a:t>(</a:t>
            </a:r>
            <a:r>
              <a:rPr lang="bg-BG" dirty="0"/>
              <a:t>24</a:t>
            </a:r>
            <a:r>
              <a:rPr lang="en-US" dirty="0"/>
              <a:t>)</a:t>
            </a:r>
            <a:r>
              <a:rPr lang="bg-BG" dirty="0"/>
              <a:t> , жени </a:t>
            </a:r>
            <a:r>
              <a:rPr lang="en-US" dirty="0"/>
              <a:t>(23)</a:t>
            </a:r>
            <a:r>
              <a:rPr lang="bg-BG" dirty="0"/>
              <a:t>, смесени </a:t>
            </a:r>
            <a:r>
              <a:rPr lang="en-US" dirty="0"/>
              <a:t>(1)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Модерен петобой – общо 2 – мъже </a:t>
            </a:r>
            <a:r>
              <a:rPr lang="en-US" dirty="0"/>
              <a:t>(1), </a:t>
            </a:r>
            <a:r>
              <a:rPr lang="bg-BG" dirty="0"/>
              <a:t>жени</a:t>
            </a:r>
            <a:r>
              <a:rPr lang="en-US" dirty="0"/>
              <a:t> (1)</a:t>
            </a:r>
            <a:endParaRPr lang="bg-BG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bg-BG" dirty="0"/>
              <a:t>Колоездене </a:t>
            </a: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bg-BG" dirty="0"/>
              <a:t>       Колоездене на писта – общо 12 – мъже </a:t>
            </a:r>
            <a:r>
              <a:rPr lang="en-US" dirty="0"/>
              <a:t>(6)</a:t>
            </a:r>
            <a:r>
              <a:rPr lang="bg-BG" dirty="0"/>
              <a:t>, жени </a:t>
            </a:r>
            <a:r>
              <a:rPr lang="en-US" dirty="0"/>
              <a:t>(6)</a:t>
            </a:r>
            <a:endParaRPr lang="bg-BG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BMX</a:t>
            </a:r>
          </a:p>
          <a:p>
            <a:pPr marL="0" indent="0">
              <a:buNone/>
            </a:pPr>
            <a:r>
              <a:rPr lang="bg-BG" dirty="0"/>
              <a:t>        </a:t>
            </a:r>
            <a:r>
              <a:rPr lang="en-US" dirty="0"/>
              <a:t>BMX </a:t>
            </a:r>
            <a:r>
              <a:rPr lang="bg-BG" dirty="0"/>
              <a:t>свободен стил – общо 2 – мъже (1), жени(1)</a:t>
            </a:r>
          </a:p>
          <a:p>
            <a:pPr marL="0" indent="0">
              <a:buNone/>
            </a:pPr>
            <a:r>
              <a:rPr lang="bg-BG" dirty="0"/>
              <a:t>        </a:t>
            </a:r>
            <a:r>
              <a:rPr lang="en-US" dirty="0"/>
              <a:t>BMX </a:t>
            </a:r>
            <a:r>
              <a:rPr lang="bg-BG" dirty="0"/>
              <a:t>състезание – общо 2 -  мъже (1), жени (1)</a:t>
            </a: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bg-BG" dirty="0"/>
          </a:p>
        </p:txBody>
      </p:sp>
      <p:pic>
        <p:nvPicPr>
          <p:cNvPr id="5" name="Картина 5">
            <a:extLst>
              <a:ext uri="{FF2B5EF4-FFF2-40B4-BE49-F238E27FC236}">
                <a16:creationId xmlns:a16="http://schemas.microsoft.com/office/drawing/2014/main" id="{811B4EA3-9693-BA4E-FEA5-50C497B318F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788587" y="1345716"/>
            <a:ext cx="3822192" cy="173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6" descr="Картина, която съдържа открито, жълт, лице, скокове&#10;&#10;Описанието е генерирано автоматично">
            <a:extLst>
              <a:ext uri="{FF2B5EF4-FFF2-40B4-BE49-F238E27FC236}">
                <a16:creationId xmlns:a16="http://schemas.microsoft.com/office/drawing/2014/main" id="{2EB4EBFE-3781-F611-8600-FDCCE3B55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69611"/>
            <a:ext cx="2743200" cy="280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470</TotalTime>
  <Words>1357</Words>
  <Application>Microsoft Office PowerPoint</Application>
  <PresentationFormat>Презентация на цял екран (4:3)</PresentationFormat>
  <Paragraphs>104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26</vt:i4>
      </vt:variant>
    </vt:vector>
  </HeadingPairs>
  <TitlesOfParts>
    <vt:vector size="27" baseType="lpstr">
      <vt:lpstr>Ion</vt:lpstr>
      <vt:lpstr>ВИДОВЕ ОЛИМПИЙСКИ СПОРТОВЕ - ТОКИО 2022</vt:lpstr>
      <vt:lpstr>Олимпиада Токио 2022</vt:lpstr>
      <vt:lpstr>Презентация на PowerPoint</vt:lpstr>
      <vt:lpstr>Олимпийски огън</vt:lpstr>
      <vt:lpstr>Олимпийските спортове са следните: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Класиране по медали: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БЛАГОДАРИМ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Администратор</dc:creator>
  <cp:lastModifiedBy>Malina Spasova</cp:lastModifiedBy>
  <cp:revision>335</cp:revision>
  <dcterms:created xsi:type="dcterms:W3CDTF">2022-05-14T07:43:47Z</dcterms:created>
  <dcterms:modified xsi:type="dcterms:W3CDTF">2022-05-18T08:45:27Z</dcterms:modified>
</cp:coreProperties>
</file>