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63"/>
  </p:notesMasterIdLst>
  <p:sldIdLst>
    <p:sldId id="256" r:id="rId2"/>
    <p:sldId id="257" r:id="rId3"/>
    <p:sldId id="285" r:id="rId4"/>
    <p:sldId id="287" r:id="rId5"/>
    <p:sldId id="286" r:id="rId6"/>
    <p:sldId id="289" r:id="rId7"/>
    <p:sldId id="288" r:id="rId8"/>
    <p:sldId id="290" r:id="rId9"/>
    <p:sldId id="291" r:id="rId10"/>
    <p:sldId id="258" r:id="rId11"/>
    <p:sldId id="259" r:id="rId12"/>
    <p:sldId id="260" r:id="rId13"/>
    <p:sldId id="292" r:id="rId14"/>
    <p:sldId id="293" r:id="rId15"/>
    <p:sldId id="294" r:id="rId16"/>
    <p:sldId id="295" r:id="rId17"/>
    <p:sldId id="262" r:id="rId18"/>
    <p:sldId id="319" r:id="rId19"/>
    <p:sldId id="296" r:id="rId20"/>
    <p:sldId id="320" r:id="rId21"/>
    <p:sldId id="310" r:id="rId22"/>
    <p:sldId id="337" r:id="rId23"/>
    <p:sldId id="311" r:id="rId24"/>
    <p:sldId id="268" r:id="rId25"/>
    <p:sldId id="297" r:id="rId26"/>
    <p:sldId id="318" r:id="rId27"/>
    <p:sldId id="301" r:id="rId28"/>
    <p:sldId id="302" r:id="rId29"/>
    <p:sldId id="303" r:id="rId30"/>
    <p:sldId id="299" r:id="rId31"/>
    <p:sldId id="300" r:id="rId32"/>
    <p:sldId id="304" r:id="rId33"/>
    <p:sldId id="306" r:id="rId34"/>
    <p:sldId id="298" r:id="rId35"/>
    <p:sldId id="305" r:id="rId36"/>
    <p:sldId id="321" r:id="rId37"/>
    <p:sldId id="322" r:id="rId38"/>
    <p:sldId id="323" r:id="rId39"/>
    <p:sldId id="324" r:id="rId40"/>
    <p:sldId id="277" r:id="rId41"/>
    <p:sldId id="338" r:id="rId42"/>
    <p:sldId id="278" r:id="rId43"/>
    <p:sldId id="281" r:id="rId44"/>
    <p:sldId id="307" r:id="rId45"/>
    <p:sldId id="329" r:id="rId46"/>
    <p:sldId id="332" r:id="rId47"/>
    <p:sldId id="328" r:id="rId48"/>
    <p:sldId id="330" r:id="rId49"/>
    <p:sldId id="339" r:id="rId50"/>
    <p:sldId id="279" r:id="rId51"/>
    <p:sldId id="309" r:id="rId52"/>
    <p:sldId id="326" r:id="rId53"/>
    <p:sldId id="333" r:id="rId54"/>
    <p:sldId id="335" r:id="rId55"/>
    <p:sldId id="336" r:id="rId56"/>
    <p:sldId id="316" r:id="rId57"/>
    <p:sldId id="317" r:id="rId58"/>
    <p:sldId id="269" r:id="rId59"/>
    <p:sldId id="270" r:id="rId60"/>
    <p:sldId id="284" r:id="rId61"/>
    <p:sldId id="340" r:id="rId62"/>
  </p:sldIdLst>
  <p:sldSz cx="9144000" cy="6858000" type="screen4x3"/>
  <p:notesSz cx="6858000" cy="9144000"/>
  <p:defaultTextStyle>
    <a:defPPr>
      <a:defRPr lang="bg-BG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B3BFF"/>
    <a:srgbClr val="800000"/>
    <a:srgbClr val="660033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2718" autoAdjust="0"/>
  </p:normalViewPr>
  <p:slideViewPr>
    <p:cSldViewPr>
      <p:cViewPr>
        <p:scale>
          <a:sx n="68" d="100"/>
          <a:sy n="68" d="100"/>
        </p:scale>
        <p:origin x="-144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bg-BG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bg-BG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bg-BG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FAE5F6D2-D751-4C07-AFAA-23B294A963E8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28203849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5F6D2-D751-4C07-AFAA-23B294A963E8}" type="slidenum">
              <a:rPr lang="bg-BG" smtClean="0"/>
              <a:pPr/>
              <a:t>9</a:t>
            </a:fld>
            <a:endParaRPr lang="bg-BG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smtClean="0"/>
              <a:t>УЧИЛИЩЕН ЖИВОТ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5F6D2-D751-4C07-AFAA-23B294A963E8}" type="slidenum">
              <a:rPr lang="bg-BG" smtClean="0"/>
              <a:pPr/>
              <a:t>45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1207735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5F6D2-D751-4C07-AFAA-23B294A963E8}" type="slidenum">
              <a:rPr lang="bg-BG" smtClean="0"/>
              <a:pPr/>
              <a:t>48</a:t>
            </a:fld>
            <a:endParaRPr lang="bg-BG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smtClean="0"/>
              <a:t>УЧИЛИЩЕ С БЪДЕЩЕ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5F6D2-D751-4C07-AFAA-23B294A963E8}" type="slidenum">
              <a:rPr lang="bg-BG" smtClean="0"/>
              <a:pPr/>
              <a:t>49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1738420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A843DA-927B-4100-A44E-5D90E618F8CF}" type="slidenum">
              <a:rPr lang="bg-BG"/>
              <a:pPr/>
              <a:t>50</a:t>
            </a:fld>
            <a:endParaRPr lang="bg-BG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smtClean="0"/>
              <a:t>СТЕНАТА  НА  СЛАВАТА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5F6D2-D751-4C07-AFAA-23B294A963E8}" type="slidenum">
              <a:rPr lang="bg-BG" smtClean="0"/>
              <a:pPr/>
              <a:t>55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3598858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5F6D2-D751-4C07-AFAA-23B294A963E8}" type="slidenum">
              <a:rPr lang="bg-BG" smtClean="0"/>
              <a:pPr/>
              <a:t>16</a:t>
            </a:fld>
            <a:endParaRPr lang="bg-BG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80B10F-4CD5-4210-A381-F80FD841799F}" type="slidenum">
              <a:rPr lang="bg-BG"/>
              <a:pPr/>
              <a:t>17</a:t>
            </a:fld>
            <a:endParaRPr lang="bg-BG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C3CDD4-5C9F-4690-AF61-FA034FD132CC}" type="slidenum">
              <a:rPr lang="bg-BG"/>
              <a:pPr/>
              <a:t>24</a:t>
            </a:fld>
            <a:endParaRPr lang="bg-BG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21E75F-1419-471A-92B2-5EAB759CEF42}" type="slidenum">
              <a:rPr lang="bg-BG"/>
              <a:pPr/>
              <a:t>26</a:t>
            </a:fld>
            <a:endParaRPr lang="bg-BG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5F6D2-D751-4C07-AFAA-23B294A963E8}" type="slidenum">
              <a:rPr lang="bg-BG" smtClean="0"/>
              <a:pPr/>
              <a:t>30</a:t>
            </a:fld>
            <a:endParaRPr lang="bg-BG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E9B609-C78C-4593-86D7-92C12DBD95E7}" type="slidenum">
              <a:rPr lang="bg-BG"/>
              <a:pPr/>
              <a:t>40</a:t>
            </a:fld>
            <a:endParaRPr lang="bg-BG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F1CB0C-8223-419C-B6F0-2040A4AD0775}" type="slidenum">
              <a:rPr lang="bg-BG"/>
              <a:pPr/>
              <a:t>42</a:t>
            </a:fld>
            <a:endParaRPr lang="bg-BG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solidFill>
                <a:schemeClr val="bg2"/>
              </a:solidFill>
              <a:latin typeface="Monotype Corsiva" pitchFamily="66" charset="0"/>
            </a:endParaRPr>
          </a:p>
          <a:p>
            <a:endParaRPr lang="bg-BG" i="1">
              <a:solidFill>
                <a:schemeClr val="bg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5F6D2-D751-4C07-AFAA-23B294A963E8}" type="slidenum">
              <a:rPr lang="bg-BG" smtClean="0"/>
              <a:pPr/>
              <a:t>44</a:t>
            </a:fld>
            <a:endParaRPr lang="bg-B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4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12643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44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45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46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47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bg-BG"/>
            </a:p>
          </p:txBody>
        </p:sp>
        <p:sp>
          <p:nvSpPr>
            <p:cNvPr id="112648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49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50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51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52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53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54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55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56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57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58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59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60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61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62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63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bg-BG"/>
            </a:p>
          </p:txBody>
        </p:sp>
        <p:sp>
          <p:nvSpPr>
            <p:cNvPr id="112664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65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66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67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68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69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70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71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72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73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74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75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76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77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78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grpSp>
          <p:nvGrpSpPr>
            <p:cNvPr id="112679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12680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bg-BG"/>
              </a:p>
            </p:txBody>
          </p:sp>
          <p:sp>
            <p:nvSpPr>
              <p:cNvPr id="112681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bg-BG"/>
              </a:p>
            </p:txBody>
          </p:sp>
        </p:grpSp>
      </p:grpSp>
      <p:sp>
        <p:nvSpPr>
          <p:cNvPr id="11268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bg-BG"/>
              <a:t>Щракнете, за да редактирате стила на заглавието в образеца</a:t>
            </a:r>
          </a:p>
        </p:txBody>
      </p:sp>
      <p:sp>
        <p:nvSpPr>
          <p:cNvPr id="11268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bg-BG"/>
              <a:t>Щракнете, за да редактирате стила на подзаглавията в образеца</a:t>
            </a:r>
          </a:p>
        </p:txBody>
      </p:sp>
      <p:sp>
        <p:nvSpPr>
          <p:cNvPr id="112684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112685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112686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538847C-4DB6-4C7E-B087-E3C9FB64306D}" type="slidenum">
              <a:rPr lang="bg-BG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B72F12-3EE6-44E3-A871-DE8D02519C6A}" type="slidenum">
              <a:rPr lang="bg-BG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1D6EE-3E2A-4FB7-84C1-B5CF9B76F5FB}" type="slidenum">
              <a:rPr lang="bg-BG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лавие и 4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A281001-5C7A-4ED6-8C2F-1C184D6E8ABC}" type="slidenum">
              <a:rPr lang="bg-BG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C8EC62F-5ED9-4F47-9E8E-5D60049F8CE7}" type="slidenum">
              <a:rPr lang="bg-BG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лавие 2 съдържания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ата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7" name="Контейнер за долния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8" name="Контейнер за номер на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DF5AB2A-7BE1-4E82-A162-578A13C15513}" type="slidenum">
              <a:rPr lang="bg-BG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лавие, текст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F5F77FC-8FBA-4E52-B6F3-8F1E40D053FD}" type="slidenum">
              <a:rPr lang="bg-BG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лавие, съдържа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250AC8A-F6B0-49CD-8D0E-767DCAFAA2C9}" type="slidenum">
              <a:rPr lang="bg-BG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лавие, текст и 2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ата 5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7" name="Контейнер за долния колонтитул 6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8" name="Контейнер за номер на слайда 7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ADD3BF2-9600-410B-8349-91DD0B25CF48}" type="slidenum">
              <a:rPr lang="bg-BG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лавие, 2 съдържания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quarter" idx="2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half" idx="3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ата 5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7" name="Контейнер за долния колонтитул 6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8" name="Контейнер за номер на слайда 7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2274C98-0D76-4C63-BE4C-191F3869AE8A}" type="slidenum">
              <a:rPr lang="bg-BG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AE81FC-82F4-469D-8EC1-251D8967CFBC}" type="slidenum">
              <a:rPr lang="bg-BG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32B447-9FE4-4B5B-A41A-77AAD8038DD6}" type="slidenum">
              <a:rPr lang="bg-BG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127A33-F09C-4E0D-9065-6408DDE0FBCC}" type="slidenum">
              <a:rPr lang="bg-BG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E5D799-20FF-4D39-B243-F6ABB637B2C7}" type="slidenum">
              <a:rPr lang="bg-BG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37F31-C4F7-4924-A172-90A1AD8A8F97}" type="slidenum">
              <a:rPr lang="bg-BG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9D0F9-B1B0-43CE-9C72-F2A95B0DB855}" type="slidenum">
              <a:rPr lang="bg-BG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0F38EE-5B19-4617-8BF2-8768DB200551}" type="slidenum">
              <a:rPr lang="bg-BG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68907-4311-40EE-A317-331974D5D8CB}" type="slidenum">
              <a:rPr lang="bg-BG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1161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2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2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2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2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bg-BG"/>
            </a:p>
          </p:txBody>
        </p:sp>
        <p:sp>
          <p:nvSpPr>
            <p:cNvPr id="11162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2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2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2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2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3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3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3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3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3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3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3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3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3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3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bg-BG"/>
            </a:p>
          </p:txBody>
        </p:sp>
        <p:sp>
          <p:nvSpPr>
            <p:cNvPr id="11164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4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4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4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4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4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4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4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4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4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5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5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5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5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5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grpSp>
          <p:nvGrpSpPr>
            <p:cNvPr id="111655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1165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bg-BG"/>
              </a:p>
            </p:txBody>
          </p:sp>
          <p:sp>
            <p:nvSpPr>
              <p:cNvPr id="11165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bg-BG"/>
              </a:p>
            </p:txBody>
          </p:sp>
        </p:grpSp>
      </p:grpSp>
      <p:sp>
        <p:nvSpPr>
          <p:cNvPr id="11165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Щракнете, за да редактирате стила на заглавието в образеца</a:t>
            </a:r>
          </a:p>
        </p:txBody>
      </p:sp>
      <p:sp>
        <p:nvSpPr>
          <p:cNvPr id="11165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</a:p>
        </p:txBody>
      </p:sp>
      <p:sp>
        <p:nvSpPr>
          <p:cNvPr id="11166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bg-BG"/>
          </a:p>
        </p:txBody>
      </p:sp>
      <p:sp>
        <p:nvSpPr>
          <p:cNvPr id="11166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bg-BG"/>
          </a:p>
        </p:txBody>
      </p:sp>
      <p:sp>
        <p:nvSpPr>
          <p:cNvPr id="11166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EBFFD4B-892A-4080-9EA3-C36C815AE396}" type="slidenum">
              <a:rPr lang="bg-BG"/>
              <a:pPr/>
              <a:t>‹#›</a:t>
            </a:fld>
            <a:endParaRPr lang="bg-BG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90" r:id="rId12"/>
    <p:sldLayoutId id="2147483694" r:id="rId13"/>
    <p:sldLayoutId id="2147483695" r:id="rId14"/>
    <p:sldLayoutId id="2147483756" r:id="rId15"/>
    <p:sldLayoutId id="2147483757" r:id="rId16"/>
    <p:sldLayoutId id="2147483759" r:id="rId17"/>
    <p:sldLayoutId id="2147483760" r:id="rId18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20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21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2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2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2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2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2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daskalo.com/oupaisii/files/2015/02/Malkodanski.jpg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hyperlink" Target="http://www.daskalo.com/oupaisii/files/2020/01/YYY_7965.jpg" TargetMode="External"/><Relationship Id="rId7" Type="http://schemas.openxmlformats.org/officeDocument/2006/relationships/hyperlink" Target="http://www.daskalo.com/oupaisii/files/2020/01/YYY_7917.jpga_.jpg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hyperlink" Target="http://www.daskalo.com/oupaisii/files/2020/01/YYY_7916.jpgq_.jpg" TargetMode="Externa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251520" y="244475"/>
            <a:ext cx="8590855" cy="6496893"/>
          </a:xfrm>
        </p:spPr>
        <p:txBody>
          <a:bodyPr/>
          <a:lstStyle/>
          <a:p>
            <a:r>
              <a:rPr lang="bg-BG" sz="6000" dirty="0"/>
              <a:t>   </a:t>
            </a:r>
            <a:r>
              <a:rPr lang="bg-BG" sz="8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110</a:t>
            </a:r>
            <a:r>
              <a:rPr lang="en-US" sz="8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bg-BG" sz="8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ГОДИНИ</a:t>
            </a:r>
            <a:br>
              <a:rPr lang="bg-BG" sz="8000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bg-B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</a:t>
            </a:r>
            <a:br>
              <a:rPr lang="bg-BG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bg-B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 </a:t>
            </a:r>
            <a:r>
              <a:rPr lang="bg-BG" sz="5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ОСНОВНО               					УЧИЛИЩЕ</a:t>
            </a:r>
            <a:r>
              <a:rPr lang="bg-BG" dirty="0">
                <a:solidFill>
                  <a:schemeClr val="bg2">
                    <a:lumMod val="20000"/>
                    <a:lumOff val="80000"/>
                  </a:schemeClr>
                </a:solidFill>
              </a:rPr>
              <a:t/>
            </a:r>
            <a:br>
              <a:rPr lang="bg-BG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bg-BG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   </a:t>
            </a:r>
            <a:r>
              <a:rPr lang="bg-BG" dirty="0">
                <a:solidFill>
                  <a:schemeClr val="bg2">
                    <a:lumMod val="20000"/>
                    <a:lumOff val="80000"/>
                  </a:schemeClr>
                </a:solidFill>
              </a:rPr>
              <a:t/>
            </a:r>
            <a:br>
              <a:rPr lang="bg-BG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bg-B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bg-BG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 </a:t>
            </a:r>
            <a:r>
              <a:rPr lang="bg-BG" sz="5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“ОТЕЦ ПАИСИЙ”</a:t>
            </a:r>
            <a:br>
              <a:rPr lang="bg-BG" sz="5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bg-BG" sz="5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гр. Кнежа</a:t>
            </a:r>
            <a:br>
              <a:rPr lang="bg-BG" sz="5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bg-BG" sz="4000" cap="all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Иновативно училище</a:t>
            </a:r>
            <a:endParaRPr lang="bg-BG" sz="4000" cap="all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  <p:bldP spid="205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bg-BG" sz="4000" dirty="0"/>
              <a:t/>
            </a:r>
            <a:br>
              <a:rPr lang="bg-BG" sz="4000" dirty="0"/>
            </a:br>
            <a:endParaRPr lang="bg-BG" sz="4000" dirty="0"/>
          </a:p>
        </p:txBody>
      </p:sp>
      <p:pic>
        <p:nvPicPr>
          <p:cNvPr id="8" name="Картина 7" descr="122660813_352689955808833_512561667231330217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330862">
            <a:off x="140550" y="607111"/>
            <a:ext cx="2591803" cy="1932649"/>
          </a:xfrm>
          <a:prstGeom prst="rect">
            <a:avLst/>
          </a:prstGeom>
        </p:spPr>
      </p:pic>
      <p:pic>
        <p:nvPicPr>
          <p:cNvPr id="9" name="Картина 8" descr="122549700_354067649146033_29668877745108972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518728">
            <a:off x="6262697" y="625546"/>
            <a:ext cx="2649971" cy="1989254"/>
          </a:xfrm>
          <a:prstGeom prst="rect">
            <a:avLst/>
          </a:prstGeom>
        </p:spPr>
      </p:pic>
      <p:pic>
        <p:nvPicPr>
          <p:cNvPr id="10" name="Картина 9" descr="122692739_2907896669310712_495568708592420613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183804" y="583711"/>
            <a:ext cx="2636910" cy="1979450"/>
          </a:xfrm>
          <a:prstGeom prst="rect">
            <a:avLst/>
          </a:prstGeom>
        </p:spPr>
      </p:pic>
      <p:pic>
        <p:nvPicPr>
          <p:cNvPr id="11" name="Картина 10" descr="122849597_793931008059821_7244729723068924045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573326">
            <a:off x="3051555" y="3793535"/>
            <a:ext cx="2901408" cy="2178001"/>
          </a:xfrm>
          <a:prstGeom prst="rect">
            <a:avLst/>
          </a:prstGeom>
        </p:spPr>
      </p:pic>
      <p:pic>
        <p:nvPicPr>
          <p:cNvPr id="12" name="Картина 11" descr="122692328_382770079586586_2006175956867925193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6325105">
            <a:off x="6008352" y="3772794"/>
            <a:ext cx="2960882" cy="2222646"/>
          </a:xfrm>
          <a:prstGeom prst="rect">
            <a:avLst/>
          </a:prstGeom>
        </p:spPr>
      </p:pic>
      <p:pic>
        <p:nvPicPr>
          <p:cNvPr id="13" name="Картина 12" descr="122802259_1520822914774353_4953654146238225254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4813306">
            <a:off x="-37409" y="3806294"/>
            <a:ext cx="2938389" cy="2205761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7813"/>
            <a:ext cx="8663880" cy="1495003"/>
          </a:xfrm>
        </p:spPr>
        <p:txBody>
          <a:bodyPr>
            <a:normAutofit/>
          </a:bodyPr>
          <a:lstStyle/>
          <a:p>
            <a:r>
              <a:rPr lang="bg-BG" sz="5400" b="1" dirty="0" smtClean="0">
                <a:solidFill>
                  <a:schemeClr val="tx1"/>
                </a:solidFill>
              </a:rPr>
              <a:t>НАГРАДИ</a:t>
            </a:r>
            <a:endParaRPr lang="bg-BG" sz="5400" b="1" dirty="0">
              <a:solidFill>
                <a:schemeClr val="tx1"/>
              </a:solidFill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139952" y="1556792"/>
            <a:ext cx="4470648" cy="4539209"/>
          </a:xfrm>
        </p:spPr>
        <p:txBody>
          <a:bodyPr/>
          <a:lstStyle/>
          <a:p>
            <a:endParaRPr lang="bg-BG" sz="2400" dirty="0"/>
          </a:p>
          <a:p>
            <a:pPr>
              <a:buFont typeface="Wingdings" pitchFamily="2" charset="2"/>
              <a:buNone/>
            </a:pPr>
            <a:r>
              <a:rPr lang="bg-BG" sz="2600" dirty="0"/>
              <a:t>  </a:t>
            </a:r>
            <a:r>
              <a:rPr lang="bg-BG" sz="2800" b="1" dirty="0" smtClean="0"/>
              <a:t>През 1951 г. за добри резултати в учебно-възпитателната работа е наградена началната учителка Блага Кирилова </a:t>
            </a:r>
            <a:r>
              <a:rPr lang="bg-BG" sz="2800" b="1" dirty="0" err="1" smtClean="0"/>
              <a:t>Чипинска</a:t>
            </a:r>
            <a:r>
              <a:rPr lang="bg-BG" sz="2800" b="1" dirty="0" smtClean="0"/>
              <a:t> с орден “Кирил и Методий” </a:t>
            </a:r>
            <a:r>
              <a:rPr lang="en-US" sz="2800" b="1" dirty="0" smtClean="0"/>
              <a:t>III</a:t>
            </a:r>
            <a:r>
              <a:rPr lang="bg-BG" sz="2800" b="1" dirty="0" smtClean="0"/>
              <a:t> степен</a:t>
            </a:r>
            <a:endParaRPr lang="bg-BG" sz="2800" b="1" dirty="0"/>
          </a:p>
        </p:txBody>
      </p:sp>
      <p:pic>
        <p:nvPicPr>
          <p:cNvPr id="6" name="Контейнер за съдържание 5" descr="122607441_1802089213276556_7693848445462072746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49204" y="1772816"/>
            <a:ext cx="3222882" cy="4293339"/>
          </a:xfr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53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404664"/>
            <a:ext cx="5002088" cy="6264696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bg-BG" sz="2800" dirty="0"/>
              <a:t>  </a:t>
            </a:r>
          </a:p>
          <a:p>
            <a:pPr algn="ctr">
              <a:buFont typeface="Wingdings" pitchFamily="2" charset="2"/>
              <a:buNone/>
            </a:pPr>
            <a:endParaRPr lang="en-US" dirty="0" smtClean="0"/>
          </a:p>
          <a:p>
            <a:pPr algn="ctr">
              <a:buFont typeface="Wingdings" pitchFamily="2" charset="2"/>
              <a:buNone/>
            </a:pPr>
            <a:r>
              <a:rPr lang="bg-BG" dirty="0" smtClean="0"/>
              <a:t>През 1952 г. за директор на училището е назначен Никола Петров </a:t>
            </a:r>
            <a:r>
              <a:rPr lang="bg-BG" dirty="0" err="1" smtClean="0"/>
              <a:t>Цанкин</a:t>
            </a:r>
            <a:r>
              <a:rPr lang="bg-BG" dirty="0" smtClean="0"/>
              <a:t> – активен борец, антифашист, участник в Отечествената война</a:t>
            </a:r>
            <a:endParaRPr lang="bg-BG" dirty="0"/>
          </a:p>
        </p:txBody>
      </p:sp>
      <p:pic>
        <p:nvPicPr>
          <p:cNvPr id="5" name="Контейнер за съдържание 4" descr="122702547_345830293388590_7331089005757992149_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29250" y="1201496"/>
            <a:ext cx="3463230" cy="4613517"/>
          </a:xfr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chemeClr val="tx1"/>
                </a:solidFill>
              </a:rPr>
              <a:t>Директори са били</a:t>
            </a:r>
            <a:r>
              <a:rPr lang="bg-BG" dirty="0" smtClean="0"/>
              <a:t> </a:t>
            </a:r>
            <a:r>
              <a:rPr lang="bg-BG" dirty="0" smtClean="0">
                <a:solidFill>
                  <a:schemeClr val="tx1"/>
                </a:solidFill>
              </a:rPr>
              <a:t>и:</a:t>
            </a:r>
            <a:endParaRPr lang="bg-BG" dirty="0">
              <a:solidFill>
                <a:schemeClr val="tx1"/>
              </a:solidFill>
            </a:endParaRP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4530725"/>
          </a:xfrm>
        </p:spPr>
        <p:txBody>
          <a:bodyPr/>
          <a:lstStyle/>
          <a:p>
            <a:r>
              <a:rPr lang="bg-BG" dirty="0" err="1" smtClean="0"/>
              <a:t>Шиляшки</a:t>
            </a:r>
            <a:endParaRPr lang="bg-BG" dirty="0"/>
          </a:p>
        </p:txBody>
      </p:sp>
      <p:sp>
        <p:nvSpPr>
          <p:cNvPr id="9" name="Контейнер за съдържание 8"/>
          <p:cNvSpPr>
            <a:spLocks noGrp="1"/>
          </p:cNvSpPr>
          <p:nvPr>
            <p:ph sz="quarter" idx="4294967295"/>
          </p:nvPr>
        </p:nvSpPr>
        <p:spPr>
          <a:xfrm>
            <a:off x="4679950" y="3357563"/>
            <a:ext cx="4464050" cy="3024187"/>
          </a:xfrm>
        </p:spPr>
        <p:txBody>
          <a:bodyPr/>
          <a:lstStyle/>
          <a:p>
            <a:r>
              <a:rPr lang="bg-BG" dirty="0" smtClean="0"/>
              <a:t>От 2005 до 2007 е Мирела Коцова, а Петя </a:t>
            </a:r>
            <a:r>
              <a:rPr lang="bg-BG" dirty="0" err="1" smtClean="0"/>
              <a:t>Лачовска</a:t>
            </a:r>
            <a:r>
              <a:rPr lang="bg-BG" dirty="0" smtClean="0"/>
              <a:t> е от 2007 лятото до началото на 2008 г.</a:t>
            </a:r>
            <a:endParaRPr lang="bg-BG" dirty="0"/>
          </a:p>
        </p:txBody>
      </p:sp>
      <p:sp>
        <p:nvSpPr>
          <p:cNvPr id="8" name="Контейнер за съдържание 7"/>
          <p:cNvSpPr>
            <a:spLocks noGrp="1"/>
          </p:cNvSpPr>
          <p:nvPr>
            <p:ph sz="quarter" idx="4294967295"/>
          </p:nvPr>
        </p:nvSpPr>
        <p:spPr>
          <a:xfrm>
            <a:off x="251520" y="3356992"/>
            <a:ext cx="3787080" cy="2773933"/>
          </a:xfrm>
        </p:spPr>
        <p:txBody>
          <a:bodyPr/>
          <a:lstStyle/>
          <a:p>
            <a:r>
              <a:rPr lang="bg-BG" dirty="0" smtClean="0"/>
              <a:t>От 1998 до 2005 година е Даринка </a:t>
            </a:r>
            <a:r>
              <a:rPr lang="bg-BG" dirty="0" err="1" smtClean="0"/>
              <a:t>Димовска</a:t>
            </a:r>
            <a:endParaRPr lang="bg-BG" dirty="0"/>
          </a:p>
        </p:txBody>
      </p:sp>
      <p:sp>
        <p:nvSpPr>
          <p:cNvPr id="7" name="Контейнер за съдържание 6"/>
          <p:cNvSpPr>
            <a:spLocks noGrp="1"/>
          </p:cNvSpPr>
          <p:nvPr>
            <p:ph sz="quarter" idx="4294967295"/>
          </p:nvPr>
        </p:nvSpPr>
        <p:spPr>
          <a:xfrm>
            <a:off x="4716016" y="1600200"/>
            <a:ext cx="4427984" cy="2189163"/>
          </a:xfrm>
        </p:spPr>
        <p:txBody>
          <a:bodyPr/>
          <a:lstStyle/>
          <a:p>
            <a:r>
              <a:rPr lang="bg-BG" dirty="0" smtClean="0"/>
              <a:t>От 1979 до 1998 година е Станка Спасова</a:t>
            </a:r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251520" y="277812"/>
            <a:ext cx="8435280" cy="2287091"/>
          </a:xfrm>
        </p:spPr>
        <p:txBody>
          <a:bodyPr/>
          <a:lstStyle/>
          <a:p>
            <a:r>
              <a:rPr lang="bg-BG" sz="4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От 07.01.2008 г.  директор е  Стефчо Иванов </a:t>
            </a:r>
            <a:r>
              <a:rPr lang="bg-BG" sz="40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Малкодански</a:t>
            </a:r>
            <a:r>
              <a:rPr lang="bg-BG" sz="4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</a:t>
            </a:r>
            <a:endParaRPr lang="bg-BG" sz="4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8" name="Picture 2" descr="http://www.daskalo.com/oupaisii/files/2015/02/Malkodanski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606769"/>
            <a:ext cx="3191833" cy="3414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/>
          </p:nvPr>
        </p:nvSpPr>
        <p:spPr>
          <a:xfrm>
            <a:off x="457200" y="277812"/>
            <a:ext cx="8229600" cy="6319539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bg-BG" dirty="0" smtClean="0"/>
              <a:t>Той наследява училището в много тежко състояние. През февруари 2008 г., училището е било пред закриване. Господин </a:t>
            </a:r>
            <a:r>
              <a:rPr lang="bg-BG" dirty="0" err="1" smtClean="0"/>
              <a:t>Малкодански</a:t>
            </a:r>
            <a:r>
              <a:rPr lang="bg-BG" dirty="0" smtClean="0"/>
              <a:t> със своите отлични организаторски и мениджърски умения успява да възстанови, обнови и модернизира училището.</a:t>
            </a:r>
            <a:r>
              <a:rPr lang="en-US" dirty="0" smtClean="0"/>
              <a:t> </a:t>
            </a:r>
            <a:r>
              <a:rPr lang="bg-BG" dirty="0" smtClean="0"/>
              <a:t>За 10 години се прави ремонт на всички класни стаи, стола за хранене, физкултурния салон, изграждат се санитарни възли, част от фасадата на училището.</a:t>
            </a:r>
          </a:p>
          <a:p>
            <a:pPr>
              <a:buNone/>
            </a:pPr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/>
          </p:nvPr>
        </p:nvSpPr>
        <p:spPr>
          <a:xfrm>
            <a:off x="457200" y="277812"/>
            <a:ext cx="8435280" cy="6391547"/>
          </a:xfrm>
        </p:spPr>
        <p:txBody>
          <a:bodyPr/>
          <a:lstStyle/>
          <a:p>
            <a:endParaRPr lang="en-US" dirty="0" smtClean="0"/>
          </a:p>
          <a:p>
            <a:r>
              <a:rPr lang="bg-BG" dirty="0" smtClean="0"/>
              <a:t>Увеличава се значително броя на учениците. </a:t>
            </a:r>
          </a:p>
          <a:p>
            <a:r>
              <a:rPr lang="bg-BG" dirty="0" smtClean="0"/>
              <a:t>Изгражда се много добър учителски колектив</a:t>
            </a:r>
          </a:p>
          <a:p>
            <a:r>
              <a:rPr lang="bg-BG" dirty="0" smtClean="0"/>
              <a:t>Училището преминава на целодневна организация на обучение</a:t>
            </a:r>
          </a:p>
          <a:p>
            <a:r>
              <a:rPr lang="bg-BG" dirty="0" smtClean="0"/>
              <a:t>В прогимназиален етап се сформират по две паралелки</a:t>
            </a:r>
          </a:p>
          <a:p>
            <a:r>
              <a:rPr lang="bg-BG" dirty="0" smtClean="0"/>
              <a:t>През 2018/2019 учебна година училището става Иновативно</a:t>
            </a:r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sz="4000"/>
              <a:t>		</a:t>
            </a:r>
            <a:r>
              <a:rPr lang="bg-BG" sz="4000">
                <a:latin typeface="Monotype Corsiva" pitchFamily="66" charset="0"/>
              </a:rPr>
              <a:t/>
            </a:r>
            <a:br>
              <a:rPr lang="bg-BG" sz="4000">
                <a:latin typeface="Monotype Corsiva" pitchFamily="66" charset="0"/>
              </a:rPr>
            </a:br>
            <a:r>
              <a:rPr lang="bg-BG" sz="4000">
                <a:latin typeface="Monotype Corsiva" pitchFamily="66" charset="0"/>
              </a:rPr>
              <a:t>			</a:t>
            </a:r>
            <a:endParaRPr lang="en-US" sz="4000">
              <a:latin typeface="Monotype Corsiva" pitchFamily="66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bg-BG" sz="2800"/>
              <a:t>			</a:t>
            </a:r>
            <a:endParaRPr lang="en-US" sz="2800"/>
          </a:p>
        </p:txBody>
      </p:sp>
      <p:pic>
        <p:nvPicPr>
          <p:cNvPr id="52229" name="Picture 5" descr="image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209800"/>
            <a:ext cx="2601913" cy="4419600"/>
          </a:xfrm>
          <a:prstGeom prst="rect">
            <a:avLst/>
          </a:prstGeom>
          <a:noFill/>
        </p:spPr>
      </p:pic>
      <p:sp>
        <p:nvSpPr>
          <p:cNvPr id="52232" name="WordArt 8"/>
          <p:cNvSpPr>
            <a:spLocks noChangeArrowheads="1" noChangeShapeType="1" noTextEdit="1"/>
          </p:cNvSpPr>
          <p:nvPr/>
        </p:nvSpPr>
        <p:spPr bwMode="auto">
          <a:xfrm>
            <a:off x="1219200" y="0"/>
            <a:ext cx="7315200" cy="1905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bg-BG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Impact"/>
              </a:rPr>
              <a:t>ОУ </a:t>
            </a:r>
            <a:r>
              <a:rPr lang="bg-BG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Impact"/>
              </a:rPr>
              <a:t>“ОТЕЦ ПАИСИЙ"</a:t>
            </a:r>
            <a:endParaRPr lang="bg-BG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Impact"/>
            </a:endParaRPr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3962400" y="2286000"/>
            <a:ext cx="4648200" cy="34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bg-BG" sz="3600" b="0">
                <a:effectLst>
                  <a:outerShdw blurRad="38100" dist="38100" dir="2700000" algn="tl">
                    <a:srgbClr val="000000"/>
                  </a:outerShdw>
                </a:effectLst>
              </a:rPr>
              <a:t>МНОГО СА </a:t>
            </a:r>
            <a:br>
              <a:rPr lang="bg-BG" sz="3600" b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bg-BG" sz="3600" b="0">
                <a:effectLst>
                  <a:outerShdw blurRad="38100" dist="38100" dir="2700000" algn="tl">
                    <a:srgbClr val="000000"/>
                  </a:outerShdw>
                </a:effectLst>
              </a:rPr>
              <a:t>УЧИТЕЛИТЕ И </a:t>
            </a:r>
            <a:br>
              <a:rPr lang="bg-BG" sz="3600" b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bg-BG" sz="3600" b="0">
                <a:effectLst>
                  <a:outerShdw blurRad="38100" dist="38100" dir="2700000" algn="tl">
                    <a:srgbClr val="000000"/>
                  </a:outerShdw>
                </a:effectLst>
              </a:rPr>
              <a:t>УЧЕНИЦИТЕ,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bg-BG" sz="3600" b="0">
                <a:effectLst>
                  <a:outerShdw blurRad="38100" dist="38100" dir="2700000" algn="tl">
                    <a:srgbClr val="000000"/>
                  </a:outerShdw>
                </a:effectLst>
              </a:rPr>
              <a:t>ПРЕКРАЧВАЛИ </a:t>
            </a:r>
            <a:br>
              <a:rPr lang="bg-BG" sz="3600" b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bg-BG" sz="3600" b="0">
                <a:effectLst>
                  <a:outerShdw blurRad="38100" dist="38100" dir="2700000" algn="tl">
                    <a:srgbClr val="000000"/>
                  </a:outerShdw>
                </a:effectLst>
              </a:rPr>
              <a:t>ПРАГА НА УЧИЛИЩЕТО .</a:t>
            </a:r>
          </a:p>
        </p:txBody>
      </p:sp>
    </p:spTree>
  </p:cSld>
  <p:clrMapOvr>
    <a:masterClrMapping/>
  </p:clrMapOvr>
  <p:transition spd="slow" advClick="0" advTm="1000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3" presetClass="emph" presetSubtype="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tmFilter="0,0; .5, 1; 1, 1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2" grpId="0" animBg="1"/>
      <p:bldP spid="52232" grpId="1" animBg="1"/>
      <p:bldP spid="522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chemeClr val="tx1"/>
                </a:solidFill>
                <a:latin typeface="Times New Roman" pitchFamily="18" charset="0"/>
              </a:rPr>
              <a:t>ОУ “ОТЕЦ ПАИСИЙ” Е  УЧИЛИЩЕ С ТРАДИЦИИ.</a:t>
            </a:r>
            <a:endParaRPr lang="bg-BG" dirty="0"/>
          </a:p>
        </p:txBody>
      </p:sp>
      <p:pic>
        <p:nvPicPr>
          <p:cNvPr id="22" name="Контейнер за съдържание 21" descr="terziiska-204x30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451088" y="1916832"/>
            <a:ext cx="1606203" cy="2362063"/>
          </a:xfrm>
        </p:spPr>
      </p:pic>
      <p:sp>
        <p:nvSpPr>
          <p:cNvPr id="9" name="Текстов контейнер 8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bg-BG" dirty="0" smtClean="0"/>
              <a:t>  </a:t>
            </a:r>
            <a:endParaRPr lang="bg-BG" dirty="0"/>
          </a:p>
        </p:txBody>
      </p:sp>
      <p:sp>
        <p:nvSpPr>
          <p:cNvPr id="26" name="Текстов контейнер 25"/>
          <p:cNvSpPr>
            <a:spLocks noGrp="1"/>
          </p:cNvSpPr>
          <p:nvPr>
            <p:ph type="body" sz="half" idx="3"/>
          </p:nvPr>
        </p:nvSpPr>
        <p:spPr>
          <a:xfrm>
            <a:off x="4211960" y="1981200"/>
            <a:ext cx="4752528" cy="4114800"/>
          </a:xfrm>
        </p:spPr>
        <p:txBody>
          <a:bodyPr/>
          <a:lstStyle/>
          <a:p>
            <a:endParaRPr lang="en-US" sz="2800" dirty="0" smtClean="0"/>
          </a:p>
          <a:p>
            <a:endParaRPr lang="en-US" sz="2800" dirty="0"/>
          </a:p>
          <a:p>
            <a:r>
              <a:rPr lang="bg-BG" sz="2800" dirty="0" smtClean="0"/>
              <a:t>Дългогодишни учители – Детелина </a:t>
            </a:r>
            <a:r>
              <a:rPr lang="bg-BG" sz="2800" dirty="0" err="1" smtClean="0"/>
              <a:t>Бодилкова</a:t>
            </a:r>
            <a:r>
              <a:rPr lang="bg-BG" sz="2800" dirty="0" smtClean="0"/>
              <a:t>, Веселина Терзийска, Йонко </a:t>
            </a:r>
            <a:r>
              <a:rPr lang="bg-BG" sz="2800" dirty="0" err="1" smtClean="0"/>
              <a:t>Пискулийски</a:t>
            </a:r>
            <a:r>
              <a:rPr lang="en-US" sz="2800" dirty="0" smtClean="0"/>
              <a:t> </a:t>
            </a:r>
            <a:r>
              <a:rPr lang="bg-BG" sz="2800" dirty="0" smtClean="0"/>
              <a:t>Валентина </a:t>
            </a:r>
            <a:r>
              <a:rPr lang="bg-BG" sz="2800" dirty="0" err="1" smtClean="0"/>
              <a:t>Денинска</a:t>
            </a:r>
            <a:endParaRPr lang="bg-BG" sz="2800" dirty="0"/>
          </a:p>
        </p:txBody>
      </p:sp>
      <p:pic>
        <p:nvPicPr>
          <p:cNvPr id="45058" name="Picture 2" descr="http://www.daskalo.com/oupaisii/files/2020/01/YYY_7965-200x30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7" y="4278896"/>
            <a:ext cx="1623392" cy="2435088"/>
          </a:xfrm>
          <a:prstGeom prst="rect">
            <a:avLst/>
          </a:prstGeom>
          <a:noFill/>
        </p:spPr>
      </p:pic>
      <p:pic>
        <p:nvPicPr>
          <p:cNvPr id="45060" name="Picture 4" descr="http://www.daskalo.com/oupaisii/files/2020/01/YYY_7916.jpgq_-200x300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4278896"/>
            <a:ext cx="1584176" cy="2376265"/>
          </a:xfrm>
          <a:prstGeom prst="rect">
            <a:avLst/>
          </a:prstGeom>
          <a:noFill/>
        </p:spPr>
      </p:pic>
      <p:pic>
        <p:nvPicPr>
          <p:cNvPr id="45062" name="Picture 6" descr="http://www.daskalo.com/oupaisii/files/2020/01/YYY_7917.jpga_-200x300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1822004"/>
            <a:ext cx="1637929" cy="2456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chemeClr val="tx1"/>
                </a:solidFill>
              </a:rPr>
              <a:t>УЧИТЕЛСКИЯТ КОЛЕКТИВ НА 105 ГОДИШНИЯ ЮБИЛЕЙ</a:t>
            </a:r>
            <a:endParaRPr lang="bg-BG" dirty="0">
              <a:solidFill>
                <a:schemeClr val="tx1"/>
              </a:solidFill>
            </a:endParaRPr>
          </a:p>
        </p:txBody>
      </p:sp>
      <p:pic>
        <p:nvPicPr>
          <p:cNvPr id="4" name="Контейнер за съдържание 3" descr="P1140326-300x2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700808"/>
            <a:ext cx="6768752" cy="507656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w\Desktop\снимки\20201031_160316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61525"/>
            <a:ext cx="8229600" cy="5485688"/>
          </a:xfrm>
          <a:prstGeom prst="rect">
            <a:avLst/>
          </a:prstGeom>
          <a:noFill/>
        </p:spPr>
      </p:pic>
      <p:sp>
        <p:nvSpPr>
          <p:cNvPr id="7174" name="WordArt 6"/>
          <p:cNvSpPr>
            <a:spLocks noChangeArrowheads="1" noChangeShapeType="1" noTextEdit="1"/>
          </p:cNvSpPr>
          <p:nvPr/>
        </p:nvSpPr>
        <p:spPr bwMode="auto">
          <a:xfrm>
            <a:off x="1403648" y="2924944"/>
            <a:ext cx="7056784" cy="2942456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bg-BG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latin typeface="Impact"/>
              </a:rPr>
              <a:t> </a:t>
            </a:r>
            <a:r>
              <a:rPr lang="bg-BG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B3BFF"/>
                </a:solidFill>
                <a:latin typeface="Impact"/>
              </a:rPr>
              <a:t>ОТЕЦ ПАИСИЙ</a:t>
            </a:r>
            <a:endParaRPr lang="bg-BG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B3BFF"/>
              </a:solidFill>
              <a:latin typeface="Impact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0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nimBg="1"/>
      <p:bldP spid="717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 descr="P1140286-300x2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19" y="216024"/>
            <a:ext cx="4080197" cy="3060148"/>
          </a:xfrm>
          <a:prstGeom prst="rect">
            <a:avLst/>
          </a:prstGeom>
        </p:spPr>
      </p:pic>
      <p:pic>
        <p:nvPicPr>
          <p:cNvPr id="5" name="Картина 4" descr="P1140289-300x2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5" y="216024"/>
            <a:ext cx="4080197" cy="3060148"/>
          </a:xfrm>
          <a:prstGeom prst="rect">
            <a:avLst/>
          </a:prstGeom>
        </p:spPr>
      </p:pic>
      <p:pic>
        <p:nvPicPr>
          <p:cNvPr id="6" name="Картина 5" descr="P1140305-300x225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5522" y="3573015"/>
            <a:ext cx="4008446" cy="3006335"/>
          </a:xfrm>
          <a:prstGeom prst="rect">
            <a:avLst/>
          </a:prstGeom>
        </p:spPr>
      </p:pic>
      <p:pic>
        <p:nvPicPr>
          <p:cNvPr id="7" name="Картина 6" descr="P1150951-300x2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573016"/>
            <a:ext cx="4032448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/>
          <a:lstStyle/>
          <a:p>
            <a:r>
              <a:rPr lang="bg-BG" b="1" dirty="0" smtClean="0">
                <a:solidFill>
                  <a:schemeClr val="tx1"/>
                </a:solidFill>
              </a:rPr>
              <a:t>УЧЕНИЦИ</a:t>
            </a:r>
            <a:endParaRPr lang="bg-BG" b="1" dirty="0">
              <a:solidFill>
                <a:schemeClr val="tx1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107504" y="1268760"/>
            <a:ext cx="5112568" cy="5328592"/>
          </a:xfrm>
        </p:spPr>
        <p:txBody>
          <a:bodyPr/>
          <a:lstStyle/>
          <a:p>
            <a:r>
              <a:rPr lang="bg-BG" dirty="0" smtClean="0"/>
              <a:t>От нашето училище са излезли много УЧЕНОЛЮБИВИ и ТАЛАНТЛИВИ деца. Мария Матева завършва Художествената Академия. Нейната дипломна работа е на сградата на училището</a:t>
            </a:r>
            <a:endParaRPr lang="bg-BG" dirty="0"/>
          </a:p>
        </p:txBody>
      </p:sp>
      <p:pic>
        <p:nvPicPr>
          <p:cNvPr id="9" name="Контейнер за съдържание 8" descr="122818856_2494698434157408_4553707451343735717_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92080" y="1484784"/>
            <a:ext cx="3359309" cy="448707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нтейнер за съдържание 3"/>
          <p:cNvSpPr>
            <a:spLocks noGrp="1"/>
          </p:cNvSpPr>
          <p:nvPr>
            <p:ph/>
          </p:nvPr>
        </p:nvSpPr>
        <p:spPr>
          <a:xfrm>
            <a:off x="179512" y="277813"/>
            <a:ext cx="4104456" cy="6343542"/>
          </a:xfrm>
        </p:spPr>
        <p:txBody>
          <a:bodyPr/>
          <a:lstStyle/>
          <a:p>
            <a:endParaRPr lang="en-US" dirty="0" smtClean="0"/>
          </a:p>
          <a:p>
            <a:r>
              <a:rPr lang="bg-BG" dirty="0" smtClean="0"/>
              <a:t>Още едно художествено произведение на Мария </a:t>
            </a:r>
            <a:r>
              <a:rPr lang="bg-BG" dirty="0" err="1" smtClean="0"/>
              <a:t>Матовска</a:t>
            </a:r>
            <a:r>
              <a:rPr lang="bg-BG" dirty="0" smtClean="0"/>
              <a:t> краси нашето училище</a:t>
            </a:r>
          </a:p>
          <a:p>
            <a:endParaRPr lang="bg-BG" dirty="0"/>
          </a:p>
        </p:txBody>
      </p:sp>
      <p:pic>
        <p:nvPicPr>
          <p:cNvPr id="5" name="Картина 4" descr="20201031_1612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3" y="548681"/>
            <a:ext cx="4554505" cy="6072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11560" y="277813"/>
            <a:ext cx="8075240" cy="702915"/>
          </a:xfrm>
        </p:spPr>
        <p:txBody>
          <a:bodyPr/>
          <a:lstStyle/>
          <a:p>
            <a:r>
              <a:rPr lang="bg-BG" b="1" dirty="0" smtClean="0">
                <a:solidFill>
                  <a:schemeClr val="tx1"/>
                </a:solidFill>
              </a:rPr>
              <a:t>ОЛИМПИАДИ</a:t>
            </a:r>
            <a:endParaRPr lang="bg-BG" b="1" dirty="0">
              <a:solidFill>
                <a:schemeClr val="tx1"/>
              </a:solidFill>
            </a:endParaRPr>
          </a:p>
        </p:txBody>
      </p:sp>
      <p:sp>
        <p:nvSpPr>
          <p:cNvPr id="7" name="Контейнер за съдържание 6"/>
          <p:cNvSpPr>
            <a:spLocks noGrp="1"/>
          </p:cNvSpPr>
          <p:nvPr>
            <p:ph sz="half" idx="1"/>
          </p:nvPr>
        </p:nvSpPr>
        <p:spPr>
          <a:xfrm>
            <a:off x="0" y="908720"/>
            <a:ext cx="5004048" cy="5949280"/>
          </a:xfrm>
        </p:spPr>
        <p:txBody>
          <a:bodyPr/>
          <a:lstStyle/>
          <a:p>
            <a:endParaRPr lang="en-US" sz="2400" dirty="0" smtClean="0"/>
          </a:p>
          <a:p>
            <a:r>
              <a:rPr lang="bg-BG" sz="2400" dirty="0" smtClean="0"/>
              <a:t>Ежегодно учениците от ОУ “Отец Паисий”, участват в олимпиади. През учебната 2019-2020 </a:t>
            </a:r>
            <a:r>
              <a:rPr lang="bg-BG" dirty="0" smtClean="0"/>
              <a:t>г</a:t>
            </a:r>
            <a:r>
              <a:rPr lang="bg-BG" sz="2400" dirty="0" smtClean="0"/>
              <a:t>. </a:t>
            </a:r>
            <a:r>
              <a:rPr lang="ru-RU" sz="2400" b="1" dirty="0" err="1" smtClean="0"/>
              <a:t>Мирела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Пламенова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Грамова</a:t>
            </a:r>
            <a:r>
              <a:rPr lang="ru-RU" sz="2400" b="1" dirty="0" smtClean="0"/>
              <a:t> и Богомил </a:t>
            </a:r>
            <a:r>
              <a:rPr lang="ru-RU" sz="2400" b="1" dirty="0" err="1" smtClean="0"/>
              <a:t>Стелиянов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Славев-Велков</a:t>
            </a:r>
            <a:r>
              <a:rPr lang="ru-RU" sz="2400" b="1" dirty="0" smtClean="0"/>
              <a:t> от 7-ми „а“ </a:t>
            </a:r>
            <a:r>
              <a:rPr lang="ru-RU" sz="2400" b="1" dirty="0" err="1" smtClean="0"/>
              <a:t>клас</a:t>
            </a:r>
            <a:r>
              <a:rPr lang="ru-RU" sz="2400" b="1" dirty="0" smtClean="0"/>
              <a:t> се </a:t>
            </a:r>
            <a:r>
              <a:rPr lang="ru-RU" sz="2400" b="1" dirty="0" err="1" smtClean="0"/>
              <a:t>явиха</a:t>
            </a:r>
            <a:r>
              <a:rPr lang="ru-RU" sz="2400" b="1" dirty="0" smtClean="0"/>
              <a:t> на </a:t>
            </a:r>
            <a:r>
              <a:rPr lang="ru-RU" sz="2400" b="1" dirty="0" err="1" smtClean="0"/>
              <a:t>Областен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кръг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</a:t>
            </a:r>
            <a:r>
              <a:rPr lang="ru-RU" sz="2400" b="1" dirty="0" smtClean="0"/>
              <a:t> олимпиада по Биология и </a:t>
            </a:r>
            <a:r>
              <a:rPr lang="ru-RU" sz="2400" b="1" dirty="0" err="1" smtClean="0"/>
              <a:t>здравно</a:t>
            </a:r>
            <a:r>
              <a:rPr lang="ru-RU" sz="2400" b="1" dirty="0" smtClean="0"/>
              <a:t> образование и се </a:t>
            </a:r>
            <a:r>
              <a:rPr lang="ru-RU" sz="2400" b="1" dirty="0" err="1" smtClean="0"/>
              <a:t>наредиха</a:t>
            </a:r>
            <a:r>
              <a:rPr lang="ru-RU" sz="2400" b="1" dirty="0" smtClean="0"/>
              <a:t> сред </a:t>
            </a:r>
            <a:r>
              <a:rPr lang="ru-RU" sz="2400" b="1" dirty="0" err="1" smtClean="0"/>
              <a:t>класиралите</a:t>
            </a:r>
            <a:r>
              <a:rPr lang="ru-RU" sz="2400" b="1" dirty="0" smtClean="0"/>
              <a:t> се за Национален </a:t>
            </a:r>
            <a:r>
              <a:rPr lang="ru-RU" sz="2400" b="1" dirty="0" err="1" smtClean="0"/>
              <a:t>кръг</a:t>
            </a:r>
            <a:r>
              <a:rPr lang="ru-RU" sz="2400" b="1" dirty="0" smtClean="0"/>
              <a:t>.</a:t>
            </a:r>
          </a:p>
          <a:p>
            <a:endParaRPr lang="bg-BG" dirty="0"/>
          </a:p>
        </p:txBody>
      </p:sp>
      <p:pic>
        <p:nvPicPr>
          <p:cNvPr id="5" name="Контейнер за съдържание 4" descr="123136982_973990933086165_6694532781567046136_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04048" y="1196752"/>
            <a:ext cx="1946920" cy="2857801"/>
          </a:xfrm>
        </p:spPr>
      </p:pic>
      <p:pic>
        <p:nvPicPr>
          <p:cNvPr id="6" name="Картина 5" descr="123106239_1041541376297808_183672363227466421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3861048"/>
            <a:ext cx="1920724" cy="2894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543800" cy="1171575"/>
          </a:xfrm>
        </p:spPr>
        <p:txBody>
          <a:bodyPr>
            <a:normAutofit fontScale="90000"/>
          </a:bodyPr>
          <a:lstStyle/>
          <a:p>
            <a:r>
              <a:rPr lang="bg-BG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ПРАЗНИЦИ</a:t>
            </a: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bg-BG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И УЧИЛИЩЕН ЖИВОТ</a:t>
            </a:r>
            <a:endParaRPr lang="en-US" b="1" dirty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0227" y="1196752"/>
            <a:ext cx="3384376" cy="460851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bg-BG" b="1" dirty="0" smtClean="0">
              <a:solidFill>
                <a:schemeClr val="accent3">
                  <a:lumMod val="20000"/>
                  <a:lumOff val="80000"/>
                </a:schemeClr>
              </a:solidFill>
              <a:latin typeface="Monotype Corsiva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bg-BG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В ОУ “Отец Паисий”  се  провеждат различни мероприятия </a:t>
            </a:r>
            <a:endParaRPr lang="bg-BG" b="1" dirty="0">
              <a:solidFill>
                <a:schemeClr val="accent3">
                  <a:lumMod val="20000"/>
                  <a:lumOff val="8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1" name="Контейнер за съдържание 10" descr="P1160135-300x225.jpg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5652120" y="4168477"/>
            <a:ext cx="3219913" cy="2414935"/>
          </a:xfrm>
        </p:spPr>
      </p:pic>
      <p:pic>
        <p:nvPicPr>
          <p:cNvPr id="10" name="Контейнер за съдържание 9" descr="P1160119-300x225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5916148" y="1412776"/>
            <a:ext cx="2976331" cy="2232249"/>
          </a:xfrm>
        </p:spPr>
      </p:pic>
      <p:pic>
        <p:nvPicPr>
          <p:cNvPr id="12" name="Картина 11" descr="първи-клас-300x1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4437112"/>
            <a:ext cx="3810000" cy="2146300"/>
          </a:xfrm>
          <a:prstGeom prst="rect">
            <a:avLst/>
          </a:prstGeom>
        </p:spPr>
      </p:pic>
      <p:pic>
        <p:nvPicPr>
          <p:cNvPr id="13" name="Картина 12" descr="P1160146-300x2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1916832"/>
            <a:ext cx="2658211" cy="1993658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  <p:bldP spid="6963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Картина 7" descr="P1140362-300x2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7814" y="620687"/>
            <a:ext cx="3858162" cy="2893621"/>
          </a:xfrm>
          <a:prstGeom prst="rect">
            <a:avLst/>
          </a:prstGeom>
        </p:spPr>
      </p:pic>
      <p:pic>
        <p:nvPicPr>
          <p:cNvPr id="9" name="Картина 8" descr="P1140371-300x2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620688"/>
            <a:ext cx="3840427" cy="2880320"/>
          </a:xfrm>
          <a:prstGeom prst="rect">
            <a:avLst/>
          </a:prstGeom>
        </p:spPr>
      </p:pic>
      <p:pic>
        <p:nvPicPr>
          <p:cNvPr id="10" name="Картина 9" descr="P1140379-300x2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3789040"/>
            <a:ext cx="3816424" cy="2862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77812"/>
            <a:ext cx="8219256" cy="2143075"/>
          </a:xfrm>
        </p:spPr>
        <p:txBody>
          <a:bodyPr/>
          <a:lstStyle/>
          <a:p>
            <a:r>
              <a:rPr lang="bg-BG" sz="4000" dirty="0" smtClean="0">
                <a:solidFill>
                  <a:schemeClr val="tx1"/>
                </a:solidFill>
                <a:latin typeface="Times New Roman" pitchFamily="18" charset="0"/>
              </a:rPr>
              <a:t>ОТБЕЛЯЗВАНЕ НА НАЦИОНАЛНИЯ ПРАЗНИК НА БЪЛГАРИЯ</a:t>
            </a:r>
            <a:endParaRPr lang="en-US" sz="40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0119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1692275" y="7389813"/>
            <a:ext cx="3905250" cy="8318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99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ru-RU" sz="3600" i="1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</a:rPr>
              <a:t>Г Р А Д   К Н Е Ж А</a:t>
            </a:r>
            <a:endParaRPr lang="bg-BG" sz="3600" i="1" kern="10">
              <a:ln w="9525"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</a:endParaRPr>
          </a:p>
        </p:txBody>
      </p:sp>
      <p:sp>
        <p:nvSpPr>
          <p:cNvPr id="90120" name="WordArt 8"/>
          <p:cNvSpPr>
            <a:spLocks noChangeArrowheads="1" noChangeShapeType="1" noTextEdit="1"/>
          </p:cNvSpPr>
          <p:nvPr/>
        </p:nvSpPr>
        <p:spPr bwMode="auto">
          <a:xfrm>
            <a:off x="3419475" y="3284538"/>
            <a:ext cx="2171700" cy="13716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bg-BG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Monotype Corsiva"/>
              </a:rPr>
              <a:t>град кнежа</a:t>
            </a:r>
          </a:p>
        </p:txBody>
      </p:sp>
      <p:pic>
        <p:nvPicPr>
          <p:cNvPr id="17" name="Контейнер за съдържание 16" descr="88131807_10216686276977396_6298669440523304960_n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372200" y="3068960"/>
            <a:ext cx="2623706" cy="3501008"/>
          </a:xfrm>
        </p:spPr>
      </p:pic>
      <p:pic>
        <p:nvPicPr>
          <p:cNvPr id="9" name="Контейнер за съдържание 8" descr="84635136_10216686290217727_2180283729123999744_n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107504" y="1772816"/>
            <a:ext cx="2520281" cy="3363000"/>
          </a:xfrm>
        </p:spPr>
      </p:pic>
      <p:pic>
        <p:nvPicPr>
          <p:cNvPr id="7" name="Картина 6" descr="86974804_10216571005055670_6853208447819710464_n 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800" y="3356992"/>
            <a:ext cx="3528392" cy="2646294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chemeClr val="tx1"/>
                </a:solidFill>
              </a:rPr>
              <a:t>НОВОГОДИШНИ ТЪРЖЕСТВА</a:t>
            </a:r>
            <a:endParaRPr lang="bg-BG" dirty="0">
              <a:solidFill>
                <a:schemeClr val="tx1"/>
              </a:solidFill>
            </a:endParaRPr>
          </a:p>
        </p:txBody>
      </p:sp>
      <p:pic>
        <p:nvPicPr>
          <p:cNvPr id="1026" name="Picture 2" descr="Изображението може да съдържа: 19 души, включително Таня Дарин Маргински, усмихнати хор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392" y="1484784"/>
            <a:ext cx="3269503" cy="2452128"/>
          </a:xfrm>
          <a:prstGeom prst="rect">
            <a:avLst/>
          </a:prstGeom>
          <a:noFill/>
        </p:spPr>
      </p:pic>
      <p:pic>
        <p:nvPicPr>
          <p:cNvPr id="1028" name="Picture 4" descr="Изображението може да съдържа: 4 душ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3124" y="1484784"/>
            <a:ext cx="2374408" cy="3168352"/>
          </a:xfrm>
          <a:prstGeom prst="rect">
            <a:avLst/>
          </a:prstGeom>
          <a:noFill/>
        </p:spPr>
      </p:pic>
      <p:pic>
        <p:nvPicPr>
          <p:cNvPr id="1030" name="Picture 6" descr="Изображението може да съдържа: 1 чове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556792"/>
            <a:ext cx="2374408" cy="3168352"/>
          </a:xfrm>
          <a:prstGeom prst="rect">
            <a:avLst/>
          </a:prstGeom>
          <a:noFill/>
        </p:spPr>
      </p:pic>
      <p:pic>
        <p:nvPicPr>
          <p:cNvPr id="1036" name="Picture 12" descr="Изображението може да съдържа: 12 души, усмихнати хора, обувки, маса и на закрит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128650"/>
            <a:ext cx="3748980" cy="2499320"/>
          </a:xfrm>
          <a:prstGeom prst="rect">
            <a:avLst/>
          </a:prstGeom>
          <a:noFill/>
        </p:spPr>
      </p:pic>
      <p:pic>
        <p:nvPicPr>
          <p:cNvPr id="1038" name="Picture 14" descr="Изображението може да съдържа: 5 души, стоящи хора и дет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3573016"/>
            <a:ext cx="4540560" cy="3027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chemeClr val="tx1"/>
                </a:solidFill>
              </a:rPr>
              <a:t>ВЕСЕЛАТА ПОЩА</a:t>
            </a:r>
            <a:endParaRPr lang="bg-BG" dirty="0">
              <a:solidFill>
                <a:schemeClr val="tx1"/>
              </a:solidFill>
            </a:endParaRPr>
          </a:p>
        </p:txBody>
      </p:sp>
      <p:pic>
        <p:nvPicPr>
          <p:cNvPr id="4" name="Контейнер за съдържание 3" descr="48380266_786744758374142_1477384766033494016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4000500" cy="3000375"/>
          </a:xfrm>
        </p:spPr>
      </p:pic>
      <p:pic>
        <p:nvPicPr>
          <p:cNvPr id="5" name="Картина 4" descr="48421711_786744948374123_31672209827168256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124744"/>
            <a:ext cx="4000500" cy="3000375"/>
          </a:xfrm>
          <a:prstGeom prst="rect">
            <a:avLst/>
          </a:prstGeom>
        </p:spPr>
      </p:pic>
      <p:pic>
        <p:nvPicPr>
          <p:cNvPr id="6" name="Картина 5" descr="48411545_786744881707463_918360519235914956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821" y="4308119"/>
            <a:ext cx="3240075" cy="2430056"/>
          </a:xfrm>
          <a:prstGeom prst="rect">
            <a:avLst/>
          </a:prstGeom>
        </p:spPr>
      </p:pic>
      <p:pic>
        <p:nvPicPr>
          <p:cNvPr id="7" name="Картина 6" descr="48409507_786744555040829_816865929738793779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4179125"/>
            <a:ext cx="3456384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chemeClr val="tx1"/>
                </a:solidFill>
              </a:rPr>
              <a:t>КОЛЕДНИ БАЗАРИ</a:t>
            </a:r>
            <a:endParaRPr lang="bg-BG" dirty="0">
              <a:solidFill>
                <a:schemeClr val="tx1"/>
              </a:solidFill>
            </a:endParaRPr>
          </a:p>
        </p:txBody>
      </p:sp>
      <p:pic>
        <p:nvPicPr>
          <p:cNvPr id="4" name="Контейнер за съдържание 3" descr="79958093_10216060330449124_810070453098905600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3109" y="1211330"/>
            <a:ext cx="3528392" cy="2646294"/>
          </a:xfrm>
        </p:spPr>
      </p:pic>
      <p:pic>
        <p:nvPicPr>
          <p:cNvPr id="8" name="Картина 7" descr="79763762_10216060327009038_2512639903490113536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933056"/>
            <a:ext cx="3744417" cy="2808313"/>
          </a:xfrm>
          <a:prstGeom prst="rect">
            <a:avLst/>
          </a:prstGeom>
        </p:spPr>
      </p:pic>
      <p:pic>
        <p:nvPicPr>
          <p:cNvPr id="10" name="Картина 9" descr="79508785_10216060319968862_607818455419401011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5780" y="1196752"/>
            <a:ext cx="3568452" cy="2676339"/>
          </a:xfrm>
          <a:prstGeom prst="rect">
            <a:avLst/>
          </a:prstGeom>
        </p:spPr>
      </p:pic>
      <p:pic>
        <p:nvPicPr>
          <p:cNvPr id="72706" name="Picture 2" descr="Изображението може да съдържа: 7 души, усмихнати хора, седнали хора и на закрит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2100" y="3933056"/>
            <a:ext cx="3744416" cy="2808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bg-BG" dirty="0" smtClean="0">
                <a:latin typeface="Arial Black" pitchFamily="34" charset="0"/>
              </a:rPr>
              <a:t>НАЧАЛОТО</a:t>
            </a:r>
            <a:endParaRPr lang="bg-BG" dirty="0">
              <a:latin typeface="Arial Black" pitchFamily="34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bg-BG" sz="3600" b="1" dirty="0" smtClean="0">
                <a:latin typeface="Arial" pitchFamily="34" charset="0"/>
                <a:cs typeface="Arial" pitchFamily="34" charset="0"/>
              </a:rPr>
              <a:t>Училището в тази сграда е отворено за първи път на</a:t>
            </a:r>
          </a:p>
          <a:p>
            <a:pPr>
              <a:buNone/>
            </a:pPr>
            <a:r>
              <a:rPr lang="bg-BG" sz="3600" b="1" dirty="0" smtClean="0">
                <a:latin typeface="Arial" pitchFamily="34" charset="0"/>
                <a:cs typeface="Arial" pitchFamily="34" charset="0"/>
              </a:rPr>
              <a:t>   12 октомври 1910 г.</a:t>
            </a:r>
          </a:p>
          <a:p>
            <a:pPr>
              <a:buNone/>
            </a:pPr>
            <a:r>
              <a:rPr lang="bg-BG" sz="3600" b="1" dirty="0" smtClean="0">
                <a:latin typeface="Arial" pitchFamily="34" charset="0"/>
                <a:cs typeface="Arial" pitchFamily="34" charset="0"/>
              </a:rPr>
              <a:t>   С протокол №1 се дава името на училището – Начално училище “Отец Паисий”. Било е на един етаж с 4 учебни стаи.</a:t>
            </a:r>
          </a:p>
          <a:p>
            <a:pPr>
              <a:buNone/>
            </a:pPr>
            <a:endParaRPr lang="bg-BG" sz="36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538736" cy="1162050"/>
          </a:xfrm>
        </p:spPr>
        <p:txBody>
          <a:bodyPr/>
          <a:lstStyle/>
          <a:p>
            <a:r>
              <a:rPr lang="bg-BG" sz="3600" dirty="0" smtClean="0">
                <a:solidFill>
                  <a:schemeClr val="tx1"/>
                </a:solidFill>
              </a:rPr>
              <a:t>ГРАЖДАНСКА ЗАЩИТА</a:t>
            </a:r>
            <a:endParaRPr lang="bg-BG" sz="3600" dirty="0">
              <a:solidFill>
                <a:schemeClr val="tx1"/>
              </a:solidFill>
            </a:endParaRPr>
          </a:p>
        </p:txBody>
      </p:sp>
      <p:pic>
        <p:nvPicPr>
          <p:cNvPr id="6" name="Контейнер за съдържание 5" descr="61337390_10214610657208199_5750203078896779264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67944" y="201216"/>
            <a:ext cx="4067175" cy="2286000"/>
          </a:xfrm>
        </p:spPr>
      </p:pic>
      <p:sp>
        <p:nvSpPr>
          <p:cNvPr id="5" name="Текстов контейнер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bg-BG" sz="2800" dirty="0" smtClean="0"/>
              <a:t>Ежегодно в нашето училище се провеждат обучения  по БАК. Как да реагираме при различни бедствия и каква първа помощ да окажем</a:t>
            </a:r>
            <a:endParaRPr lang="bg-BG" sz="2800" dirty="0"/>
          </a:p>
        </p:txBody>
      </p:sp>
      <p:pic>
        <p:nvPicPr>
          <p:cNvPr id="8" name="Картина 7" descr="61245669_10214610661888316_741060767570198528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2564904"/>
            <a:ext cx="4067175" cy="2286000"/>
          </a:xfrm>
          <a:prstGeom prst="rect">
            <a:avLst/>
          </a:prstGeom>
        </p:spPr>
      </p:pic>
      <p:pic>
        <p:nvPicPr>
          <p:cNvPr id="9" name="Картина 8" descr="61743738_10214610662768338_751720509179166720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48155" y="4892129"/>
            <a:ext cx="3282249" cy="1844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Изображението може да съдържа: 19 души, усмихнати хора, на откри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429000"/>
            <a:ext cx="4000500" cy="3000376"/>
          </a:xfrm>
          <a:prstGeom prst="rect">
            <a:avLst/>
          </a:prstGeom>
          <a:noFill/>
        </p:spPr>
      </p:pic>
      <p:pic>
        <p:nvPicPr>
          <p:cNvPr id="2052" name="Picture 4" descr="Изображението може да съдържа: 1 човек, изправен, небе, дърво, на открито и природ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36706"/>
            <a:ext cx="4000500" cy="3000376"/>
          </a:xfrm>
          <a:prstGeom prst="rect">
            <a:avLst/>
          </a:prstGeom>
          <a:noFill/>
        </p:spPr>
      </p:pic>
      <p:pic>
        <p:nvPicPr>
          <p:cNvPr id="2054" name="Picture 6" descr="Изображението може да съдържа: един или повече хора, стоящи хора и на открит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855" y="3429000"/>
            <a:ext cx="4000500" cy="3000376"/>
          </a:xfrm>
          <a:prstGeom prst="rect">
            <a:avLst/>
          </a:prstGeom>
          <a:noFill/>
        </p:spPr>
      </p:pic>
      <p:pic>
        <p:nvPicPr>
          <p:cNvPr id="2056" name="Picture 8" descr="Изображението може да съдържа: 4 души, усмихнати хора, стоящи хора и на открит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186" y="116632"/>
            <a:ext cx="4000500" cy="3000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chemeClr val="tx1"/>
                </a:solidFill>
              </a:rPr>
              <a:t>ДЕН НА РОЗОВАТА ФЛАНЕЛКА</a:t>
            </a:r>
            <a:endParaRPr lang="bg-BG" dirty="0">
              <a:solidFill>
                <a:schemeClr val="tx1"/>
              </a:solidFill>
            </a:endParaRPr>
          </a:p>
        </p:txBody>
      </p:sp>
      <p:pic>
        <p:nvPicPr>
          <p:cNvPr id="4" name="Контейнер за съдържание 3" descr="88011727_10216626995855405_904981148930041446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075640">
            <a:off x="187210" y="1818793"/>
            <a:ext cx="3658429" cy="2743822"/>
          </a:xfrm>
        </p:spPr>
      </p:pic>
      <p:pic>
        <p:nvPicPr>
          <p:cNvPr id="5" name="Картина 4" descr="87500252_10216626983215089_4423185238155329536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20701">
            <a:off x="5028580" y="2014318"/>
            <a:ext cx="3772241" cy="2829181"/>
          </a:xfrm>
          <a:prstGeom prst="rect">
            <a:avLst/>
          </a:prstGeom>
        </p:spPr>
      </p:pic>
      <p:pic>
        <p:nvPicPr>
          <p:cNvPr id="6" name="Картина 5" descr="53142668_2222919164427365_4212994168663834624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062679">
            <a:off x="3451671" y="3539266"/>
            <a:ext cx="2446439" cy="3264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chemeClr val="tx1"/>
                </a:solidFill>
              </a:rPr>
              <a:t>МАРТЕНСКИ БАЗАР</a:t>
            </a:r>
            <a:endParaRPr lang="bg-BG" dirty="0">
              <a:solidFill>
                <a:schemeClr val="tx1"/>
              </a:solidFill>
            </a:endParaRPr>
          </a:p>
        </p:txBody>
      </p:sp>
      <p:pic>
        <p:nvPicPr>
          <p:cNvPr id="4" name="Контейнер за съдържание 3" descr="86995726_2870666586326611_7420421444045111296_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6905" y="1275014"/>
            <a:ext cx="3280420" cy="2460315"/>
          </a:xfrm>
        </p:spPr>
      </p:pic>
      <p:pic>
        <p:nvPicPr>
          <p:cNvPr id="5" name="Картина 4" descr="52694944_10214034616527542_751901896385495040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268760"/>
            <a:ext cx="4067175" cy="2286000"/>
          </a:xfrm>
          <a:prstGeom prst="rect">
            <a:avLst/>
          </a:prstGeom>
        </p:spPr>
      </p:pic>
      <p:pic>
        <p:nvPicPr>
          <p:cNvPr id="75778" name="Picture 2" descr="Изображението може да съдържа: 5 души, усмихнати хор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933055"/>
            <a:ext cx="4067175" cy="2286001"/>
          </a:xfrm>
          <a:prstGeom prst="rect">
            <a:avLst/>
          </a:prstGeom>
          <a:noFill/>
        </p:spPr>
      </p:pic>
      <p:pic>
        <p:nvPicPr>
          <p:cNvPr id="75780" name="Picture 4" descr="Изображението може да съдържа: 9 души, усмихнати хор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933056"/>
            <a:ext cx="4067175" cy="228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chemeClr val="tx1"/>
                </a:solidFill>
              </a:rPr>
              <a:t>СПОРТНИ ПРАЗНИЦИ</a:t>
            </a:r>
            <a:endParaRPr lang="bg-BG" dirty="0">
              <a:solidFill>
                <a:schemeClr val="tx1"/>
              </a:solidFill>
            </a:endParaRPr>
          </a:p>
        </p:txBody>
      </p:sp>
      <p:pic>
        <p:nvPicPr>
          <p:cNvPr id="4" name="Контейнер за съдържание 3" descr="42697453_10213037987772446_3263706271970230272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276872"/>
            <a:ext cx="2286000" cy="4152900"/>
          </a:xfrm>
        </p:spPr>
      </p:pic>
      <p:pic>
        <p:nvPicPr>
          <p:cNvPr id="5" name="Картина 4" descr="42687660_10213037994372611_237216689063093862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2276872"/>
            <a:ext cx="2286000" cy="4152900"/>
          </a:xfrm>
          <a:prstGeom prst="rect">
            <a:avLst/>
          </a:prstGeom>
        </p:spPr>
      </p:pic>
      <p:pic>
        <p:nvPicPr>
          <p:cNvPr id="6" name="Картина 5" descr="42643583_10213037979532240_1546814093489340416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1196752"/>
            <a:ext cx="228600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64" name="Picture 12" descr="Изображението може да съдържа: 2 души, стоящи хора, спортуващи, на открито и природ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708920"/>
            <a:ext cx="4067175" cy="2286001"/>
          </a:xfrm>
          <a:prstGeom prst="rect">
            <a:avLst/>
          </a:prstGeom>
          <a:noFill/>
        </p:spPr>
      </p:pic>
      <p:pic>
        <p:nvPicPr>
          <p:cNvPr id="74754" name="Picture 2" descr="Изображението може да съдържа: един или повече хора, баскетболно игрище, на открито и природ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050" y="83734"/>
            <a:ext cx="4323403" cy="2430017"/>
          </a:xfrm>
          <a:prstGeom prst="rect">
            <a:avLst/>
          </a:prstGeom>
          <a:noFill/>
        </p:spPr>
      </p:pic>
      <p:pic>
        <p:nvPicPr>
          <p:cNvPr id="74756" name="Picture 4" descr="Изображението може да съдържа: 2 души, седнали хора, дърво, на открито и природ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55743"/>
            <a:ext cx="4067175" cy="2286001"/>
          </a:xfrm>
          <a:prstGeom prst="rect">
            <a:avLst/>
          </a:prstGeom>
          <a:noFill/>
        </p:spPr>
      </p:pic>
      <p:pic>
        <p:nvPicPr>
          <p:cNvPr id="74758" name="Picture 6" descr="Изображението може да съдържа: 1 човек, се усмихва, walking, изправен, дърво, обувки, небе, дете, на открито и природ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01396">
            <a:off x="456293" y="2376579"/>
            <a:ext cx="2739383" cy="3655365"/>
          </a:xfrm>
          <a:prstGeom prst="rect">
            <a:avLst/>
          </a:prstGeom>
          <a:noFill/>
        </p:spPr>
      </p:pic>
      <p:pic>
        <p:nvPicPr>
          <p:cNvPr id="74760" name="Picture 8" descr="Изображението може да съдържа: хората, които вървят, дърво, небе, на открито и природ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58363">
            <a:off x="6038683" y="3002886"/>
            <a:ext cx="2669057" cy="3561524"/>
          </a:xfrm>
          <a:prstGeom prst="rect">
            <a:avLst/>
          </a:prstGeom>
          <a:noFill/>
        </p:spPr>
      </p:pic>
      <p:pic>
        <p:nvPicPr>
          <p:cNvPr id="74766" name="Picture 14" descr="Изображението може да съдържа: един или повече хора, спортуващи, баскетболно игрище, небе, обувки, на открито и природ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72567">
            <a:off x="3490824" y="4584254"/>
            <a:ext cx="3170376" cy="1781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74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74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4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chemeClr val="tx1"/>
                </a:solidFill>
              </a:rPr>
              <a:t>ВОЛЕЙБОЛЕН ОТБОР - МОМЧЕТА</a:t>
            </a:r>
            <a:endParaRPr lang="bg-BG" dirty="0">
              <a:solidFill>
                <a:schemeClr val="tx1"/>
              </a:solidFill>
            </a:endParaRPr>
          </a:p>
        </p:txBody>
      </p:sp>
      <p:pic>
        <p:nvPicPr>
          <p:cNvPr id="4" name="Контейнер за съдържание 3" descr="87074751_10221342209526510_9170822961664360448_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628800"/>
            <a:ext cx="6762732" cy="507204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chemeClr val="tx1"/>
                </a:solidFill>
              </a:rPr>
              <a:t>ОТКРИТ УРОК ПО ФВС</a:t>
            </a:r>
            <a:endParaRPr lang="bg-BG" dirty="0">
              <a:solidFill>
                <a:schemeClr val="tx1"/>
              </a:solidFill>
            </a:endParaRPr>
          </a:p>
        </p:txBody>
      </p:sp>
      <p:pic>
        <p:nvPicPr>
          <p:cNvPr id="4" name="Контейнер за съдържание 3" descr="123298236_350661386162366_9138221816234768387_n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55976" y="3356992"/>
            <a:ext cx="4488156" cy="3369125"/>
          </a:xfrm>
        </p:spPr>
      </p:pic>
      <p:pic>
        <p:nvPicPr>
          <p:cNvPr id="5" name="Картина 4" descr="123356764_1594825097372578_1920555673628020239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3984873" cy="2991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chemeClr val="tx1"/>
                </a:solidFill>
              </a:rPr>
              <a:t>СПОРТЕН ПРАЗНИК НА ЗООПАРК “ГЕРГАНА”</a:t>
            </a:r>
            <a:endParaRPr lang="bg-BG" dirty="0">
              <a:solidFill>
                <a:schemeClr val="tx1"/>
              </a:solidFill>
            </a:endParaRPr>
          </a:p>
        </p:txBody>
      </p:sp>
      <p:pic>
        <p:nvPicPr>
          <p:cNvPr id="4" name="Контейнер за съдържание 3" descr="123269351_2760402374181532_2333825658647517843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68011" y="3429000"/>
            <a:ext cx="4259965" cy="3194974"/>
          </a:xfrm>
        </p:spPr>
      </p:pic>
      <p:pic>
        <p:nvPicPr>
          <p:cNvPr id="5" name="Картина 4" descr="123218988_368530681083796_6278546745671687803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556792"/>
            <a:ext cx="4211960" cy="3158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3600" dirty="0" smtClean="0">
                <a:solidFill>
                  <a:schemeClr val="tx1"/>
                </a:solidFill>
              </a:rPr>
              <a:t>ОТБОР “МЛАД ОГНЕБОРЕЦ”</a:t>
            </a:r>
            <a:endParaRPr lang="bg-BG" sz="3600" dirty="0">
              <a:solidFill>
                <a:schemeClr val="tx1"/>
              </a:solidFill>
            </a:endParaRPr>
          </a:p>
        </p:txBody>
      </p:sp>
      <p:pic>
        <p:nvPicPr>
          <p:cNvPr id="4" name="Контейнер за съдържание 3" descr="123248816_1515281105332087_5440090667005198181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5" y="1412776"/>
            <a:ext cx="3921901" cy="5229200"/>
          </a:xfrm>
        </p:spPr>
      </p:pic>
      <p:pic>
        <p:nvPicPr>
          <p:cNvPr id="5" name="Картина 4" descr="123065090_803864903521939_422947357164329860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412776"/>
            <a:ext cx="3921900" cy="52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>
                <a:solidFill>
                  <a:schemeClr val="tx1"/>
                </a:solidFill>
              </a:rPr>
              <a:t>НАЧАЛНО УЧИЛИЩЕ</a:t>
            </a:r>
            <a:endParaRPr lang="bg-BG" b="1" dirty="0">
              <a:solidFill>
                <a:schemeClr val="tx1"/>
              </a:solidFill>
            </a:endParaRP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b="1" dirty="0" smtClean="0">
                <a:latin typeface="Arial" pitchFamily="34" charset="0"/>
                <a:cs typeface="Arial" pitchFamily="34" charset="0"/>
              </a:rPr>
              <a:t>Учениците през тази учебна година се преместват от училище “Софроний” и са в 4 отделения</a:t>
            </a:r>
          </a:p>
          <a:p>
            <a:r>
              <a:rPr lang="bg-BG" b="1" dirty="0" smtClean="0">
                <a:latin typeface="Arial" pitchFamily="34" charset="0"/>
                <a:cs typeface="Arial" pitchFamily="34" charset="0"/>
              </a:rPr>
              <a:t>Главен учител е Тодор </a:t>
            </a:r>
            <a:r>
              <a:rPr lang="bg-BG" b="1" dirty="0" err="1" smtClean="0">
                <a:latin typeface="Arial" pitchFamily="34" charset="0"/>
                <a:cs typeface="Arial" pitchFamily="34" charset="0"/>
              </a:rPr>
              <a:t>Зоровски</a:t>
            </a:r>
            <a:endParaRPr lang="bg-BG" b="1" dirty="0" smtClean="0">
              <a:latin typeface="Arial" pitchFamily="34" charset="0"/>
              <a:cs typeface="Arial" pitchFamily="34" charset="0"/>
            </a:endParaRPr>
          </a:p>
          <a:p>
            <a:endParaRPr lang="bg-BG" b="1" dirty="0" smtClean="0">
              <a:latin typeface="Arial" pitchFamily="34" charset="0"/>
              <a:cs typeface="Arial" pitchFamily="34" charset="0"/>
            </a:endParaRPr>
          </a:p>
          <a:p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Контейнер за съдържание 11" descr="P1160010-300x225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1484784"/>
            <a:ext cx="3384376" cy="2538282"/>
          </a:xfrm>
        </p:spPr>
      </p:pic>
      <p:pic>
        <p:nvPicPr>
          <p:cNvPr id="13" name="Контейнер за съдържание 12" descr="P1150993-300x225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5076056" y="1484784"/>
            <a:ext cx="3168352" cy="2376264"/>
          </a:xfrm>
        </p:spPr>
      </p:pic>
      <p:sp>
        <p:nvSpPr>
          <p:cNvPr id="9216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bg-BG" sz="4000" b="1" dirty="0">
                <a:solidFill>
                  <a:schemeClr val="tx1"/>
                </a:solidFill>
                <a:latin typeface="+mn-lt"/>
              </a:rPr>
              <a:t>КЛАСНИТЕ СТАИ СА ПРОСТОРНИ И  УЮТНИ.</a:t>
            </a:r>
            <a:endParaRPr lang="en-US" sz="4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2166" name="WordArt 6"/>
          <p:cNvSpPr>
            <a:spLocks noChangeArrowheads="1" noChangeShapeType="1" noTextEdit="1"/>
          </p:cNvSpPr>
          <p:nvPr/>
        </p:nvSpPr>
        <p:spPr bwMode="auto">
          <a:xfrm>
            <a:off x="1692275" y="3357563"/>
            <a:ext cx="6134100" cy="6096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ru-RU" sz="4000" i="1" kern="10" dirty="0">
                <a:ln w="9525">
                  <a:round/>
                  <a:headEnd/>
                  <a:tailEnd/>
                </a:ln>
                <a:solidFill>
                  <a:schemeClr val="tx1">
                    <a:alpha val="94000"/>
                  </a:schemeClr>
                </a:solidFill>
                <a:latin typeface="Microsoft Sans Serif"/>
                <a:cs typeface="Microsoft Sans Serif"/>
              </a:rPr>
              <a:t>О У " </a:t>
            </a:r>
            <a:r>
              <a:rPr lang="ru-RU" sz="4000" i="1" kern="10" dirty="0" smtClean="0">
                <a:ln w="9525">
                  <a:round/>
                  <a:headEnd/>
                  <a:tailEnd/>
                </a:ln>
                <a:solidFill>
                  <a:schemeClr val="tx1">
                    <a:alpha val="94000"/>
                  </a:schemeClr>
                </a:solidFill>
                <a:latin typeface="Microsoft Sans Serif"/>
                <a:cs typeface="Microsoft Sans Serif"/>
              </a:rPr>
              <a:t>ОТЕЦ ПАИСИЙ"</a:t>
            </a:r>
            <a:endParaRPr lang="bg-BG" sz="4000" i="1" kern="10" dirty="0">
              <a:ln w="9525">
                <a:round/>
                <a:headEnd/>
                <a:tailEnd/>
              </a:ln>
              <a:solidFill>
                <a:schemeClr val="tx1">
                  <a:alpha val="94000"/>
                </a:schemeClr>
              </a:solidFill>
              <a:latin typeface="Microsoft Sans Serif"/>
              <a:cs typeface="Microsoft Sans Serif"/>
            </a:endParaRPr>
          </a:p>
        </p:txBody>
      </p:sp>
      <p:pic>
        <p:nvPicPr>
          <p:cNvPr id="14" name="Контейнер за съдържание 13" descr="P1150991-300x225.jpg"/>
          <p:cNvPicPr>
            <a:picLocks noGrp="1" noChangeAspect="1"/>
          </p:cNvPicPr>
          <p:nvPr>
            <p:ph sz="quarter" idx="3"/>
          </p:nvPr>
        </p:nvPicPr>
        <p:blipFill>
          <a:blip r:embed="rId5" cstate="print"/>
          <a:stretch>
            <a:fillRect/>
          </a:stretch>
        </p:blipFill>
        <p:spPr>
          <a:xfrm>
            <a:off x="683568" y="4149080"/>
            <a:ext cx="3360753" cy="2520565"/>
          </a:xfrm>
        </p:spPr>
      </p:pic>
      <p:pic>
        <p:nvPicPr>
          <p:cNvPr id="15" name="Контейнер за съдържание 14" descr="P1160013-300x225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4932040" y="4005064"/>
            <a:ext cx="3370220" cy="2527665"/>
          </a:xfrm>
        </p:spPr>
      </p:pic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/>
      <p:bldP spid="9216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oy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000" y="548679"/>
            <a:ext cx="8893496" cy="5928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0688"/>
            <a:ext cx="8229600" cy="1143000"/>
          </a:xfrm>
        </p:spPr>
        <p:txBody>
          <a:bodyPr>
            <a:noAutofit/>
          </a:bodyPr>
          <a:lstStyle/>
          <a:p>
            <a:r>
              <a:rPr lang="bg-BG" sz="4000" b="1" dirty="0">
                <a:solidFill>
                  <a:schemeClr val="tx1"/>
                </a:solidFill>
                <a:latin typeface="+mn-lt"/>
              </a:rPr>
              <a:t>УЧИЛИЩЕТО  </a:t>
            </a:r>
            <a:r>
              <a:rPr lang="bg-BG" sz="4000" b="1" dirty="0" smtClean="0">
                <a:solidFill>
                  <a:schemeClr val="tx1"/>
                </a:solidFill>
                <a:latin typeface="+mn-lt"/>
              </a:rPr>
              <a:t>РАЗПОЛАГА С ДВА КОМПЮТЪРНИ   КАБИНЕТА </a:t>
            </a:r>
            <a:r>
              <a:rPr lang="bg-BG" sz="4000" b="1" dirty="0">
                <a:solidFill>
                  <a:schemeClr val="tx1"/>
                </a:solidFill>
                <a:latin typeface="+mn-lt"/>
              </a:rPr>
              <a:t>.</a:t>
            </a:r>
            <a:endParaRPr lang="en-US" sz="40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1" name="Контейнер за съдържание 10" descr="ikt3-300x22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71500" y="2436812"/>
            <a:ext cx="3810000" cy="2857500"/>
          </a:xfrm>
        </p:spPr>
      </p:pic>
      <p:pic>
        <p:nvPicPr>
          <p:cNvPr id="12" name="Контейнер за съдържание 11" descr="ikt2-300x22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62500" y="2436812"/>
            <a:ext cx="3810000" cy="2857500"/>
          </a:xfrm>
        </p:spPr>
      </p:pic>
      <p:sp>
        <p:nvSpPr>
          <p:cNvPr id="94214" name="WordArt 6"/>
          <p:cNvSpPr>
            <a:spLocks noChangeArrowheads="1" noChangeShapeType="1" noTextEdit="1"/>
          </p:cNvSpPr>
          <p:nvPr/>
        </p:nvSpPr>
        <p:spPr bwMode="auto">
          <a:xfrm>
            <a:off x="107504" y="5747825"/>
            <a:ext cx="7347396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ru-RU" sz="4400" i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Arial Unicode MS"/>
                <a:ea typeface="Arial Unicode MS"/>
                <a:cs typeface="Arial Unicode MS"/>
              </a:rPr>
              <a:t>О У </a:t>
            </a:r>
            <a:r>
              <a:rPr lang="ru-RU" sz="4400" i="1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Arial Unicode MS"/>
                <a:ea typeface="Arial Unicode MS"/>
                <a:cs typeface="Arial Unicode MS"/>
              </a:rPr>
              <a:t>«ОТЕЦ ПАИСИЙ"</a:t>
            </a:r>
            <a:endParaRPr lang="bg-BG" sz="4400" i="1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5400000" scaled="1"/>
              </a:gra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94215" name="AutoShape 7"/>
          <p:cNvSpPr>
            <a:spLocks noChangeArrowheads="1"/>
          </p:cNvSpPr>
          <p:nvPr/>
        </p:nvSpPr>
        <p:spPr bwMode="auto">
          <a:xfrm rot="4746530">
            <a:off x="7023894" y="4341019"/>
            <a:ext cx="2028825" cy="2605087"/>
          </a:xfrm>
          <a:prstGeom prst="irregularSeal2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 eaLnBrk="0" hangingPunct="0"/>
            <a:r>
              <a:rPr lang="bg-BG" sz="1400" i="1">
                <a:solidFill>
                  <a:srgbClr val="000000"/>
                </a:solidFill>
                <a:latin typeface="Times New Roman" pitchFamily="18" charset="0"/>
              </a:rPr>
              <a:t>ЕЛАТЕ</a:t>
            </a:r>
          </a:p>
          <a:p>
            <a:pPr algn="ctr" eaLnBrk="0" hangingPunct="0"/>
            <a:r>
              <a:rPr lang="bg-BG" sz="1400" i="1">
                <a:solidFill>
                  <a:srgbClr val="000000"/>
                </a:solidFill>
                <a:latin typeface="Times New Roman" pitchFamily="18" charset="0"/>
              </a:rPr>
              <a:t>И </a:t>
            </a:r>
            <a:r>
              <a:rPr lang="en-US" sz="14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bg-BG" sz="1400" i="1">
                <a:solidFill>
                  <a:srgbClr val="000000"/>
                </a:solidFill>
                <a:latin typeface="Times New Roman" pitchFamily="18" charset="0"/>
              </a:rPr>
              <a:t>СЕ </a:t>
            </a:r>
            <a:endParaRPr lang="en-US" sz="1400" i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bg-BG" sz="1600" i="1">
                <a:solidFill>
                  <a:srgbClr val="000000"/>
                </a:solidFill>
                <a:latin typeface="Times New Roman" pitchFamily="18" charset="0"/>
              </a:rPr>
              <a:t>УБЕДЕТЕ</a:t>
            </a:r>
            <a:endParaRPr lang="en-US" sz="1400" i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bg-BG" sz="1400" i="1">
                <a:solidFill>
                  <a:srgbClr val="000000"/>
                </a:solidFill>
                <a:latin typeface="Times New Roman" pitchFamily="18" charset="0"/>
              </a:rPr>
              <a:t>САМИ </a:t>
            </a:r>
            <a:r>
              <a:rPr lang="en-US" sz="1400" i="1">
                <a:solidFill>
                  <a:srgbClr val="000000"/>
                </a:solidFill>
                <a:latin typeface="Times New Roman" pitchFamily="18" charset="0"/>
              </a:rPr>
              <a:t>!</a:t>
            </a:r>
            <a:endParaRPr lang="bg-BG" sz="1400" i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лавие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3200" dirty="0" smtClean="0">
                <a:solidFill>
                  <a:schemeClr val="tx1"/>
                </a:solidFill>
              </a:rPr>
              <a:t>ОТ 2020 -2021 УЧЕБНА ГОДИНА ИМА И НОВО ИГРИЩЕ, ИЗГРАДЕНО ОТ ОБЩИНА КНЕЖА</a:t>
            </a:r>
            <a:endParaRPr lang="bg-BG" sz="3200" dirty="0">
              <a:solidFill>
                <a:schemeClr val="tx1"/>
              </a:solidFill>
            </a:endParaRPr>
          </a:p>
        </p:txBody>
      </p:sp>
      <p:pic>
        <p:nvPicPr>
          <p:cNvPr id="12" name="Контейнер за съдържание 11" descr="20201020_155229.jpgj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772816"/>
            <a:ext cx="8498728" cy="4781128"/>
          </a:xfrm>
        </p:spPr>
      </p:pic>
    </p:spTree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chemeClr val="tx1"/>
                </a:solidFill>
              </a:rPr>
              <a:t>ИНОВАТИВНО УЧИЛИЩЕ</a:t>
            </a:r>
            <a:endParaRPr lang="bg-BG" dirty="0">
              <a:solidFill>
                <a:schemeClr val="tx1"/>
              </a:solidFill>
            </a:endParaRPr>
          </a:p>
        </p:txBody>
      </p:sp>
      <p:pic>
        <p:nvPicPr>
          <p:cNvPr id="4" name="Контейнер за съдържание 3" descr="71496673_10215442743289831_362421263265693696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484784"/>
            <a:ext cx="8327425" cy="468052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sporten-poluden_AutoCollage_15_Images-lili-2-300x1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844824"/>
            <a:ext cx="8180790" cy="4608512"/>
          </a:xfrm>
          <a:prstGeom prst="rect">
            <a:avLst/>
          </a:prstGeom>
        </p:spPr>
      </p:pic>
      <p:sp>
        <p:nvSpPr>
          <p:cNvPr id="4" name="Правоъгълник 3"/>
          <p:cNvSpPr/>
          <p:nvPr/>
        </p:nvSpPr>
        <p:spPr>
          <a:xfrm>
            <a:off x="633800" y="452514"/>
            <a:ext cx="79701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4400" dirty="0" smtClean="0">
                <a:solidFill>
                  <a:srgbClr val="FAF9E6"/>
                </a:solidFill>
              </a:rPr>
              <a:t>      УЧИЛИЩЕН </a:t>
            </a:r>
            <a:r>
              <a:rPr lang="bg-BG" sz="4400" dirty="0">
                <a:solidFill>
                  <a:srgbClr val="FAF9E6"/>
                </a:solidFill>
              </a:rPr>
              <a:t>ЖИВОТ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3600" dirty="0" smtClean="0">
                <a:solidFill>
                  <a:schemeClr val="tx1"/>
                </a:solidFill>
              </a:rPr>
              <a:t>ДОБРИ СПОРТИСТИ ОТ ИНОВАТИВНО ОУ “ОТЕЦ ПАИСИЙ”</a:t>
            </a:r>
            <a:endParaRPr lang="bg-BG" sz="3600" dirty="0">
              <a:solidFill>
                <a:schemeClr val="tx1"/>
              </a:solidFill>
            </a:endParaRPr>
          </a:p>
        </p:txBody>
      </p:sp>
      <p:pic>
        <p:nvPicPr>
          <p:cNvPr id="4" name="Контейнер за съдържание 3" descr="123137545_386627026040057_7772479944066880730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-379881" y="1990727"/>
            <a:ext cx="3480818" cy="2612946"/>
          </a:xfrm>
        </p:spPr>
      </p:pic>
      <p:pic>
        <p:nvPicPr>
          <p:cNvPr id="5" name="Картина 4" descr="45635533_1904815562888473_8239833725890723840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1412776"/>
            <a:ext cx="1907704" cy="3433867"/>
          </a:xfrm>
          <a:prstGeom prst="rect">
            <a:avLst/>
          </a:prstGeom>
        </p:spPr>
      </p:pic>
      <p:pic>
        <p:nvPicPr>
          <p:cNvPr id="7" name="Картина 6" descr="77416709_3121204791242829_8608823085073694720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9779" y="3284984"/>
            <a:ext cx="4440493" cy="3330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19256" cy="1350988"/>
          </a:xfrm>
        </p:spPr>
        <p:txBody>
          <a:bodyPr/>
          <a:lstStyle/>
          <a:p>
            <a:r>
              <a:rPr lang="bg-BG" sz="4000" b="1" dirty="0" smtClean="0">
                <a:solidFill>
                  <a:schemeClr val="tx1"/>
                </a:solidFill>
              </a:rPr>
              <a:t>КЛАСОВЕТЕ С НАЙ-ВИСОК УСПЕХ В ПОСЛЕДНИТЕ ГОДИНИ</a:t>
            </a:r>
            <a:endParaRPr lang="bg-BG" sz="4000" b="1" dirty="0">
              <a:solidFill>
                <a:schemeClr val="tx1"/>
              </a:solidFill>
            </a:endParaRPr>
          </a:p>
        </p:txBody>
      </p:sp>
      <p:pic>
        <p:nvPicPr>
          <p:cNvPr id="4" name="Контейнер за съдържание 3" descr="123140450_978332995991098_8320433080932829360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492896"/>
            <a:ext cx="3898033" cy="4176464"/>
          </a:xfrm>
        </p:spPr>
      </p:pic>
      <p:pic>
        <p:nvPicPr>
          <p:cNvPr id="6" name="Картина 5" descr="123137180_2765694937047366_3925098199197842037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087795" y="2204350"/>
            <a:ext cx="2952328" cy="4681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3600" b="1" dirty="0" smtClean="0">
                <a:solidFill>
                  <a:schemeClr val="tx1"/>
                </a:solidFill>
              </a:rPr>
              <a:t>ИЗПРАЩАНЕ НА СЕДМОКЛАСНИЦИ</a:t>
            </a:r>
            <a:endParaRPr lang="bg-BG" sz="3600" b="1" dirty="0">
              <a:solidFill>
                <a:schemeClr val="tx1"/>
              </a:solidFill>
            </a:endParaRPr>
          </a:p>
        </p:txBody>
      </p:sp>
      <p:pic>
        <p:nvPicPr>
          <p:cNvPr id="4" name="Контейнер за съдържание 3" descr="65868353_10214825553300467_9079257664822706176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9259" y="404664"/>
            <a:ext cx="2159116" cy="3923159"/>
          </a:xfrm>
        </p:spPr>
      </p:pic>
      <p:pic>
        <p:nvPicPr>
          <p:cNvPr id="6" name="Картина 5" descr="66294799_10214825562340693_16057936967945420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04559" y="1556792"/>
            <a:ext cx="3330970" cy="1872208"/>
          </a:xfrm>
          <a:prstGeom prst="rect">
            <a:avLst/>
          </a:prstGeom>
        </p:spPr>
      </p:pic>
      <p:pic>
        <p:nvPicPr>
          <p:cNvPr id="7" name="Картина 6" descr="65644839_10214825639942633_8467799843954229248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1556792"/>
            <a:ext cx="3330970" cy="1872208"/>
          </a:xfrm>
          <a:prstGeom prst="rect">
            <a:avLst/>
          </a:prstGeom>
        </p:spPr>
      </p:pic>
      <p:pic>
        <p:nvPicPr>
          <p:cNvPr id="8" name="Картина 7" descr="66276256_10214825545620275_7516924956844752896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201" y="4581128"/>
            <a:ext cx="3587199" cy="2016224"/>
          </a:xfrm>
          <a:prstGeom prst="rect">
            <a:avLst/>
          </a:prstGeom>
        </p:spPr>
      </p:pic>
      <p:pic>
        <p:nvPicPr>
          <p:cNvPr id="9" name="Картина 8" descr="106714501_4202319943142486_8561440041355708677_o (1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3473624"/>
            <a:ext cx="4356992" cy="3267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201031_1603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150" y="1188213"/>
            <a:ext cx="8519521" cy="5557619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569657" y="188640"/>
            <a:ext cx="8248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4800" dirty="0" smtClean="0"/>
              <a:t>   УЧИЛИЩЕ </a:t>
            </a:r>
            <a:r>
              <a:rPr lang="bg-BG" sz="4800" dirty="0"/>
              <a:t>С БЪДЕЩЕ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bg-BG" dirty="0" smtClean="0"/>
              <a:t>ПЪРВИТЕ УЧИТЕЛИ ПРЕЗ </a:t>
            </a:r>
            <a:br>
              <a:rPr lang="bg-BG" dirty="0" smtClean="0"/>
            </a:br>
            <a:r>
              <a:rPr lang="bg-BG" dirty="0" smtClean="0"/>
              <a:t>1910 – 1911 СА: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bg-BG" sz="34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bg-BG" sz="3400" b="1" dirty="0" smtClean="0">
                <a:latin typeface="Arial" pitchFamily="34" charset="0"/>
                <a:cs typeface="Arial" pitchFamily="34" charset="0"/>
              </a:rPr>
              <a:t> отделение – Елена Антонова – 26 годишна от гр. Кюстендил</a:t>
            </a:r>
          </a:p>
          <a:p>
            <a:r>
              <a:rPr lang="bg-BG" sz="3400" b="1" dirty="0" smtClean="0">
                <a:latin typeface="Arial" pitchFamily="34" charset="0"/>
                <a:cs typeface="Arial" pitchFamily="34" charset="0"/>
              </a:rPr>
              <a:t>2.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II</a:t>
            </a:r>
            <a:r>
              <a:rPr lang="bg-BG" sz="3400" b="1" dirty="0" smtClean="0">
                <a:latin typeface="Arial" pitchFamily="34" charset="0"/>
                <a:cs typeface="Arial" pitchFamily="34" charset="0"/>
              </a:rPr>
              <a:t> отделение - Тодор </a:t>
            </a:r>
            <a:r>
              <a:rPr lang="bg-BG" sz="3400" b="1" dirty="0" err="1" smtClean="0">
                <a:latin typeface="Arial" pitchFamily="34" charset="0"/>
                <a:cs typeface="Arial" pitchFamily="34" charset="0"/>
              </a:rPr>
              <a:t>Зоровски</a:t>
            </a:r>
            <a:r>
              <a:rPr lang="bg-BG" sz="3400" b="1" dirty="0" smtClean="0">
                <a:latin typeface="Arial" pitchFamily="34" charset="0"/>
                <a:cs typeface="Arial" pitchFamily="34" charset="0"/>
              </a:rPr>
              <a:t> – 27 годишен от с. Кнежа</a:t>
            </a:r>
          </a:p>
          <a:p>
            <a:r>
              <a:rPr lang="bg-BG" sz="3400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III </a:t>
            </a:r>
            <a:r>
              <a:rPr lang="bg-BG" sz="3400" b="1" dirty="0" smtClean="0">
                <a:latin typeface="Arial" pitchFamily="34" charset="0"/>
                <a:cs typeface="Arial" pitchFamily="34" charset="0"/>
              </a:rPr>
              <a:t>отделение – Атанаса Гергова– 21 годишна от с.Бутан</a:t>
            </a:r>
          </a:p>
          <a:p>
            <a:r>
              <a:rPr lang="bg-BG" sz="3400" b="1" dirty="0" smtClean="0">
                <a:latin typeface="Arial" pitchFamily="34" charset="0"/>
                <a:cs typeface="Arial" pitchFamily="34" charset="0"/>
              </a:rPr>
              <a:t>4.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IV </a:t>
            </a:r>
            <a:r>
              <a:rPr lang="bg-BG" sz="3400" b="1" dirty="0" smtClean="0">
                <a:latin typeface="Arial" pitchFamily="34" charset="0"/>
                <a:cs typeface="Arial" pitchFamily="34" charset="0"/>
              </a:rPr>
              <a:t>отделение-Стефана Шивачева –20 годишна от гр. Оряхово</a:t>
            </a:r>
            <a:endParaRPr lang="bg-BG" sz="3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лавие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ОУ “ОТЕЦ ПАИСИЙ”</a:t>
            </a:r>
            <a:endParaRPr lang="bg-BG" sz="5400" b="1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412776"/>
            <a:ext cx="4680520" cy="5244407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bg-BG" sz="2800" dirty="0">
                <a:latin typeface="Arial Black" pitchFamily="34" charset="0"/>
              </a:rPr>
              <a:t>  </a:t>
            </a:r>
            <a:endParaRPr lang="en-US" sz="2800" dirty="0" smtClean="0">
              <a:latin typeface="Arial Black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bg-BG" sz="2800" dirty="0" smtClean="0">
                <a:latin typeface="Arial Black" pitchFamily="34" charset="0"/>
              </a:rPr>
              <a:t> </a:t>
            </a:r>
            <a:r>
              <a:rPr lang="en-US" sz="2800" dirty="0" smtClean="0">
                <a:latin typeface="Arial Black" pitchFamily="34" charset="0"/>
              </a:rPr>
              <a:t>  </a:t>
            </a:r>
            <a:r>
              <a:rPr lang="bg-BG" sz="2800" dirty="0" smtClean="0">
                <a:latin typeface="Arial Black" pitchFamily="34" charset="0"/>
              </a:rPr>
              <a:t>УЧИЛИЩЕТО РАЗПОЛАГА С УЧЕНИЧЕСКИ СТОЛ, В КОЙТО СЕ ПРЕДЛАГАТ РАЗНООБРАЗНИ ЗАКУСКИ И ТОПЪЛ ОБЯД С ТРИСТЕПЕННО МЕНЮ.</a:t>
            </a:r>
            <a:endParaRPr lang="en-US" sz="2800" dirty="0">
              <a:latin typeface="Arial Black" pitchFamily="34" charset="0"/>
            </a:endParaRPr>
          </a:p>
        </p:txBody>
      </p:sp>
      <p:sp>
        <p:nvSpPr>
          <p:cNvPr id="96260" name="WordArt 4"/>
          <p:cNvSpPr>
            <a:spLocks noChangeArrowheads="1" noChangeShapeType="1" noTextEdit="1"/>
          </p:cNvSpPr>
          <p:nvPr/>
        </p:nvSpPr>
        <p:spPr bwMode="auto">
          <a:xfrm>
            <a:off x="683568" y="333374"/>
            <a:ext cx="7201545" cy="13674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ru-RU" sz="40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cs typeface="Mangal"/>
              </a:rPr>
              <a:t> </a:t>
            </a:r>
            <a:endParaRPr lang="bg-BG" sz="40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5400000" scaled="1"/>
              </a:gradFill>
              <a:cs typeface="Mangal"/>
            </a:endParaRPr>
          </a:p>
        </p:txBody>
      </p:sp>
      <p:pic>
        <p:nvPicPr>
          <p:cNvPr id="1026" name="Picture 2" descr="C:\Users\1215\Downloads\20201031_161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2856"/>
            <a:ext cx="4112222" cy="308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/>
      <p:bldP spid="9626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Картина 9" descr="36088227_1938530466169011_44449046472530329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4005064"/>
            <a:ext cx="3384376" cy="2538282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-243408"/>
            <a:ext cx="7236296" cy="1728192"/>
          </a:xfrm>
        </p:spPr>
        <p:txBody>
          <a:bodyPr/>
          <a:lstStyle/>
          <a:p>
            <a:r>
              <a:rPr lang="bg-BG" dirty="0" smtClean="0">
                <a:solidFill>
                  <a:schemeClr val="tx1"/>
                </a:solidFill>
              </a:rPr>
              <a:t>ЕКСКУРЗИИ</a:t>
            </a:r>
            <a:endParaRPr lang="bg-BG" dirty="0">
              <a:solidFill>
                <a:schemeClr val="tx1"/>
              </a:solidFill>
            </a:endParaRPr>
          </a:p>
        </p:txBody>
      </p:sp>
      <p:pic>
        <p:nvPicPr>
          <p:cNvPr id="6" name="Контейнер за съдържание 5" descr="34561840_1833866126666006_3390387174179340288_o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404664"/>
            <a:ext cx="1640591" cy="2189163"/>
          </a:xfrm>
        </p:spPr>
      </p:pic>
      <p:pic>
        <p:nvPicPr>
          <p:cNvPr id="7" name="Контейнер за съдържание 6" descr="35819502_1937214192976393_1189627162701856768_n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2435762" y="1124744"/>
            <a:ext cx="2664296" cy="2664296"/>
          </a:xfrm>
        </p:spPr>
      </p:pic>
      <p:sp>
        <p:nvSpPr>
          <p:cNvPr id="5" name="Контейнер за съдържание 4"/>
          <p:cNvSpPr>
            <a:spLocks noGrp="1"/>
          </p:cNvSpPr>
          <p:nvPr>
            <p:ph sz="half" idx="3"/>
          </p:nvPr>
        </p:nvSpPr>
        <p:spPr>
          <a:xfrm>
            <a:off x="5173216" y="548680"/>
            <a:ext cx="3970784" cy="5006181"/>
          </a:xfrm>
        </p:spPr>
        <p:txBody>
          <a:bodyPr/>
          <a:lstStyle/>
          <a:p>
            <a:r>
              <a:rPr lang="bg-BG" sz="3600" dirty="0" smtClean="0"/>
              <a:t>Ежегодно в училището се организират екскурзии с разнообразни маршрути</a:t>
            </a:r>
          </a:p>
          <a:p>
            <a:endParaRPr lang="bg-BG" dirty="0"/>
          </a:p>
        </p:txBody>
      </p:sp>
      <p:pic>
        <p:nvPicPr>
          <p:cNvPr id="8" name="Картина 7" descr="35769693_181412339369986_5048629684447739904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08" y="2924944"/>
            <a:ext cx="1971711" cy="3549080"/>
          </a:xfrm>
          <a:prstGeom prst="rect">
            <a:avLst/>
          </a:prstGeom>
        </p:spPr>
      </p:pic>
      <p:pic>
        <p:nvPicPr>
          <p:cNvPr id="9" name="Картина 8" descr="35887036_1869067726508800_4198778973670342656_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0176" y="4045550"/>
            <a:ext cx="3312369" cy="2484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36188026_1938527472835977_804551109167913369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4000500" cy="3000375"/>
          </a:xfrm>
          <a:prstGeom prst="rect">
            <a:avLst/>
          </a:prstGeom>
        </p:spPr>
      </p:pic>
      <p:pic>
        <p:nvPicPr>
          <p:cNvPr id="3" name="Картина 2" descr="36269149_1938526426169415_4371717219118219264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1513" y="1054447"/>
            <a:ext cx="4144959" cy="1556792"/>
          </a:xfrm>
          <a:prstGeom prst="rect">
            <a:avLst/>
          </a:prstGeom>
        </p:spPr>
      </p:pic>
      <p:pic>
        <p:nvPicPr>
          <p:cNvPr id="5" name="Картина 4" descr="44857126_723618764676154_3069497991262896128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82749" y="3829379"/>
            <a:ext cx="4422486" cy="2487648"/>
          </a:xfrm>
          <a:prstGeom prst="rect">
            <a:avLst/>
          </a:prstGeom>
        </p:spPr>
      </p:pic>
      <p:pic>
        <p:nvPicPr>
          <p:cNvPr id="6" name="Картина 5" descr="104945342_3197244816994790_1011755529274628702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573016"/>
            <a:ext cx="4000500" cy="3000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нтейнер за съдържание 3"/>
          <p:cNvSpPr>
            <a:spLocks noGrp="1"/>
          </p:cNvSpPr>
          <p:nvPr>
            <p:ph/>
          </p:nvPr>
        </p:nvSpPr>
        <p:spPr>
          <a:xfrm>
            <a:off x="107505" y="277813"/>
            <a:ext cx="8904988" cy="5853112"/>
          </a:xfrm>
        </p:spPr>
        <p:txBody>
          <a:bodyPr/>
          <a:lstStyle/>
          <a:p>
            <a:r>
              <a:rPr lang="bg-BG" dirty="0" smtClean="0"/>
              <a:t> В ОУ “Отец Паисий” ежегодно се провеждат туристически състезания и се участва в похода “По стъпките на Ботев”, под ръководството на г-жа Детелина </a:t>
            </a:r>
            <a:r>
              <a:rPr lang="bg-BG" dirty="0" err="1" smtClean="0"/>
              <a:t>Бодилкова</a:t>
            </a:r>
            <a:r>
              <a:rPr lang="bg-BG" dirty="0" smtClean="0"/>
              <a:t>. </a:t>
            </a:r>
          </a:p>
          <a:p>
            <a:endParaRPr lang="bg-BG" dirty="0"/>
          </a:p>
        </p:txBody>
      </p:sp>
      <p:pic>
        <p:nvPicPr>
          <p:cNvPr id="5" name="Картина 4" descr="32191828_1982558128456079_2321489283015245824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3418318"/>
            <a:ext cx="4397487" cy="3298115"/>
          </a:xfrm>
          <a:prstGeom prst="rect">
            <a:avLst/>
          </a:prstGeom>
        </p:spPr>
      </p:pic>
      <p:pic>
        <p:nvPicPr>
          <p:cNvPr id="6" name="Картина 5" descr="64939462_2929142377126922_789327330440275558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418319"/>
            <a:ext cx="4440493" cy="3330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54798251_10213745733138719_7691413144320606208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486" y="260648"/>
            <a:ext cx="2684834" cy="3579779"/>
          </a:xfrm>
          <a:prstGeom prst="rect">
            <a:avLst/>
          </a:prstGeom>
        </p:spPr>
      </p:pic>
      <p:pic>
        <p:nvPicPr>
          <p:cNvPr id="86018" name="Picture 2" descr="https://scontent-sof1-1.xx.fbcdn.net/v/t1.0-9/72140982_10217615855321652_4128719179375181824_n.jpg?_nc_cat=106&amp;ccb=2&amp;_nc_sid=0debeb&amp;_nc_ohc=T9A1Cyc64V4AX-0giYu&amp;_nc_ht=scontent-sof1-1.xx&amp;oh=8dc98f54652d38e47369f0676d642cfa&amp;oe=5FC52E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2220" y="143338"/>
            <a:ext cx="2734276" cy="3645701"/>
          </a:xfrm>
          <a:prstGeom prst="rect">
            <a:avLst/>
          </a:prstGeom>
          <a:noFill/>
        </p:spPr>
      </p:pic>
      <p:pic>
        <p:nvPicPr>
          <p:cNvPr id="4" name="Картина 3" descr="71955129_10217615816720687_548260131040867123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8799" y="408045"/>
            <a:ext cx="3024336" cy="3024336"/>
          </a:xfrm>
          <a:prstGeom prst="rect">
            <a:avLst/>
          </a:prstGeom>
        </p:spPr>
      </p:pic>
      <p:pic>
        <p:nvPicPr>
          <p:cNvPr id="7" name="Картина 6" descr="71688106_10217615808040470_658808539085746995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8331" y="3840427"/>
            <a:ext cx="2745271" cy="2745271"/>
          </a:xfrm>
          <a:prstGeom prst="rect">
            <a:avLst/>
          </a:prstGeom>
        </p:spPr>
      </p:pic>
      <p:pic>
        <p:nvPicPr>
          <p:cNvPr id="8" name="Картина 7" descr="65386761_10216830400245766_106763957741551616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768" y="4100914"/>
            <a:ext cx="2484784" cy="2484784"/>
          </a:xfrm>
          <a:prstGeom prst="rect">
            <a:avLst/>
          </a:prstGeom>
        </p:spPr>
      </p:pic>
      <p:pic>
        <p:nvPicPr>
          <p:cNvPr id="9" name="Картина 8" descr="65288623_10216830381645301_7625453871267053568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4005064"/>
            <a:ext cx="2448272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Users\New\Desktop\снимки\YYY_7964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124744"/>
            <a:ext cx="8475019" cy="5649749"/>
          </a:xfrm>
          <a:prstGeom prst="rect">
            <a:avLst/>
          </a:prstGeom>
          <a:noFill/>
        </p:spPr>
      </p:pic>
      <p:sp>
        <p:nvSpPr>
          <p:cNvPr id="2" name="Правоъгълник 1"/>
          <p:cNvSpPr/>
          <p:nvPr/>
        </p:nvSpPr>
        <p:spPr>
          <a:xfrm>
            <a:off x="1331640" y="188640"/>
            <a:ext cx="69150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4400" dirty="0"/>
              <a:t>СТЕНАТА  НА  СЛАВАТА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>
                <a:solidFill>
                  <a:schemeClr val="tx1"/>
                </a:solidFill>
              </a:rPr>
              <a:t>НАСТОЯЩЕ</a:t>
            </a:r>
            <a:endParaRPr lang="bg-BG" b="1" dirty="0">
              <a:solidFill>
                <a:schemeClr val="tx1"/>
              </a:solidFill>
            </a:endParaRPr>
          </a:p>
        </p:txBody>
      </p:sp>
      <p:sp>
        <p:nvSpPr>
          <p:cNvPr id="8" name="Контейнер за съдържани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bg-BG" dirty="0" smtClean="0"/>
              <a:t>След кончината на Стефчо </a:t>
            </a:r>
            <a:r>
              <a:rPr lang="bg-BG" dirty="0" err="1" smtClean="0"/>
              <a:t>Малкодански</a:t>
            </a:r>
            <a:r>
              <a:rPr lang="bg-BG" dirty="0" smtClean="0"/>
              <a:t> за директор е назначена Нели </a:t>
            </a:r>
            <a:r>
              <a:rPr lang="bg-BG" dirty="0" err="1" smtClean="0"/>
              <a:t>Беновска</a:t>
            </a:r>
            <a:r>
              <a:rPr lang="bg-BG" dirty="0" smtClean="0"/>
              <a:t> - до </a:t>
            </a:r>
            <a:r>
              <a:rPr lang="en-US" dirty="0" smtClean="0"/>
              <a:t>31</a:t>
            </a:r>
            <a:r>
              <a:rPr lang="bg-BG" dirty="0" smtClean="0"/>
              <a:t>.</a:t>
            </a:r>
            <a:r>
              <a:rPr lang="en-US" dirty="0" smtClean="0"/>
              <a:t>12</a:t>
            </a:r>
            <a:r>
              <a:rPr lang="bg-BG" dirty="0" smtClean="0"/>
              <a:t>.20</a:t>
            </a:r>
            <a:r>
              <a:rPr lang="en-US" dirty="0" smtClean="0"/>
              <a:t>19</a:t>
            </a:r>
            <a:r>
              <a:rPr lang="bg-BG" dirty="0" smtClean="0"/>
              <a:t>. В момент</a:t>
            </a:r>
            <a:r>
              <a:rPr lang="en-US" dirty="0" smtClean="0"/>
              <a:t>a</a:t>
            </a:r>
            <a:r>
              <a:rPr lang="bg-BG" dirty="0" smtClean="0"/>
              <a:t> е заместник директор по учебната дейност.</a:t>
            </a:r>
            <a:endParaRPr lang="bg-BG" dirty="0"/>
          </a:p>
        </p:txBody>
      </p:sp>
      <p:pic>
        <p:nvPicPr>
          <p:cNvPr id="10" name="Контейнер за съдържание 9" descr="YYY_7914.jpg1_-200x30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70376" y="1608212"/>
            <a:ext cx="2702024" cy="405303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bg-BG" b="1" dirty="0" smtClean="0">
                <a:solidFill>
                  <a:schemeClr val="tx1"/>
                </a:solidFill>
              </a:rPr>
              <a:t>НАСТОЯЩЕ</a:t>
            </a:r>
            <a:endParaRPr lang="bg-BG" b="1" dirty="0">
              <a:solidFill>
                <a:schemeClr val="tx1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896544" cy="5733256"/>
          </a:xfrm>
        </p:spPr>
        <p:txBody>
          <a:bodyPr/>
          <a:lstStyle/>
          <a:p>
            <a:r>
              <a:rPr lang="bg-BG" sz="3200" dirty="0" smtClean="0"/>
              <a:t>От 02.01.2020 г. директор на Иновативно ОУ “Отец Паисий”  е инж. Юли Станчев </a:t>
            </a:r>
            <a:r>
              <a:rPr lang="bg-BG" sz="3200" dirty="0" err="1" smtClean="0"/>
              <a:t>Горнишки</a:t>
            </a:r>
            <a:r>
              <a:rPr lang="bg-BG" sz="3200" dirty="0" smtClean="0"/>
              <a:t>. </a:t>
            </a:r>
            <a:endParaRPr lang="en-US" sz="3200" dirty="0" smtClean="0"/>
          </a:p>
          <a:p>
            <a:r>
              <a:rPr lang="bg-BG" sz="3200" dirty="0" smtClean="0"/>
              <a:t>Той продължава делото на </a:t>
            </a:r>
            <a:r>
              <a:rPr lang="bg-BG" sz="3200" dirty="0" err="1" smtClean="0"/>
              <a:t>предшествениците</a:t>
            </a:r>
            <a:r>
              <a:rPr lang="bg-BG" sz="3200" dirty="0" smtClean="0"/>
              <a:t> и с ентусиазъм работи за развитието на училището.</a:t>
            </a:r>
            <a:endParaRPr lang="bg-BG" sz="3200" dirty="0"/>
          </a:p>
        </p:txBody>
      </p:sp>
      <p:pic>
        <p:nvPicPr>
          <p:cNvPr id="5" name="Контейнер за съдържание 4" descr="Yuli-Gorniski-1-200x30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508104" y="1412776"/>
            <a:ext cx="3279237" cy="491885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 descr="122819132_3559111484147618_6434169403906420965_n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667000" cy="3562350"/>
          </a:xfrm>
          <a:prstGeom prst="rect">
            <a:avLst/>
          </a:prstGeom>
        </p:spPr>
      </p:pic>
      <p:pic>
        <p:nvPicPr>
          <p:cNvPr id="4" name="Картина 3" descr="122843219_738010880175856_4107074297389683907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0"/>
            <a:ext cx="2667000" cy="3562350"/>
          </a:xfrm>
          <a:prstGeom prst="rect">
            <a:avLst/>
          </a:prstGeom>
        </p:spPr>
      </p:pic>
      <p:sp>
        <p:nvSpPr>
          <p:cNvPr id="71685" name="Rectangle 5"/>
          <p:cNvSpPr>
            <a:spLocks noGrp="1" noChangeArrowheads="1"/>
          </p:cNvSpPr>
          <p:nvPr>
            <p:ph type="title"/>
          </p:nvPr>
        </p:nvSpPr>
        <p:spPr>
          <a:xfrm>
            <a:off x="395536" y="304800"/>
            <a:ext cx="8367464" cy="6076528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bg-BG" dirty="0" smtClean="0"/>
              <a:t> </a:t>
            </a:r>
            <a:r>
              <a:rPr lang="bg-BG" sz="4000" dirty="0" smtClean="0">
                <a:solidFill>
                  <a:schemeClr val="tx1"/>
                </a:solidFill>
              </a:rPr>
              <a:t>УЧИТЕЛСКИЯТ </a:t>
            </a:r>
            <a:r>
              <a:rPr lang="bg-BG" sz="4000" dirty="0">
                <a:solidFill>
                  <a:schemeClr val="tx1"/>
                </a:solidFill>
              </a:rPr>
              <a:t/>
            </a:r>
            <a:br>
              <a:rPr lang="bg-BG" sz="4000" dirty="0">
                <a:solidFill>
                  <a:schemeClr val="tx1"/>
                </a:solidFill>
              </a:rPr>
            </a:br>
            <a:r>
              <a:rPr lang="bg-BG" sz="4000" dirty="0">
                <a:solidFill>
                  <a:schemeClr val="tx1"/>
                </a:solidFill>
              </a:rPr>
              <a:t> </a:t>
            </a:r>
            <a:r>
              <a:rPr lang="bg-BG" sz="4000" dirty="0" smtClean="0">
                <a:solidFill>
                  <a:schemeClr val="tx1"/>
                </a:solidFill>
              </a:rPr>
              <a:t>КОЛЕКТИВ</a:t>
            </a:r>
            <a:r>
              <a:rPr lang="bg-BG" dirty="0"/>
              <a:t/>
            </a:r>
            <a:br>
              <a:rPr lang="bg-BG" dirty="0"/>
            </a:br>
            <a:r>
              <a:rPr lang="bg-BG" dirty="0"/>
              <a:t/>
            </a:r>
            <a:br>
              <a:rPr lang="bg-BG" dirty="0"/>
            </a:br>
            <a:r>
              <a:rPr lang="bg-BG" dirty="0"/>
              <a:t>   </a:t>
            </a:r>
            <a:r>
              <a:rPr lang="bg-BG" dirty="0" smtClean="0">
                <a:solidFill>
                  <a:schemeClr val="tx1"/>
                </a:solidFill>
              </a:rPr>
              <a:t>СЕ </a:t>
            </a:r>
            <a:r>
              <a:rPr lang="bg-BG" dirty="0">
                <a:solidFill>
                  <a:schemeClr val="tx1"/>
                </a:solidFill>
              </a:rPr>
              <a:t>ОТЛИЧАВА </a:t>
            </a:r>
            <a:br>
              <a:rPr lang="bg-BG" dirty="0">
                <a:solidFill>
                  <a:schemeClr val="tx1"/>
                </a:solidFill>
              </a:rPr>
            </a:br>
            <a:r>
              <a:rPr lang="bg-BG" dirty="0">
                <a:solidFill>
                  <a:schemeClr val="tx1"/>
                </a:solidFill>
              </a:rPr>
              <a:t>  С ПРОФЕСИОНАЛИЗЪМ</a:t>
            </a:r>
            <a:br>
              <a:rPr lang="bg-BG" dirty="0">
                <a:solidFill>
                  <a:schemeClr val="tx1"/>
                </a:solidFill>
              </a:rPr>
            </a:br>
            <a:r>
              <a:rPr lang="bg-BG" dirty="0">
                <a:solidFill>
                  <a:schemeClr val="tx1"/>
                </a:solidFill>
              </a:rPr>
              <a:t>  И ЛЮБОВ КЪМ ДЕЦАТА</a:t>
            </a:r>
            <a:r>
              <a:rPr lang="bg-BG" dirty="0"/>
              <a:t>.</a:t>
            </a:r>
            <a:br>
              <a:rPr lang="bg-BG" dirty="0"/>
            </a:br>
            <a:endParaRPr lang="bg-BG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 descr="20201021_122528.jpgb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05974" y="277812"/>
            <a:ext cx="8679771" cy="6247532"/>
          </a:xfrm>
        </p:spPr>
      </p:pic>
    </p:spTree>
  </p:cSld>
  <p:clrMapOvr>
    <a:masterClrMapping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29600" cy="1143000"/>
          </a:xfrm>
        </p:spPr>
        <p:txBody>
          <a:bodyPr/>
          <a:lstStyle/>
          <a:p>
            <a:r>
              <a:rPr lang="bg-BG" dirty="0" smtClean="0">
                <a:solidFill>
                  <a:schemeClr val="tx1"/>
                </a:solidFill>
              </a:rPr>
              <a:t>Снимки на едни от първите учители, които са запазени</a:t>
            </a:r>
            <a:endParaRPr lang="bg-BG" dirty="0">
              <a:solidFill>
                <a:schemeClr val="tx1"/>
              </a:solidFill>
            </a:endParaRPr>
          </a:p>
        </p:txBody>
      </p:sp>
      <p:pic>
        <p:nvPicPr>
          <p:cNvPr id="4" name="Picture 6" descr="https://scontent-sof1-1.xx.fbcdn.net/v/t1.15752-0/p280x280/122689684_738825340179155_2719402430404186193_n.jpg?_nc_cat=103&amp;ccb=2&amp;_nc_sid=ae9488&amp;_nc_ohc=nO8oRe6EBAsAX8y_L2e&amp;_nc_ht=scontent-sof1-1.xx&amp;tp=6&amp;oh=6fc0df2cb98e8dd90cdc38b012023bf7&amp;oe=5FB9B34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819373">
            <a:off x="624597" y="3316101"/>
            <a:ext cx="2388391" cy="3181677"/>
          </a:xfrm>
          <a:prstGeom prst="rect">
            <a:avLst/>
          </a:prstGeom>
          <a:noFill/>
        </p:spPr>
      </p:pic>
      <p:pic>
        <p:nvPicPr>
          <p:cNvPr id="5" name="Picture 8" descr="https://scontent.xx.fbcdn.net/v/t1.15752-0/p280x280/122702877_996066900898979_8859665395571405972_n.jpg?_nc_cat=101&amp;ccb=2&amp;_nc_sid=ae9488&amp;_nc_ohc=KvgI5RbvTVYAX_wrj0S&amp;_nc_ad=z-m&amp;_nc_cid=0&amp;_nc_ht=scontent.xx&amp;tp=6&amp;oh=87add2cec0e1b7ae222676ab6bdfcd4c&amp;oe=5FB966F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897564" y="2215729"/>
            <a:ext cx="3552825" cy="2667000"/>
          </a:xfrm>
          <a:prstGeom prst="rect">
            <a:avLst/>
          </a:prstGeom>
          <a:noFill/>
        </p:spPr>
      </p:pic>
      <p:pic>
        <p:nvPicPr>
          <p:cNvPr id="6" name="Picture 10" descr="https://scontent.xx.fbcdn.net/v/t1.15752-0/p280x280/122501769_2822840964611750_8673820472777235007_n.jpg?_nc_cat=111&amp;ccb=2&amp;_nc_sid=ae9488&amp;_nc_ohc=f-VE-qnguy4AX9AxInX&amp;_nc_ad=z-m&amp;_nc_cid=0&amp;_nc_ht=scontent.xx&amp;tp=6&amp;oh=6adbd7e3f84fc4d97b60f7f2467fcb98&amp;oe=5FB97B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022111">
            <a:off x="6106066" y="3938151"/>
            <a:ext cx="2963114" cy="2224321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 descr="20201031_1637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604" y="548680"/>
            <a:ext cx="8378739" cy="5864189"/>
          </a:xfrm>
          <a:prstGeom prst="rect">
            <a:avLst/>
          </a:prstGeom>
        </p:spPr>
      </p:pic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7992888" cy="278092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bg-BG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endParaRPr lang="bg-BG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2708920"/>
            <a:ext cx="8208912" cy="3816424"/>
          </a:xfrm>
        </p:spPr>
        <p:txBody>
          <a:bodyPr/>
          <a:lstStyle/>
          <a:p>
            <a:pPr algn="ctr">
              <a:lnSpc>
                <a:spcPct val="90000"/>
              </a:lnSpc>
              <a:buNone/>
            </a:pPr>
            <a:endParaRPr lang="bg-BG" dirty="0" smtClean="0"/>
          </a:p>
          <a:p>
            <a:pPr algn="ctr">
              <a:lnSpc>
                <a:spcPct val="90000"/>
              </a:lnSpc>
              <a:buNone/>
            </a:pPr>
            <a:r>
              <a:rPr lang="bg-BG" dirty="0" smtClean="0"/>
              <a:t> </a:t>
            </a:r>
            <a:endParaRPr lang="bg-BG" sz="2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3" presetClass="emph" presetSubtype="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3" presetClass="emph" presetSubtype="0" fill="remove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30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30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2" grpId="0"/>
      <p:bldP spid="107522" grpId="1"/>
      <p:bldP spid="107522" grpId="2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bg-BG" dirty="0" smtClean="0">
                <a:solidFill>
                  <a:schemeClr val="tx1"/>
                </a:solidFill>
              </a:rPr>
              <a:t>БЛАГОДАРЯ ЗА ВНИМАНИЕТО</a:t>
            </a:r>
            <a:endParaRPr lang="bg-BG" dirty="0">
              <a:solidFill>
                <a:schemeClr val="tx1"/>
              </a:solidFill>
            </a:endParaRPr>
          </a:p>
        </p:txBody>
      </p:sp>
      <p:sp>
        <p:nvSpPr>
          <p:cNvPr id="3" name="Подзаглавие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 algn="l"/>
            <a:r>
              <a:rPr lang="bg-BG" dirty="0" smtClean="0"/>
              <a:t>Изготвила: Силвия </a:t>
            </a:r>
            <a:r>
              <a:rPr lang="bg-BG" dirty="0" err="1" smtClean="0"/>
              <a:t>Спирдонова</a:t>
            </a:r>
            <a:r>
              <a:rPr lang="bg-BG" dirty="0" smtClean="0"/>
              <a:t> – старши учител прогимназиален етап</a:t>
            </a:r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s://scontent.xx.fbcdn.net/v/t1.15752-0/p280x280/122732025_1319435961736904_377909792780327489_n.jpg?_nc_cat=107&amp;ccb=2&amp;_nc_sid=ae9488&amp;_nc_ohc=dizpLffAWosAX-14z64&amp;_nc_ad=z-m&amp;_nc_cid=0&amp;_nc_ht=scontent.xx&amp;tp=6&amp;oh=b19cfd1134b1fc10317fb8d70c1c272d&amp;oe=5FBA77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81039" y="1817821"/>
            <a:ext cx="3537908" cy="2655803"/>
          </a:xfrm>
          <a:prstGeom prst="rect">
            <a:avLst/>
          </a:prstGeom>
          <a:noFill/>
        </p:spPr>
      </p:pic>
      <p:pic>
        <p:nvPicPr>
          <p:cNvPr id="1038" name="Picture 14" descr="https://scontent.xx.fbcdn.net/v/t1.15752-0/p280x280/122690552_651496405564942_1608101472594460538_n.jpg?_nc_cat=108&amp;ccb=2&amp;_nc_sid=ae9488&amp;_nc_ohc=zBUlUxpgHRIAX-BSL1J&amp;_nc_ad=z-m&amp;_nc_cid=0&amp;_nc_ht=scontent.xx&amp;tp=6&amp;oh=abdf0eae842ed5b356e4220d6fd88887&amp;oe=5FB81BC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6540"/>
            <a:ext cx="2376264" cy="3165523"/>
          </a:xfrm>
          <a:prstGeom prst="rect">
            <a:avLst/>
          </a:prstGeom>
          <a:noFill/>
        </p:spPr>
      </p:pic>
      <p:pic>
        <p:nvPicPr>
          <p:cNvPr id="1040" name="Picture 16" descr="https://scontent-sof1-1.xx.fbcdn.net/v/t1.15752-0/p280x280/122784092_3131695363626477_4096973698261743396_n.jpg?_nc_cat=102&amp;ccb=2&amp;_nc_sid=ae9488&amp;_nc_ohc=OgLrWVwH61sAX--uJYk&amp;_nc_ht=scontent-sof1-1.xx&amp;tp=6&amp;oh=5882fce6e687f3eb28e8cb84ba593c42&amp;oe=5FBBC84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3304" y="1340768"/>
            <a:ext cx="2682827" cy="3573909"/>
          </a:xfrm>
          <a:prstGeom prst="rect">
            <a:avLst/>
          </a:prstGeom>
          <a:noFill/>
        </p:spPr>
      </p:pic>
      <p:pic>
        <p:nvPicPr>
          <p:cNvPr id="1042" name="Picture 18" descr="https://scontent.xx.fbcdn.net/v/t1.15752-0/p280x280/122477446_2386173971690435_1282143147821168615_n.jpg?_nc_cat=105&amp;ccb=2&amp;_nc_sid=ae9488&amp;_nc_ohc=24YyGuFVO5kAX_SCKzf&amp;_nc_ad=z-m&amp;_nc_cid=0&amp;_nc_ht=scontent.xx&amp;tp=6&amp;oh=cd30cbbdb6853bb14bb484be2082bec3&amp;oe=5FBB589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356992"/>
            <a:ext cx="2520280" cy="335737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6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>
                <a:solidFill>
                  <a:schemeClr val="tx1"/>
                </a:solidFill>
              </a:rPr>
              <a:t>ОСНОВНО</a:t>
            </a:r>
            <a:r>
              <a:rPr lang="bg-BG" b="1" dirty="0" smtClean="0"/>
              <a:t> </a:t>
            </a:r>
            <a:r>
              <a:rPr lang="bg-BG" b="1" dirty="0" smtClean="0">
                <a:solidFill>
                  <a:schemeClr val="tx1"/>
                </a:solidFill>
              </a:rPr>
              <a:t>УЧИЛИЩЕ</a:t>
            </a:r>
            <a:endParaRPr lang="bg-BG" b="1" dirty="0">
              <a:solidFill>
                <a:schemeClr val="tx1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bg-BG" dirty="0" smtClean="0"/>
              <a:t>С доброволен труд на учителския колектив и родители от квартала е направена надстройка на училището и на 5.</a:t>
            </a:r>
            <a:r>
              <a:rPr lang="en-US" dirty="0" smtClean="0"/>
              <a:t>IX</a:t>
            </a:r>
            <a:r>
              <a:rPr lang="bg-BG" dirty="0" smtClean="0"/>
              <a:t>.1950 г. то става основно училище до </a:t>
            </a:r>
            <a:r>
              <a:rPr lang="en-US" dirty="0" smtClean="0"/>
              <a:t>III </a:t>
            </a:r>
            <a:r>
              <a:rPr lang="bg-BG" dirty="0" smtClean="0"/>
              <a:t>клас </a:t>
            </a:r>
            <a:r>
              <a:rPr lang="en-US" dirty="0" smtClean="0"/>
              <a:t>(</a:t>
            </a:r>
            <a:r>
              <a:rPr lang="bg-BG" dirty="0" smtClean="0"/>
              <a:t>сега </a:t>
            </a:r>
            <a:r>
              <a:rPr lang="en-US" dirty="0" smtClean="0"/>
              <a:t>VII</a:t>
            </a:r>
            <a:r>
              <a:rPr lang="bg-BG" dirty="0" smtClean="0"/>
              <a:t> клас</a:t>
            </a:r>
            <a:r>
              <a:rPr lang="en-US" dirty="0" smtClean="0"/>
              <a:t>)</a:t>
            </a:r>
            <a:r>
              <a:rPr lang="bg-BG" dirty="0" smtClean="0"/>
              <a:t> с директор Андрей </a:t>
            </a:r>
            <a:r>
              <a:rPr lang="bg-BG" dirty="0" err="1" smtClean="0"/>
              <a:t>Копчев</a:t>
            </a:r>
            <a:endParaRPr lang="bg-BG" dirty="0"/>
          </a:p>
        </p:txBody>
      </p:sp>
      <p:pic>
        <p:nvPicPr>
          <p:cNvPr id="6" name="Контейнер за съдържание 5" descr="Копчев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34000" y="2089150"/>
            <a:ext cx="2982416" cy="397300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bg-BG" dirty="0" smtClean="0">
                <a:solidFill>
                  <a:schemeClr val="tx1"/>
                </a:solidFill>
              </a:rPr>
              <a:t>УЧИТЕЛИ ОТ ТОЗИ ПЕРИОД </a:t>
            </a:r>
            <a:endParaRPr lang="bg-BG" dirty="0">
              <a:solidFill>
                <a:schemeClr val="tx1"/>
              </a:solidFill>
            </a:endParaRPr>
          </a:p>
        </p:txBody>
      </p:sp>
      <p:pic>
        <p:nvPicPr>
          <p:cNvPr id="13" name="Контейнер за съдържание 12" descr="122577792_1305855953093569_5857702542121544221_n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387045" y="1493275"/>
            <a:ext cx="2956169" cy="2219108"/>
          </a:xfrm>
        </p:spPr>
      </p:pic>
      <p:pic>
        <p:nvPicPr>
          <p:cNvPr id="14" name="Контейнер за съдържание 13" descr="122660813_352689955808833_5125616672313302172_n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 rot="16200000">
            <a:off x="6080652" y="1560310"/>
            <a:ext cx="2916278" cy="2189163"/>
          </a:xfrm>
        </p:spPr>
      </p:pic>
      <p:pic>
        <p:nvPicPr>
          <p:cNvPr id="15" name="Контейнер за съдържание 14" descr="122623517_664053134473190_1007306725493802680_n.jpg"/>
          <p:cNvPicPr>
            <a:picLocks noGrp="1" noChangeAspect="1"/>
          </p:cNvPicPr>
          <p:nvPr>
            <p:ph sz="quarter" idx="3"/>
          </p:nvPr>
        </p:nvPicPr>
        <p:blipFill>
          <a:blip r:embed="rId5" cstate="print"/>
          <a:stretch>
            <a:fillRect/>
          </a:stretch>
        </p:blipFill>
        <p:spPr>
          <a:xfrm rot="5400000">
            <a:off x="3272338" y="1560310"/>
            <a:ext cx="2916277" cy="2189162"/>
          </a:xfrm>
        </p:spPr>
      </p:pic>
      <p:pic>
        <p:nvPicPr>
          <p:cNvPr id="16" name="Контейнер за съдържание 15" descr="122577614_1546065108911741_6553263574369507546_n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 rot="5400000">
            <a:off x="390938" y="4297695"/>
            <a:ext cx="2924943" cy="2195667"/>
          </a:xfrm>
        </p:spPr>
      </p:pic>
      <p:pic>
        <p:nvPicPr>
          <p:cNvPr id="17" name="Картина 16" descr="122652353_1279128729135283_430131277498473697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3273776" y="4315368"/>
            <a:ext cx="2904752" cy="2180512"/>
          </a:xfrm>
          <a:prstGeom prst="rect">
            <a:avLst/>
          </a:prstGeom>
        </p:spPr>
      </p:pic>
      <p:pic>
        <p:nvPicPr>
          <p:cNvPr id="18" name="Картина 17" descr="122841258_3798794066799364_4424706331732903384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6160100" y="4357530"/>
            <a:ext cx="2856586" cy="2144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Beam">
  <a:themeElements>
    <a:clrScheme name="Beam 8">
      <a:dk1>
        <a:srgbClr val="881700"/>
      </a:dk1>
      <a:lt1>
        <a:srgbClr val="FAF9E6"/>
      </a:lt1>
      <a:dk2>
        <a:srgbClr val="990000"/>
      </a:dk2>
      <a:lt2>
        <a:srgbClr val="EADC78"/>
      </a:lt2>
      <a:accent1>
        <a:srgbClr val="FF6600"/>
      </a:accent1>
      <a:accent2>
        <a:srgbClr val="B86D52"/>
      </a:accent2>
      <a:accent3>
        <a:srgbClr val="CAAAAA"/>
      </a:accent3>
      <a:accent4>
        <a:srgbClr val="D6D5C4"/>
      </a:accent4>
      <a:accent5>
        <a:srgbClr val="FFB8AA"/>
      </a:accent5>
      <a:accent6>
        <a:srgbClr val="A66249"/>
      </a:accent6>
      <a:hlink>
        <a:srgbClr val="D78D15"/>
      </a:hlink>
      <a:folHlink>
        <a:srgbClr val="C6B37E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bg-BG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bg-BG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тема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1126</TotalTime>
  <Words>847</Words>
  <Application>Microsoft Office PowerPoint</Application>
  <PresentationFormat>Презентация на цял екран (4:3)</PresentationFormat>
  <Paragraphs>126</Paragraphs>
  <Slides>61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61</vt:i4>
      </vt:variant>
    </vt:vector>
  </HeadingPairs>
  <TitlesOfParts>
    <vt:vector size="62" baseType="lpstr">
      <vt:lpstr>Beam</vt:lpstr>
      <vt:lpstr>   110 ГОДИНИ        ОСНОВНО                    УЧИЛИЩЕ         “ОТЕЦ ПАИСИЙ”  гр. Кнежа Иновативно училище</vt:lpstr>
      <vt:lpstr>Слайд 2</vt:lpstr>
      <vt:lpstr>НАЧАЛОТО</vt:lpstr>
      <vt:lpstr>НАЧАЛНО УЧИЛИЩЕ</vt:lpstr>
      <vt:lpstr>ПЪРВИТЕ УЧИТЕЛИ ПРЕЗ  1910 – 1911 СА:</vt:lpstr>
      <vt:lpstr>Снимки на едни от първите учители, които са запазени</vt:lpstr>
      <vt:lpstr>Слайд 7</vt:lpstr>
      <vt:lpstr>ОСНОВНО УЧИЛИЩЕ</vt:lpstr>
      <vt:lpstr>УЧИТЕЛИ ОТ ТОЗИ ПЕРИОД </vt:lpstr>
      <vt:lpstr> </vt:lpstr>
      <vt:lpstr>НАГРАДИ</vt:lpstr>
      <vt:lpstr>Слайд 12</vt:lpstr>
      <vt:lpstr>Директори са били и:</vt:lpstr>
      <vt:lpstr>От 07.01.2008 г.  директор е  Стефчо Иванов Малкодански  </vt:lpstr>
      <vt:lpstr>Слайд 15</vt:lpstr>
      <vt:lpstr>Слайд 16</vt:lpstr>
      <vt:lpstr>      </vt:lpstr>
      <vt:lpstr>ОУ “ОТЕЦ ПАИСИЙ” Е  УЧИЛИЩЕ С ТРАДИЦИИ.</vt:lpstr>
      <vt:lpstr>УЧИТЕЛСКИЯТ КОЛЕКТИВ НА 105 ГОДИШНИЯ ЮБИЛЕЙ</vt:lpstr>
      <vt:lpstr>Слайд 20</vt:lpstr>
      <vt:lpstr>УЧЕНИЦИ</vt:lpstr>
      <vt:lpstr>Слайд 22</vt:lpstr>
      <vt:lpstr>ОЛИМПИАДИ</vt:lpstr>
      <vt:lpstr>ПРАЗНИЦИ И УЧИЛИЩЕН ЖИВОТ</vt:lpstr>
      <vt:lpstr>Слайд 25</vt:lpstr>
      <vt:lpstr>ОТБЕЛЯЗВАНЕ НА НАЦИОНАЛНИЯ ПРАЗНИК НА БЪЛГАРИЯ</vt:lpstr>
      <vt:lpstr>НОВОГОДИШНИ ТЪРЖЕСТВА</vt:lpstr>
      <vt:lpstr>ВЕСЕЛАТА ПОЩА</vt:lpstr>
      <vt:lpstr>КОЛЕДНИ БАЗАРИ</vt:lpstr>
      <vt:lpstr>ГРАЖДАНСКА ЗАЩИТА</vt:lpstr>
      <vt:lpstr>Слайд 31</vt:lpstr>
      <vt:lpstr>ДЕН НА РОЗОВАТА ФЛАНЕЛКА</vt:lpstr>
      <vt:lpstr>МАРТЕНСКИ БАЗАР</vt:lpstr>
      <vt:lpstr>СПОРТНИ ПРАЗНИЦИ</vt:lpstr>
      <vt:lpstr>Слайд 35</vt:lpstr>
      <vt:lpstr>ВОЛЕЙБОЛЕН ОТБОР - МОМЧЕТА</vt:lpstr>
      <vt:lpstr>ОТКРИТ УРОК ПО ФВС</vt:lpstr>
      <vt:lpstr>СПОРТЕН ПРАЗНИК НА ЗООПАРК “ГЕРГАНА”</vt:lpstr>
      <vt:lpstr>ОТБОР “МЛАД ОГНЕБОРЕЦ”</vt:lpstr>
      <vt:lpstr>КЛАСНИТЕ СТАИ СА ПРОСТОРНИ И  УЮТНИ.</vt:lpstr>
      <vt:lpstr>Слайд 41</vt:lpstr>
      <vt:lpstr>УЧИЛИЩЕТО  РАЗПОЛАГА С ДВА КОМПЮТЪРНИ   КАБИНЕТА .</vt:lpstr>
      <vt:lpstr>ОТ 2020 -2021 УЧЕБНА ГОДИНА ИМА И НОВО ИГРИЩЕ, ИЗГРАДЕНО ОТ ОБЩИНА КНЕЖА</vt:lpstr>
      <vt:lpstr>ИНОВАТИВНО УЧИЛИЩЕ</vt:lpstr>
      <vt:lpstr>Слайд 45</vt:lpstr>
      <vt:lpstr>ДОБРИ СПОРТИСТИ ОТ ИНОВАТИВНО ОУ “ОТЕЦ ПАИСИЙ”</vt:lpstr>
      <vt:lpstr>КЛАСОВЕТЕ С НАЙ-ВИСОК УСПЕХ В ПОСЛЕДНИТЕ ГОДИНИ</vt:lpstr>
      <vt:lpstr>ИЗПРАЩАНЕ НА СЕДМОКЛАСНИЦИ</vt:lpstr>
      <vt:lpstr>Слайд 49</vt:lpstr>
      <vt:lpstr>ОУ “ОТЕЦ ПАИСИЙ”</vt:lpstr>
      <vt:lpstr>ЕКСКУРЗИИ</vt:lpstr>
      <vt:lpstr>Слайд 52</vt:lpstr>
      <vt:lpstr>Слайд 53</vt:lpstr>
      <vt:lpstr>Слайд 54</vt:lpstr>
      <vt:lpstr>Слайд 55</vt:lpstr>
      <vt:lpstr>НАСТОЯЩЕ</vt:lpstr>
      <vt:lpstr>НАСТОЯЩЕ</vt:lpstr>
      <vt:lpstr>    УЧИТЕЛСКИЯТ   КОЛЕКТИВ     СЕ ОТЛИЧАВА    С ПРОФЕСИОНАЛИЗЪМ   И ЛЮБОВ КЪМ ДЕЦАТА. </vt:lpstr>
      <vt:lpstr>Слайд 59</vt:lpstr>
      <vt:lpstr>    </vt:lpstr>
      <vt:lpstr>БЛАГОДАРЯ ЗА ВНИМАНИЕТО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75 ГОДИНИ        ОСНОВНО                    УЧИЛИЩЕ                 “ВАСИЛ  ЛЕВСКИ”</dc:title>
  <dc:creator>New</dc:creator>
  <cp:lastModifiedBy>New</cp:lastModifiedBy>
  <cp:revision>213</cp:revision>
  <dcterms:created xsi:type="dcterms:W3CDTF">2020-10-19T13:23:12Z</dcterms:created>
  <dcterms:modified xsi:type="dcterms:W3CDTF">2020-11-01T07:04:28Z</dcterms:modified>
</cp:coreProperties>
</file>