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2" r:id="rId4"/>
    <p:sldId id="263" r:id="rId5"/>
    <p:sldId id="261" r:id="rId6"/>
    <p:sldId id="258" r:id="rId7"/>
    <p:sldId id="257" r:id="rId8"/>
    <p:sldId id="260" r:id="rId9"/>
    <p:sldId id="26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3622F6-2317-46AB-8987-110FCCACB3DC}">
          <p14:sldIdLst>
            <p14:sldId id="256"/>
            <p14:sldId id="259"/>
            <p14:sldId id="262"/>
            <p14:sldId id="263"/>
            <p14:sldId id="261"/>
            <p14:sldId id="258"/>
            <p14:sldId id="257"/>
            <p14:sldId id="260"/>
            <p14:sldId id="264"/>
            <p14:sldId id="268"/>
          </p14:sldIdLst>
        </p14:section>
        <p14:section name="Alternative Design" id="{F890669F-FE38-43C8-A16F-14A6FA6BBA6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F33"/>
    <a:srgbClr val="DC4123"/>
    <a:srgbClr val="B0D2D1"/>
    <a:srgbClr val="FFB001"/>
    <a:srgbClr val="F0E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8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39A7A-F1DD-4629-A18C-ADEA70C98F01}" type="datetimeFigureOut">
              <a:rPr lang="en-ID" smtClean="0"/>
              <a:t>4/30/2024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78BA8-DD44-4082-96F7-54E7EF7D2D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431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78BA8-DD44-4082-96F7-54E7EF7D2D90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4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8BA8-DD44-4082-96F7-54E7EF7D2D90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830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="https://www.freepik.com/vectors/people"&gt;People vector created by </a:t>
            </a:r>
            <a:r>
              <a:rPr lang="en-US" dirty="0" err="1"/>
              <a:t>pikisuperstar</a:t>
            </a:r>
            <a:r>
              <a:rPr lang="en-US" dirty="0"/>
              <a:t> - www.freepik.com&lt;/a&gt;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78BA8-DD44-4082-96F7-54E7EF7D2D90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3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='https://www.freepik.com/vectors/people'&gt;People vector created by </a:t>
            </a:r>
            <a:r>
              <a:rPr lang="en-US" dirty="0" err="1"/>
              <a:t>pikisuperstar</a:t>
            </a:r>
            <a:r>
              <a:rPr lang="en-US" dirty="0"/>
              <a:t> - www.freepik.com&lt;/a&gt;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78BA8-DD44-4082-96F7-54E7EF7D2D90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6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='https://www.freepik.com/vectors/people'&gt;People vector created by </a:t>
            </a:r>
            <a:r>
              <a:rPr lang="en-US" dirty="0" err="1"/>
              <a:t>pikisuperstar</a:t>
            </a:r>
            <a:r>
              <a:rPr lang="en-US" dirty="0"/>
              <a:t> - www.freepik.com&lt;/a&gt;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78BA8-DD44-4082-96F7-54E7EF7D2D90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57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='https://www.freepik.com/vectors/people'&gt;People vector created by </a:t>
            </a:r>
            <a:r>
              <a:rPr lang="en-US" dirty="0" err="1"/>
              <a:t>pikisuperstar</a:t>
            </a:r>
            <a:r>
              <a:rPr lang="en-US" dirty="0"/>
              <a:t> - www.freepik.com&lt;/a&gt;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78BA8-DD44-4082-96F7-54E7EF7D2D90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307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78BA8-DD44-4082-96F7-54E7EF7D2D90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329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78BA8-DD44-4082-96F7-54E7EF7D2D90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3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78BA8-DD44-4082-96F7-54E7EF7D2D90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67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9477B-5FFB-4FFC-B33B-9136EC9D3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689940-D954-4D3A-B371-647AD0DAC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278FD9-5697-46D2-99F7-68445211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3FC36-D758-4E33-AB6E-8F16758AE0E4}" type="datetimeFigureOut">
              <a:rPr lang="en-ID" smtClean="0"/>
              <a:t>4/30/2024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01879B-20DB-412B-B3DD-380153CB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03501C-79DD-4AD9-BA0E-F6CAF3B5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51175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D7F4A3-8270-41DE-A754-A47B4865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E7A2EA-9923-44DA-9642-99D91CF00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769DBF-3E4D-48D0-95D0-04228E95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3FC36-D758-4E33-AB6E-8F16758AE0E4}" type="datetimeFigureOut">
              <a:rPr lang="en-ID" smtClean="0"/>
              <a:t>4/30/2024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568328-9E8B-4B6E-9A94-154B5500B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8C3DA2-F398-4D83-8EA0-8A47F615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1587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23B260-C2D1-4015-AA1C-2FB072A7A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554989-2FD1-4113-8345-9132D7386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3A3048-57A5-49C8-9CBD-97AB8E86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3FC36-D758-4E33-AB6E-8F16758AE0E4}" type="datetimeFigureOut">
              <a:rPr lang="en-ID" smtClean="0"/>
              <a:t>4/30/2024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41E481-8EF1-4127-AB63-DE6F70D0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1A2E13-0273-4269-837A-BA5B482B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2050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0A589-AD0B-45C9-8C61-C50C1892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02E0DE-C54E-40B1-8853-01383372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D056B4-1DA3-4669-BFBB-62630316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3FC36-D758-4E33-AB6E-8F16758AE0E4}" type="datetimeFigureOut">
              <a:rPr lang="en-ID" smtClean="0"/>
              <a:t>4/30/2024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A2F90B-2AE4-4E4B-A8BE-0E52CC79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A2C50-EBD8-430A-8236-8A5671E2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8130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DDBBA-C326-437A-AC06-958EB1E9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35E660-4786-4BE6-9D4F-756A50A80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BC7333-C1BB-4616-B401-41E8E11A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3FC36-D758-4E33-AB6E-8F16758AE0E4}" type="datetimeFigureOut">
              <a:rPr lang="en-ID" smtClean="0"/>
              <a:t>4/30/2024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9C91FD-DBE8-4DD7-8EF3-50192B49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081635-1972-4FB9-A314-ED360ABE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258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15FCCA-E72C-4EAB-8A6F-93A067C57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D9EE37-4414-4552-BC54-386F41404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F23746-478A-4521-860B-97C864381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D3946C-E8F9-4C3C-92C3-69E97444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3FC36-D758-4E33-AB6E-8F16758AE0E4}" type="datetimeFigureOut">
              <a:rPr lang="en-ID" smtClean="0"/>
              <a:t>4/30/2024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C79C28-6228-483F-9721-0A69399A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A5AE19-16D7-4083-ABF8-CF343AEA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7500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AA595-8BF9-4A94-963B-B3B8DE21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C83BCE-FA5D-46A8-8857-E83557A7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42EA36-DB92-43CC-87A0-A45A5FE2A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06525F-05AE-4A98-8666-CB8191C55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E543175-2164-4C7C-8878-8582E0530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8789A8-4D95-483A-AAEA-28C4B381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3FC36-D758-4E33-AB6E-8F16758AE0E4}" type="datetimeFigureOut">
              <a:rPr lang="en-ID" smtClean="0"/>
              <a:t>4/30/2024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1787CE-BC2D-4D27-B105-0033CB74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91514D0-CFAE-4806-8FBB-BFDD45DE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7510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EB3D1-EB8F-48A5-ACA7-C6BA18AD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747D4D-BC29-4894-87BF-54215E29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3FC36-D758-4E33-AB6E-8F16758AE0E4}" type="datetimeFigureOut">
              <a:rPr lang="en-ID" smtClean="0"/>
              <a:t>4/30/2024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0508E2-A419-46A8-B796-4B0AE39AB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452855-CE94-4512-BBF2-2C14787C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9508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9AAB46-6E66-459A-90B9-9FD6538D1B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3FC36-D758-4E33-AB6E-8F16758AE0E4}" type="datetimeFigureOut">
              <a:rPr lang="en-ID" smtClean="0"/>
              <a:t>4/30/2024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ACC63D-4667-4996-8731-905FEF768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8A63A1-6C74-4344-9750-10FCFB00A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2052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36442E-50D3-41F5-96C9-297320B8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5D02AA-B07A-43FE-8892-F1BE7E54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ABD7D0-EAC2-4D99-BC87-16E7F5AF7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ECE828-B820-47C2-843B-34A3A54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3FC36-D758-4E33-AB6E-8F16758AE0E4}" type="datetimeFigureOut">
              <a:rPr lang="en-ID" smtClean="0"/>
              <a:t>4/30/2024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EB6D66-35A3-414E-BD95-174D248B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A5C701-ECD7-4D39-9FA7-8AFA6321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2933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F62D69-4E4B-4089-A90C-97D7166C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816618-DCB3-4857-9FAA-B4A73280B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E4FB98-9195-44B1-8B41-AAF45B88D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48961D-0E02-461E-AFC0-60C50BE1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3FC36-D758-4E33-AB6E-8F16758AE0E4}" type="datetimeFigureOut">
              <a:rPr lang="en-ID" smtClean="0"/>
              <a:t>4/30/2024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21D01B-A2BA-4ED3-A45B-26148616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AFDF7C-85A3-49A0-8E97-AA90E547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51086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98F9A11-C16C-44D7-ABA1-93C38109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65125"/>
            <a:ext cx="11137900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FDE96-AE70-41CF-A4B0-44AB81D5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050" y="1371600"/>
            <a:ext cx="111379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1A7295-F887-458C-A790-6F9219EA5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0F58D-4AE0-452F-B3F6-85CC642EF3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4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3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Freeform: Shape 257">
            <a:extLst>
              <a:ext uri="{FF2B5EF4-FFF2-40B4-BE49-F238E27FC236}">
                <a16:creationId xmlns:a16="http://schemas.microsoft.com/office/drawing/2014/main" xmlns="" id="{C2C1F43E-27A2-464D-A883-832E19AEEE2F}"/>
              </a:ext>
            </a:extLst>
          </p:cNvPr>
          <p:cNvSpPr/>
          <p:nvPr/>
        </p:nvSpPr>
        <p:spPr>
          <a:xfrm rot="13087455">
            <a:off x="-822492" y="2955133"/>
            <a:ext cx="5037116" cy="3629303"/>
          </a:xfrm>
          <a:custGeom>
            <a:avLst/>
            <a:gdLst>
              <a:gd name="connsiteX0" fmla="*/ 4500843 w 5037116"/>
              <a:gd name="connsiteY0" fmla="*/ 3110836 h 3629303"/>
              <a:gd name="connsiteX1" fmla="*/ 3667580 w 5037116"/>
              <a:gd name="connsiteY1" fmla="*/ 3508218 h 3629303"/>
              <a:gd name="connsiteX2" fmla="*/ 2613293 w 5037116"/>
              <a:gd name="connsiteY2" fmla="*/ 3624381 h 3629303"/>
              <a:gd name="connsiteX3" fmla="*/ 1394319 w 5037116"/>
              <a:gd name="connsiteY3" fmla="*/ 3528804 h 3629303"/>
              <a:gd name="connsiteX4" fmla="*/ 395908 w 5037116"/>
              <a:gd name="connsiteY4" fmla="*/ 2864177 h 3629303"/>
              <a:gd name="connsiteX5" fmla="*/ 365 w 5037116"/>
              <a:gd name="connsiteY5" fmla="*/ 1651085 h 3629303"/>
              <a:gd name="connsiteX6" fmla="*/ 509129 w 5037116"/>
              <a:gd name="connsiteY6" fmla="*/ 680610 h 3629303"/>
              <a:gd name="connsiteX7" fmla="*/ 1363440 w 5037116"/>
              <a:gd name="connsiteY7" fmla="*/ 540921 h 3629303"/>
              <a:gd name="connsiteX8" fmla="*/ 2289802 w 5037116"/>
              <a:gd name="connsiteY8" fmla="*/ 624735 h 3629303"/>
              <a:gd name="connsiteX9" fmla="*/ 2416258 w 5037116"/>
              <a:gd name="connsiteY9" fmla="*/ 558566 h 3629303"/>
              <a:gd name="connsiteX10" fmla="*/ 3192637 w 5037116"/>
              <a:gd name="connsiteY10" fmla="*/ 24805 h 3629303"/>
              <a:gd name="connsiteX11" fmla="*/ 3250445 w 5037116"/>
              <a:gd name="connsiteY11" fmla="*/ 0 h 3629303"/>
              <a:gd name="connsiteX12" fmla="*/ 5037116 w 5037116"/>
              <a:gd name="connsiteY12" fmla="*/ 2276641 h 3629303"/>
              <a:gd name="connsiteX13" fmla="*/ 4998619 w 5037116"/>
              <a:gd name="connsiteY13" fmla="*/ 2403089 h 3629303"/>
              <a:gd name="connsiteX14" fmla="*/ 4599824 w 5037116"/>
              <a:gd name="connsiteY14" fmla="*/ 3022981 h 3629303"/>
              <a:gd name="connsiteX15" fmla="*/ 4500843 w 5037116"/>
              <a:gd name="connsiteY15" fmla="*/ 3110836 h 362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37116" h="3629303">
                <a:moveTo>
                  <a:pt x="4500843" y="3110836"/>
                </a:moveTo>
                <a:cubicBezTo>
                  <a:pt x="4261835" y="3306059"/>
                  <a:pt x="3968648" y="3433595"/>
                  <a:pt x="3667580" y="3508218"/>
                </a:cubicBezTo>
                <a:cubicBezTo>
                  <a:pt x="3323503" y="3593503"/>
                  <a:pt x="2967663" y="3614088"/>
                  <a:pt x="2613293" y="3624381"/>
                </a:cubicBezTo>
                <a:cubicBezTo>
                  <a:pt x="2204517" y="3636144"/>
                  <a:pt x="1789861" y="3634674"/>
                  <a:pt x="1394319" y="3528804"/>
                </a:cubicBezTo>
                <a:cubicBezTo>
                  <a:pt x="998777" y="3422934"/>
                  <a:pt x="620880" y="3205313"/>
                  <a:pt x="395908" y="2864177"/>
                </a:cubicBezTo>
                <a:cubicBezTo>
                  <a:pt x="142995" y="2478928"/>
                  <a:pt x="-8457" y="2109853"/>
                  <a:pt x="365" y="1651085"/>
                </a:cubicBezTo>
                <a:cubicBezTo>
                  <a:pt x="6247" y="1308478"/>
                  <a:pt x="231221" y="882057"/>
                  <a:pt x="509129" y="680610"/>
                </a:cubicBezTo>
                <a:cubicBezTo>
                  <a:pt x="763511" y="496809"/>
                  <a:pt x="1059064" y="462989"/>
                  <a:pt x="1363440" y="540921"/>
                </a:cubicBezTo>
                <a:cubicBezTo>
                  <a:pt x="1669287" y="618853"/>
                  <a:pt x="1991307" y="721782"/>
                  <a:pt x="2289802" y="624735"/>
                </a:cubicBezTo>
                <a:cubicBezTo>
                  <a:pt x="2336855" y="611501"/>
                  <a:pt x="2379497" y="589445"/>
                  <a:pt x="2416258" y="558566"/>
                </a:cubicBezTo>
                <a:cubicBezTo>
                  <a:pt x="2658876" y="357119"/>
                  <a:pt x="2907376" y="158613"/>
                  <a:pt x="3192637" y="24805"/>
                </a:cubicBezTo>
                <a:lnTo>
                  <a:pt x="3250445" y="0"/>
                </a:lnTo>
                <a:lnTo>
                  <a:pt x="5037116" y="2276641"/>
                </a:lnTo>
                <a:lnTo>
                  <a:pt x="4998619" y="2403089"/>
                </a:lnTo>
                <a:cubicBezTo>
                  <a:pt x="4911437" y="2635826"/>
                  <a:pt x="4780133" y="2848737"/>
                  <a:pt x="4599824" y="3022981"/>
                </a:cubicBezTo>
                <a:cubicBezTo>
                  <a:pt x="4568026" y="3053676"/>
                  <a:pt x="4534988" y="3082947"/>
                  <a:pt x="4500843" y="3110836"/>
                </a:cubicBezTo>
                <a:close/>
              </a:path>
            </a:pathLst>
          </a:custGeom>
          <a:solidFill>
            <a:srgbClr val="DC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xmlns="" id="{BA08BF84-6F4F-4449-98F3-AB1CCE01338F}"/>
              </a:ext>
            </a:extLst>
          </p:cNvPr>
          <p:cNvSpPr/>
          <p:nvPr/>
        </p:nvSpPr>
        <p:spPr>
          <a:xfrm rot="11061157">
            <a:off x="-170497" y="-174602"/>
            <a:ext cx="6544352" cy="5077940"/>
          </a:xfrm>
          <a:custGeom>
            <a:avLst/>
            <a:gdLst>
              <a:gd name="connsiteX0" fmla="*/ 1068066 w 6544352"/>
              <a:gd name="connsiteY0" fmla="*/ 5077940 h 5077940"/>
              <a:gd name="connsiteX1" fmla="*/ 903721 w 6544352"/>
              <a:gd name="connsiteY1" fmla="*/ 4936099 h 5077940"/>
              <a:gd name="connsiteX2" fmla="*/ 605196 w 6544352"/>
              <a:gd name="connsiteY2" fmla="*/ 4580116 h 5077940"/>
              <a:gd name="connsiteX3" fmla="*/ 558 w 6544352"/>
              <a:gd name="connsiteY3" fmla="*/ 2725746 h 5077940"/>
              <a:gd name="connsiteX4" fmla="*/ 778271 w 6544352"/>
              <a:gd name="connsiteY4" fmla="*/ 1242249 h 5077940"/>
              <a:gd name="connsiteX5" fmla="*/ 2084196 w 6544352"/>
              <a:gd name="connsiteY5" fmla="*/ 1028716 h 5077940"/>
              <a:gd name="connsiteX6" fmla="*/ 3500261 w 6544352"/>
              <a:gd name="connsiteY6" fmla="*/ 1156836 h 5077940"/>
              <a:gd name="connsiteX7" fmla="*/ 3693565 w 6544352"/>
              <a:gd name="connsiteY7" fmla="*/ 1055689 h 5077940"/>
              <a:gd name="connsiteX8" fmla="*/ 4880362 w 6544352"/>
              <a:gd name="connsiteY8" fmla="*/ 239765 h 5077940"/>
              <a:gd name="connsiteX9" fmla="*/ 6011001 w 6544352"/>
              <a:gd name="connsiteY9" fmla="*/ 4913 h 5077940"/>
              <a:gd name="connsiteX10" fmla="*/ 6191762 w 6544352"/>
              <a:gd name="connsiteY10" fmla="*/ 28730 h 5077940"/>
              <a:gd name="connsiteX11" fmla="*/ 6544352 w 6544352"/>
              <a:gd name="connsiteY11" fmla="*/ 4661118 h 50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4352" h="5077940">
                <a:moveTo>
                  <a:pt x="1068066" y="5077940"/>
                </a:moveTo>
                <a:lnTo>
                  <a:pt x="903721" y="4936099"/>
                </a:lnTo>
                <a:cubicBezTo>
                  <a:pt x="791756" y="4829051"/>
                  <a:pt x="691171" y="4710484"/>
                  <a:pt x="605196" y="4580116"/>
                </a:cubicBezTo>
                <a:cubicBezTo>
                  <a:pt x="218588" y="3991213"/>
                  <a:pt x="-12928" y="3427034"/>
                  <a:pt x="558" y="2725746"/>
                </a:cubicBezTo>
                <a:cubicBezTo>
                  <a:pt x="9550" y="2202027"/>
                  <a:pt x="353451" y="1550187"/>
                  <a:pt x="778271" y="1242249"/>
                </a:cubicBezTo>
                <a:cubicBezTo>
                  <a:pt x="1167126" y="961284"/>
                  <a:pt x="1618918" y="909587"/>
                  <a:pt x="2084196" y="1028716"/>
                </a:cubicBezTo>
                <a:cubicBezTo>
                  <a:pt x="2551722" y="1147846"/>
                  <a:pt x="3043973" y="1305186"/>
                  <a:pt x="3500261" y="1156836"/>
                </a:cubicBezTo>
                <a:cubicBezTo>
                  <a:pt x="3572188" y="1136606"/>
                  <a:pt x="3637371" y="1102891"/>
                  <a:pt x="3693565" y="1055689"/>
                </a:cubicBezTo>
                <a:cubicBezTo>
                  <a:pt x="4064440" y="747751"/>
                  <a:pt x="4444304" y="444309"/>
                  <a:pt x="4880362" y="239765"/>
                </a:cubicBezTo>
                <a:cubicBezTo>
                  <a:pt x="5231006" y="74558"/>
                  <a:pt x="5627167" y="-23640"/>
                  <a:pt x="6011001" y="4913"/>
                </a:cubicBezTo>
                <a:lnTo>
                  <a:pt x="6191762" y="28730"/>
                </a:lnTo>
                <a:lnTo>
                  <a:pt x="6544352" y="4661118"/>
                </a:lnTo>
                <a:close/>
              </a:path>
            </a:pathLst>
          </a:custGeom>
          <a:solidFill>
            <a:srgbClr val="B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xmlns="" id="{58E771CF-E286-4127-BD1A-A3D81F049390}"/>
              </a:ext>
            </a:extLst>
          </p:cNvPr>
          <p:cNvSpPr/>
          <p:nvPr/>
        </p:nvSpPr>
        <p:spPr>
          <a:xfrm rot="10469859">
            <a:off x="4285682" y="-268441"/>
            <a:ext cx="8158050" cy="6155338"/>
          </a:xfrm>
          <a:custGeom>
            <a:avLst/>
            <a:gdLst>
              <a:gd name="connsiteX0" fmla="*/ 6730704 w 8158050"/>
              <a:gd name="connsiteY0" fmla="*/ 6155338 h 6155338"/>
              <a:gd name="connsiteX1" fmla="*/ 0 w 8158050"/>
              <a:gd name="connsiteY1" fmla="*/ 5506966 h 6155338"/>
              <a:gd name="connsiteX2" fmla="*/ 416381 w 8158050"/>
              <a:gd name="connsiteY2" fmla="*/ 1184544 h 6155338"/>
              <a:gd name="connsiteX3" fmla="*/ 606138 w 8158050"/>
              <a:gd name="connsiteY3" fmla="*/ 1166761 h 6155338"/>
              <a:gd name="connsiteX4" fmla="*/ 1225872 w 8158050"/>
              <a:gd name="connsiteY4" fmla="*/ 1237585 h 6155338"/>
              <a:gd name="connsiteX5" fmla="*/ 2929455 w 8158050"/>
              <a:gd name="connsiteY5" fmla="*/ 1391719 h 6155338"/>
              <a:gd name="connsiteX6" fmla="*/ 3162007 w 8158050"/>
              <a:gd name="connsiteY6" fmla="*/ 1270035 h 6155338"/>
              <a:gd name="connsiteX7" fmla="*/ 4589772 w 8158050"/>
              <a:gd name="connsiteY7" fmla="*/ 288446 h 6155338"/>
              <a:gd name="connsiteX8" fmla="*/ 6404223 w 8158050"/>
              <a:gd name="connsiteY8" fmla="*/ 93751 h 6155338"/>
              <a:gd name="connsiteX9" fmla="*/ 7550758 w 8158050"/>
              <a:gd name="connsiteY9" fmla="*/ 996922 h 6155338"/>
              <a:gd name="connsiteX10" fmla="*/ 8078060 w 8158050"/>
              <a:gd name="connsiteY10" fmla="*/ 2378715 h 6155338"/>
              <a:gd name="connsiteX11" fmla="*/ 7177595 w 8158050"/>
              <a:gd name="connsiteY11" fmla="*/ 5802104 h 6155338"/>
              <a:gd name="connsiteX12" fmla="*/ 6801345 w 8158050"/>
              <a:gd name="connsiteY12" fmla="*/ 6109991 h 615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58050" h="6155338">
                <a:moveTo>
                  <a:pt x="6730704" y="6155338"/>
                </a:moveTo>
                <a:lnTo>
                  <a:pt x="0" y="5506966"/>
                </a:lnTo>
                <a:lnTo>
                  <a:pt x="416381" y="1184544"/>
                </a:lnTo>
                <a:lnTo>
                  <a:pt x="606138" y="1166761"/>
                </a:lnTo>
                <a:cubicBezTo>
                  <a:pt x="808343" y="1158997"/>
                  <a:pt x="1015966" y="1183841"/>
                  <a:pt x="1225872" y="1237585"/>
                </a:cubicBezTo>
                <a:cubicBezTo>
                  <a:pt x="1788325" y="1380903"/>
                  <a:pt x="2380522" y="1570190"/>
                  <a:pt x="2929455" y="1391719"/>
                </a:cubicBezTo>
                <a:cubicBezTo>
                  <a:pt x="3015986" y="1367382"/>
                  <a:pt x="3094404" y="1326820"/>
                  <a:pt x="3162007" y="1270035"/>
                </a:cubicBezTo>
                <a:cubicBezTo>
                  <a:pt x="3608184" y="899573"/>
                  <a:pt x="4065176" y="534520"/>
                  <a:pt x="4589772" y="288446"/>
                </a:cubicBezTo>
                <a:cubicBezTo>
                  <a:pt x="5152223" y="23446"/>
                  <a:pt x="5812025" y="-98240"/>
                  <a:pt x="6404223" y="93751"/>
                </a:cubicBezTo>
                <a:cubicBezTo>
                  <a:pt x="6874736" y="245181"/>
                  <a:pt x="7274942" y="585898"/>
                  <a:pt x="7550758" y="996922"/>
                </a:cubicBezTo>
                <a:cubicBezTo>
                  <a:pt x="7826579" y="1410647"/>
                  <a:pt x="7988824" y="1889273"/>
                  <a:pt x="8078060" y="2378715"/>
                </a:cubicBezTo>
                <a:cubicBezTo>
                  <a:pt x="8305204" y="3587447"/>
                  <a:pt x="8061833" y="4947609"/>
                  <a:pt x="7177595" y="5802104"/>
                </a:cubicBezTo>
                <a:cubicBezTo>
                  <a:pt x="7060642" y="5915000"/>
                  <a:pt x="6934564" y="6017418"/>
                  <a:pt x="6801345" y="6109991"/>
                </a:cubicBezTo>
                <a:close/>
              </a:path>
            </a:pathLst>
          </a:custGeom>
          <a:solidFill>
            <a:srgbClr val="BBD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xmlns="" id="{6362CE87-52D8-43D7-AE05-E62B88BD2CD2}"/>
              </a:ext>
            </a:extLst>
          </p:cNvPr>
          <p:cNvSpPr/>
          <p:nvPr/>
        </p:nvSpPr>
        <p:spPr>
          <a:xfrm rot="10393152">
            <a:off x="9100721" y="3830052"/>
            <a:ext cx="3190092" cy="2529377"/>
          </a:xfrm>
          <a:custGeom>
            <a:avLst/>
            <a:gdLst>
              <a:gd name="connsiteX0" fmla="*/ 877620 w 3190092"/>
              <a:gd name="connsiteY0" fmla="*/ 2502984 h 2529377"/>
              <a:gd name="connsiteX1" fmla="*/ 675981 w 3190092"/>
              <a:gd name="connsiteY1" fmla="*/ 2461794 h 2529377"/>
              <a:gd name="connsiteX2" fmla="*/ 4583 w 3190092"/>
              <a:gd name="connsiteY2" fmla="*/ 2014855 h 2529377"/>
              <a:gd name="connsiteX3" fmla="*/ 0 w 3190092"/>
              <a:gd name="connsiteY3" fmla="*/ 2007092 h 2529377"/>
              <a:gd name="connsiteX4" fmla="*/ 180594 w 3190092"/>
              <a:gd name="connsiteY4" fmla="*/ 488264 h 2529377"/>
              <a:gd name="connsiteX5" fmla="*/ 213869 w 3190092"/>
              <a:gd name="connsiteY5" fmla="*/ 472291 h 2529377"/>
              <a:gd name="connsiteX6" fmla="*/ 655216 w 3190092"/>
              <a:gd name="connsiteY6" fmla="*/ 452545 h 2529377"/>
              <a:gd name="connsiteX7" fmla="*/ 1278162 w 3190092"/>
              <a:gd name="connsiteY7" fmla="*/ 508908 h 2529377"/>
              <a:gd name="connsiteX8" fmla="*/ 1363199 w 3190092"/>
              <a:gd name="connsiteY8" fmla="*/ 464411 h 2529377"/>
              <a:gd name="connsiteX9" fmla="*/ 1885287 w 3190092"/>
              <a:gd name="connsiteY9" fmla="*/ 105476 h 2529377"/>
              <a:gd name="connsiteX10" fmla="*/ 2548775 w 3190092"/>
              <a:gd name="connsiteY10" fmla="*/ 34282 h 2529377"/>
              <a:gd name="connsiteX11" fmla="*/ 2968027 w 3190092"/>
              <a:gd name="connsiteY11" fmla="*/ 364543 h 2529377"/>
              <a:gd name="connsiteX12" fmla="*/ 3160843 w 3190092"/>
              <a:gd name="connsiteY12" fmla="*/ 869821 h 2529377"/>
              <a:gd name="connsiteX13" fmla="*/ 2831572 w 3190092"/>
              <a:gd name="connsiteY13" fmla="*/ 2121646 h 2529377"/>
              <a:gd name="connsiteX14" fmla="*/ 2204670 w 3190092"/>
              <a:gd name="connsiteY14" fmla="*/ 2447951 h 2529377"/>
              <a:gd name="connsiteX15" fmla="*/ 1495699 w 3190092"/>
              <a:gd name="connsiteY15" fmla="*/ 2526067 h 2529377"/>
              <a:gd name="connsiteX16" fmla="*/ 877620 w 3190092"/>
              <a:gd name="connsiteY16" fmla="*/ 2502984 h 2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0092" h="2529377">
                <a:moveTo>
                  <a:pt x="877620" y="2502984"/>
                </a:moveTo>
                <a:cubicBezTo>
                  <a:pt x="809779" y="2493004"/>
                  <a:pt x="742477" y="2479593"/>
                  <a:pt x="675981" y="2461794"/>
                </a:cubicBezTo>
                <a:cubicBezTo>
                  <a:pt x="409992" y="2390601"/>
                  <a:pt x="155869" y="2244258"/>
                  <a:pt x="4583" y="2014855"/>
                </a:cubicBezTo>
                <a:lnTo>
                  <a:pt x="0" y="2007092"/>
                </a:lnTo>
                <a:lnTo>
                  <a:pt x="180594" y="488264"/>
                </a:lnTo>
                <a:lnTo>
                  <a:pt x="213869" y="472291"/>
                </a:lnTo>
                <a:cubicBezTo>
                  <a:pt x="351529" y="416207"/>
                  <a:pt x="501704" y="413241"/>
                  <a:pt x="655216" y="452545"/>
                </a:cubicBezTo>
                <a:cubicBezTo>
                  <a:pt x="860887" y="504953"/>
                  <a:pt x="1077435" y="574169"/>
                  <a:pt x="1278162" y="508908"/>
                </a:cubicBezTo>
                <a:cubicBezTo>
                  <a:pt x="1309804" y="500008"/>
                  <a:pt x="1338478" y="485176"/>
                  <a:pt x="1363199" y="464411"/>
                </a:cubicBezTo>
                <a:cubicBezTo>
                  <a:pt x="1526352" y="328945"/>
                  <a:pt x="1693459" y="195457"/>
                  <a:pt x="1885287" y="105476"/>
                </a:cubicBezTo>
                <a:cubicBezTo>
                  <a:pt x="2090958" y="8573"/>
                  <a:pt x="2332226" y="-35923"/>
                  <a:pt x="2548775" y="34282"/>
                </a:cubicBezTo>
                <a:cubicBezTo>
                  <a:pt x="2720826" y="89655"/>
                  <a:pt x="2867169" y="214245"/>
                  <a:pt x="2968027" y="364543"/>
                </a:cubicBezTo>
                <a:cubicBezTo>
                  <a:pt x="3068885" y="515829"/>
                  <a:pt x="3128213" y="690848"/>
                  <a:pt x="3160843" y="869821"/>
                </a:cubicBezTo>
                <a:cubicBezTo>
                  <a:pt x="3243902" y="1311816"/>
                  <a:pt x="3154910" y="1809184"/>
                  <a:pt x="2831572" y="2121646"/>
                </a:cubicBezTo>
                <a:cubicBezTo>
                  <a:pt x="2660509" y="2286776"/>
                  <a:pt x="2436051" y="2390601"/>
                  <a:pt x="2204670" y="2447951"/>
                </a:cubicBezTo>
                <a:cubicBezTo>
                  <a:pt x="1973290" y="2505302"/>
                  <a:pt x="1734000" y="2519145"/>
                  <a:pt x="1495699" y="2526067"/>
                </a:cubicBezTo>
                <a:cubicBezTo>
                  <a:pt x="1289533" y="2532000"/>
                  <a:pt x="1081143" y="2532926"/>
                  <a:pt x="877620" y="2502984"/>
                </a:cubicBezTo>
                <a:close/>
              </a:path>
            </a:pathLst>
          </a:custGeom>
          <a:solidFill>
            <a:srgbClr val="FF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xmlns="" id="{B4C59473-C0F6-468C-AFE9-F23E38E85108}"/>
              </a:ext>
            </a:extLst>
          </p:cNvPr>
          <p:cNvSpPr/>
          <p:nvPr/>
        </p:nvSpPr>
        <p:spPr>
          <a:xfrm>
            <a:off x="0" y="-16149"/>
            <a:ext cx="12192000" cy="267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xmlns="" id="{F5D0F217-C5B9-4FD2-9A1D-1508C8C5C6D4}"/>
              </a:ext>
            </a:extLst>
          </p:cNvPr>
          <p:cNvSpPr/>
          <p:nvPr/>
        </p:nvSpPr>
        <p:spPr>
          <a:xfrm rot="11667045">
            <a:off x="5706020" y="3330129"/>
            <a:ext cx="3065544" cy="2430625"/>
          </a:xfrm>
          <a:custGeom>
            <a:avLst/>
            <a:gdLst>
              <a:gd name="connsiteX0" fmla="*/ 877620 w 3190092"/>
              <a:gd name="connsiteY0" fmla="*/ 2502984 h 2529377"/>
              <a:gd name="connsiteX1" fmla="*/ 675981 w 3190092"/>
              <a:gd name="connsiteY1" fmla="*/ 2461794 h 2529377"/>
              <a:gd name="connsiteX2" fmla="*/ 4583 w 3190092"/>
              <a:gd name="connsiteY2" fmla="*/ 2014855 h 2529377"/>
              <a:gd name="connsiteX3" fmla="*/ 0 w 3190092"/>
              <a:gd name="connsiteY3" fmla="*/ 2007092 h 2529377"/>
              <a:gd name="connsiteX4" fmla="*/ 180594 w 3190092"/>
              <a:gd name="connsiteY4" fmla="*/ 488264 h 2529377"/>
              <a:gd name="connsiteX5" fmla="*/ 213869 w 3190092"/>
              <a:gd name="connsiteY5" fmla="*/ 472291 h 2529377"/>
              <a:gd name="connsiteX6" fmla="*/ 655216 w 3190092"/>
              <a:gd name="connsiteY6" fmla="*/ 452545 h 2529377"/>
              <a:gd name="connsiteX7" fmla="*/ 1278162 w 3190092"/>
              <a:gd name="connsiteY7" fmla="*/ 508908 h 2529377"/>
              <a:gd name="connsiteX8" fmla="*/ 1363199 w 3190092"/>
              <a:gd name="connsiteY8" fmla="*/ 464411 h 2529377"/>
              <a:gd name="connsiteX9" fmla="*/ 1885287 w 3190092"/>
              <a:gd name="connsiteY9" fmla="*/ 105476 h 2529377"/>
              <a:gd name="connsiteX10" fmla="*/ 2548775 w 3190092"/>
              <a:gd name="connsiteY10" fmla="*/ 34282 h 2529377"/>
              <a:gd name="connsiteX11" fmla="*/ 2968027 w 3190092"/>
              <a:gd name="connsiteY11" fmla="*/ 364543 h 2529377"/>
              <a:gd name="connsiteX12" fmla="*/ 3160843 w 3190092"/>
              <a:gd name="connsiteY12" fmla="*/ 869821 h 2529377"/>
              <a:gd name="connsiteX13" fmla="*/ 2831572 w 3190092"/>
              <a:gd name="connsiteY13" fmla="*/ 2121646 h 2529377"/>
              <a:gd name="connsiteX14" fmla="*/ 2204670 w 3190092"/>
              <a:gd name="connsiteY14" fmla="*/ 2447951 h 2529377"/>
              <a:gd name="connsiteX15" fmla="*/ 1495699 w 3190092"/>
              <a:gd name="connsiteY15" fmla="*/ 2526067 h 2529377"/>
              <a:gd name="connsiteX16" fmla="*/ 877620 w 3190092"/>
              <a:gd name="connsiteY16" fmla="*/ 2502984 h 2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0092" h="2529377">
                <a:moveTo>
                  <a:pt x="877620" y="2502984"/>
                </a:moveTo>
                <a:cubicBezTo>
                  <a:pt x="809779" y="2493004"/>
                  <a:pt x="742477" y="2479593"/>
                  <a:pt x="675981" y="2461794"/>
                </a:cubicBezTo>
                <a:cubicBezTo>
                  <a:pt x="409992" y="2390601"/>
                  <a:pt x="155869" y="2244258"/>
                  <a:pt x="4583" y="2014855"/>
                </a:cubicBezTo>
                <a:lnTo>
                  <a:pt x="0" y="2007092"/>
                </a:lnTo>
                <a:lnTo>
                  <a:pt x="180594" y="488264"/>
                </a:lnTo>
                <a:lnTo>
                  <a:pt x="213869" y="472291"/>
                </a:lnTo>
                <a:cubicBezTo>
                  <a:pt x="351529" y="416207"/>
                  <a:pt x="501704" y="413241"/>
                  <a:pt x="655216" y="452545"/>
                </a:cubicBezTo>
                <a:cubicBezTo>
                  <a:pt x="860887" y="504953"/>
                  <a:pt x="1077435" y="574169"/>
                  <a:pt x="1278162" y="508908"/>
                </a:cubicBezTo>
                <a:cubicBezTo>
                  <a:pt x="1309804" y="500008"/>
                  <a:pt x="1338478" y="485176"/>
                  <a:pt x="1363199" y="464411"/>
                </a:cubicBezTo>
                <a:cubicBezTo>
                  <a:pt x="1526352" y="328945"/>
                  <a:pt x="1693459" y="195457"/>
                  <a:pt x="1885287" y="105476"/>
                </a:cubicBezTo>
                <a:cubicBezTo>
                  <a:pt x="2090958" y="8573"/>
                  <a:pt x="2332226" y="-35923"/>
                  <a:pt x="2548775" y="34282"/>
                </a:cubicBezTo>
                <a:cubicBezTo>
                  <a:pt x="2720826" y="89655"/>
                  <a:pt x="2867169" y="214245"/>
                  <a:pt x="2968027" y="364543"/>
                </a:cubicBezTo>
                <a:cubicBezTo>
                  <a:pt x="3068885" y="515829"/>
                  <a:pt x="3128213" y="690848"/>
                  <a:pt x="3160843" y="869821"/>
                </a:cubicBezTo>
                <a:cubicBezTo>
                  <a:pt x="3243902" y="1311816"/>
                  <a:pt x="3154910" y="1809184"/>
                  <a:pt x="2831572" y="2121646"/>
                </a:cubicBezTo>
                <a:cubicBezTo>
                  <a:pt x="2660509" y="2286776"/>
                  <a:pt x="2436051" y="2390601"/>
                  <a:pt x="2204670" y="2447951"/>
                </a:cubicBezTo>
                <a:cubicBezTo>
                  <a:pt x="1973290" y="2505302"/>
                  <a:pt x="1734000" y="2519145"/>
                  <a:pt x="1495699" y="2526067"/>
                </a:cubicBezTo>
                <a:cubicBezTo>
                  <a:pt x="1289533" y="2532000"/>
                  <a:pt x="1081143" y="2532926"/>
                  <a:pt x="877620" y="25029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47" name="Freeform 7">
            <a:extLst>
              <a:ext uri="{FF2B5EF4-FFF2-40B4-BE49-F238E27FC236}">
                <a16:creationId xmlns:a16="http://schemas.microsoft.com/office/drawing/2014/main" xmlns="" id="{6F5610F1-0A3E-4AC0-9AA7-8D9B2FF23392}"/>
              </a:ext>
            </a:extLst>
          </p:cNvPr>
          <p:cNvSpPr/>
          <p:nvPr/>
        </p:nvSpPr>
        <p:spPr>
          <a:xfrm rot="13256545">
            <a:off x="983124" y="1471494"/>
            <a:ext cx="6765117" cy="4957358"/>
          </a:xfrm>
          <a:custGeom>
            <a:avLst/>
            <a:gdLst>
              <a:gd name="connsiteX0" fmla="*/ 6022552 w 6436651"/>
              <a:gd name="connsiteY0" fmla="*/ 679782 h 4716664"/>
              <a:gd name="connsiteX1" fmla="*/ 5240750 w 6436651"/>
              <a:gd name="connsiteY1" fmla="*/ 63927 h 4716664"/>
              <a:gd name="connsiteX2" fmla="*/ 4003510 w 6436651"/>
              <a:gd name="connsiteY2" fmla="*/ 196686 h 4716664"/>
              <a:gd name="connsiteX3" fmla="*/ 3029944 w 6436651"/>
              <a:gd name="connsiteY3" fmla="*/ 866013 h 4716664"/>
              <a:gd name="connsiteX4" fmla="*/ 2871371 w 6436651"/>
              <a:gd name="connsiteY4" fmla="*/ 948987 h 4716664"/>
              <a:gd name="connsiteX5" fmla="*/ 2871371 w 6436651"/>
              <a:gd name="connsiteY5" fmla="*/ 948987 h 4716664"/>
              <a:gd name="connsiteX6" fmla="*/ 1709730 w 6436651"/>
              <a:gd name="connsiteY6" fmla="*/ 843886 h 4716664"/>
              <a:gd name="connsiteX7" fmla="*/ 638439 w 6436651"/>
              <a:gd name="connsiteY7" fmla="*/ 1019054 h 4716664"/>
              <a:gd name="connsiteX8" fmla="*/ 458 w 6436651"/>
              <a:gd name="connsiteY8" fmla="*/ 2236012 h 4716664"/>
              <a:gd name="connsiteX9" fmla="*/ 496461 w 6436651"/>
              <a:gd name="connsiteY9" fmla="*/ 3757208 h 4716664"/>
              <a:gd name="connsiteX10" fmla="*/ 1748451 w 6436651"/>
              <a:gd name="connsiteY10" fmla="*/ 4590639 h 4716664"/>
              <a:gd name="connsiteX11" fmla="*/ 3277023 w 6436651"/>
              <a:gd name="connsiteY11" fmla="*/ 4710491 h 4716664"/>
              <a:gd name="connsiteX12" fmla="*/ 4599081 w 6436651"/>
              <a:gd name="connsiteY12" fmla="*/ 4564825 h 4716664"/>
              <a:gd name="connsiteX13" fmla="*/ 5768098 w 6436651"/>
              <a:gd name="connsiteY13" fmla="*/ 3956346 h 4716664"/>
              <a:gd name="connsiteX14" fmla="*/ 6382108 w 6436651"/>
              <a:gd name="connsiteY14" fmla="*/ 1622001 h 4716664"/>
              <a:gd name="connsiteX15" fmla="*/ 6022552 w 6436651"/>
              <a:gd name="connsiteY15" fmla="*/ 679782 h 471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36651" h="4716664">
                <a:moveTo>
                  <a:pt x="6022552" y="679782"/>
                </a:moveTo>
                <a:cubicBezTo>
                  <a:pt x="5834477" y="399513"/>
                  <a:pt x="5561584" y="167184"/>
                  <a:pt x="5240750" y="63927"/>
                </a:cubicBezTo>
                <a:cubicBezTo>
                  <a:pt x="4836941" y="-66988"/>
                  <a:pt x="4387035" y="15987"/>
                  <a:pt x="4003510" y="196686"/>
                </a:cubicBezTo>
                <a:cubicBezTo>
                  <a:pt x="3645798" y="364479"/>
                  <a:pt x="3334184" y="613402"/>
                  <a:pt x="3029944" y="866013"/>
                </a:cubicBezTo>
                <a:cubicBezTo>
                  <a:pt x="2983847" y="904734"/>
                  <a:pt x="2930375" y="932392"/>
                  <a:pt x="2871371" y="948987"/>
                </a:cubicBezTo>
                <a:lnTo>
                  <a:pt x="2871371" y="948987"/>
                </a:lnTo>
                <a:cubicBezTo>
                  <a:pt x="2497064" y="1070683"/>
                  <a:pt x="2093256" y="941612"/>
                  <a:pt x="1709730" y="843886"/>
                </a:cubicBezTo>
                <a:cubicBezTo>
                  <a:pt x="1328048" y="746161"/>
                  <a:pt x="957429" y="788570"/>
                  <a:pt x="638439" y="1019054"/>
                </a:cubicBezTo>
                <a:cubicBezTo>
                  <a:pt x="289947" y="1271665"/>
                  <a:pt x="7834" y="1806389"/>
                  <a:pt x="458" y="2236012"/>
                </a:cubicBezTo>
                <a:cubicBezTo>
                  <a:pt x="-10605" y="2811300"/>
                  <a:pt x="179314" y="3274113"/>
                  <a:pt x="496461" y="3757208"/>
                </a:cubicBezTo>
                <a:cubicBezTo>
                  <a:pt x="778573" y="4184987"/>
                  <a:pt x="1252449" y="4457880"/>
                  <a:pt x="1748451" y="4590639"/>
                </a:cubicBezTo>
                <a:cubicBezTo>
                  <a:pt x="2244454" y="4723398"/>
                  <a:pt x="2764426" y="4725242"/>
                  <a:pt x="3277023" y="4710491"/>
                </a:cubicBezTo>
                <a:cubicBezTo>
                  <a:pt x="3721397" y="4697584"/>
                  <a:pt x="4167614" y="4671770"/>
                  <a:pt x="4599081" y="4564825"/>
                </a:cubicBezTo>
                <a:cubicBezTo>
                  <a:pt x="5030548" y="4457880"/>
                  <a:pt x="5449107" y="4264273"/>
                  <a:pt x="5768098" y="3956346"/>
                </a:cubicBezTo>
                <a:cubicBezTo>
                  <a:pt x="6371044" y="3373682"/>
                  <a:pt x="6536993" y="2446213"/>
                  <a:pt x="6382108" y="1622001"/>
                </a:cubicBezTo>
                <a:cubicBezTo>
                  <a:pt x="6321260" y="1288260"/>
                  <a:pt x="6210628" y="961894"/>
                  <a:pt x="6022552" y="679782"/>
                </a:cubicBezTo>
                <a:close/>
              </a:path>
            </a:pathLst>
          </a:custGeom>
          <a:solidFill>
            <a:srgbClr val="F0E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4760C-1563-4144-93C1-08DC70ABA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845" y="840059"/>
            <a:ext cx="9884234" cy="1153438"/>
          </a:xfrm>
        </p:spPr>
        <p:txBody>
          <a:bodyPr>
            <a:noAutofit/>
          </a:bodyPr>
          <a:lstStyle/>
          <a:p>
            <a:r>
              <a:rPr lang="bg-BG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Партньорство РОДИТЕЛИ – УЧЕНИЦИ – ДЕЦА</a:t>
            </a:r>
            <a:endParaRPr lang="en-ID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76A990-1C1B-4088-9FAB-2FCB75AF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1</a:t>
            </a:fld>
            <a:endParaRPr lang="en-ID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B80C3BC-3295-40AB-AF58-56F14A38BEB2}"/>
              </a:ext>
            </a:extLst>
          </p:cNvPr>
          <p:cNvSpPr/>
          <p:nvPr/>
        </p:nvSpPr>
        <p:spPr>
          <a:xfrm>
            <a:off x="0" y="-702129"/>
            <a:ext cx="482600" cy="482600"/>
          </a:xfrm>
          <a:prstGeom prst="ellipse">
            <a:avLst/>
          </a:prstGeom>
          <a:solidFill>
            <a:srgbClr val="BBD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46FC2B9-F2AC-42FC-BC72-EBF41EC66353}"/>
              </a:ext>
            </a:extLst>
          </p:cNvPr>
          <p:cNvSpPr/>
          <p:nvPr/>
        </p:nvSpPr>
        <p:spPr>
          <a:xfrm>
            <a:off x="663575" y="-702129"/>
            <a:ext cx="482600" cy="482600"/>
          </a:xfrm>
          <a:prstGeom prst="ellipse">
            <a:avLst/>
          </a:prstGeom>
          <a:solidFill>
            <a:srgbClr val="B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6395F8D-352E-44D3-9AD0-5E8C05CC317A}"/>
              </a:ext>
            </a:extLst>
          </p:cNvPr>
          <p:cNvSpPr/>
          <p:nvPr/>
        </p:nvSpPr>
        <p:spPr>
          <a:xfrm>
            <a:off x="1327149" y="-702129"/>
            <a:ext cx="482600" cy="482600"/>
          </a:xfrm>
          <a:prstGeom prst="ellipse">
            <a:avLst/>
          </a:prstGeom>
          <a:solidFill>
            <a:srgbClr val="F0E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A7BC8E9-021A-4484-99A3-A05331896389}"/>
              </a:ext>
            </a:extLst>
          </p:cNvPr>
          <p:cNvSpPr/>
          <p:nvPr/>
        </p:nvSpPr>
        <p:spPr>
          <a:xfrm>
            <a:off x="1990723" y="-702129"/>
            <a:ext cx="482600" cy="482600"/>
          </a:xfrm>
          <a:prstGeom prst="ellipse">
            <a:avLst/>
          </a:prstGeom>
          <a:solidFill>
            <a:srgbClr val="FF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D42C6FC-1076-4E50-87C9-791680A503D3}"/>
              </a:ext>
            </a:extLst>
          </p:cNvPr>
          <p:cNvSpPr/>
          <p:nvPr/>
        </p:nvSpPr>
        <p:spPr>
          <a:xfrm>
            <a:off x="2654298" y="-702129"/>
            <a:ext cx="482600" cy="482600"/>
          </a:xfrm>
          <a:prstGeom prst="ellipse">
            <a:avLst/>
          </a:prstGeom>
          <a:solidFill>
            <a:srgbClr val="DC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xmlns="" id="{00EB7DFC-9818-450E-ABC5-D8EF2E26748F}"/>
              </a:ext>
            </a:extLst>
          </p:cNvPr>
          <p:cNvSpPr/>
          <p:nvPr/>
        </p:nvSpPr>
        <p:spPr>
          <a:xfrm rot="13847504">
            <a:off x="1419693" y="4194507"/>
            <a:ext cx="2075392" cy="1645548"/>
          </a:xfrm>
          <a:custGeom>
            <a:avLst/>
            <a:gdLst>
              <a:gd name="connsiteX0" fmla="*/ 877620 w 3190092"/>
              <a:gd name="connsiteY0" fmla="*/ 2502984 h 2529377"/>
              <a:gd name="connsiteX1" fmla="*/ 675981 w 3190092"/>
              <a:gd name="connsiteY1" fmla="*/ 2461794 h 2529377"/>
              <a:gd name="connsiteX2" fmla="*/ 4583 w 3190092"/>
              <a:gd name="connsiteY2" fmla="*/ 2014855 h 2529377"/>
              <a:gd name="connsiteX3" fmla="*/ 0 w 3190092"/>
              <a:gd name="connsiteY3" fmla="*/ 2007092 h 2529377"/>
              <a:gd name="connsiteX4" fmla="*/ 180594 w 3190092"/>
              <a:gd name="connsiteY4" fmla="*/ 488264 h 2529377"/>
              <a:gd name="connsiteX5" fmla="*/ 213869 w 3190092"/>
              <a:gd name="connsiteY5" fmla="*/ 472291 h 2529377"/>
              <a:gd name="connsiteX6" fmla="*/ 655216 w 3190092"/>
              <a:gd name="connsiteY6" fmla="*/ 452545 h 2529377"/>
              <a:gd name="connsiteX7" fmla="*/ 1278162 w 3190092"/>
              <a:gd name="connsiteY7" fmla="*/ 508908 h 2529377"/>
              <a:gd name="connsiteX8" fmla="*/ 1363199 w 3190092"/>
              <a:gd name="connsiteY8" fmla="*/ 464411 h 2529377"/>
              <a:gd name="connsiteX9" fmla="*/ 1885287 w 3190092"/>
              <a:gd name="connsiteY9" fmla="*/ 105476 h 2529377"/>
              <a:gd name="connsiteX10" fmla="*/ 2548775 w 3190092"/>
              <a:gd name="connsiteY10" fmla="*/ 34282 h 2529377"/>
              <a:gd name="connsiteX11" fmla="*/ 2968027 w 3190092"/>
              <a:gd name="connsiteY11" fmla="*/ 364543 h 2529377"/>
              <a:gd name="connsiteX12" fmla="*/ 3160843 w 3190092"/>
              <a:gd name="connsiteY12" fmla="*/ 869821 h 2529377"/>
              <a:gd name="connsiteX13" fmla="*/ 2831572 w 3190092"/>
              <a:gd name="connsiteY13" fmla="*/ 2121646 h 2529377"/>
              <a:gd name="connsiteX14" fmla="*/ 2204670 w 3190092"/>
              <a:gd name="connsiteY14" fmla="*/ 2447951 h 2529377"/>
              <a:gd name="connsiteX15" fmla="*/ 1495699 w 3190092"/>
              <a:gd name="connsiteY15" fmla="*/ 2526067 h 2529377"/>
              <a:gd name="connsiteX16" fmla="*/ 877620 w 3190092"/>
              <a:gd name="connsiteY16" fmla="*/ 2502984 h 2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0092" h="2529377">
                <a:moveTo>
                  <a:pt x="877620" y="2502984"/>
                </a:moveTo>
                <a:cubicBezTo>
                  <a:pt x="809779" y="2493004"/>
                  <a:pt x="742477" y="2479593"/>
                  <a:pt x="675981" y="2461794"/>
                </a:cubicBezTo>
                <a:cubicBezTo>
                  <a:pt x="409992" y="2390601"/>
                  <a:pt x="155869" y="2244258"/>
                  <a:pt x="4583" y="2014855"/>
                </a:cubicBezTo>
                <a:lnTo>
                  <a:pt x="0" y="2007092"/>
                </a:lnTo>
                <a:lnTo>
                  <a:pt x="180594" y="488264"/>
                </a:lnTo>
                <a:lnTo>
                  <a:pt x="213869" y="472291"/>
                </a:lnTo>
                <a:cubicBezTo>
                  <a:pt x="351529" y="416207"/>
                  <a:pt x="501704" y="413241"/>
                  <a:pt x="655216" y="452545"/>
                </a:cubicBezTo>
                <a:cubicBezTo>
                  <a:pt x="860887" y="504953"/>
                  <a:pt x="1077435" y="574169"/>
                  <a:pt x="1278162" y="508908"/>
                </a:cubicBezTo>
                <a:cubicBezTo>
                  <a:pt x="1309804" y="500008"/>
                  <a:pt x="1338478" y="485176"/>
                  <a:pt x="1363199" y="464411"/>
                </a:cubicBezTo>
                <a:cubicBezTo>
                  <a:pt x="1526352" y="328945"/>
                  <a:pt x="1693459" y="195457"/>
                  <a:pt x="1885287" y="105476"/>
                </a:cubicBezTo>
                <a:cubicBezTo>
                  <a:pt x="2090958" y="8573"/>
                  <a:pt x="2332226" y="-35923"/>
                  <a:pt x="2548775" y="34282"/>
                </a:cubicBezTo>
                <a:cubicBezTo>
                  <a:pt x="2720826" y="89655"/>
                  <a:pt x="2867169" y="214245"/>
                  <a:pt x="2968027" y="364543"/>
                </a:cubicBezTo>
                <a:cubicBezTo>
                  <a:pt x="3068885" y="515829"/>
                  <a:pt x="3128213" y="690848"/>
                  <a:pt x="3160843" y="869821"/>
                </a:cubicBezTo>
                <a:cubicBezTo>
                  <a:pt x="3243902" y="1311816"/>
                  <a:pt x="3154910" y="1809184"/>
                  <a:pt x="2831572" y="2121646"/>
                </a:cubicBezTo>
                <a:cubicBezTo>
                  <a:pt x="2660509" y="2286776"/>
                  <a:pt x="2436051" y="2390601"/>
                  <a:pt x="2204670" y="2447951"/>
                </a:cubicBezTo>
                <a:cubicBezTo>
                  <a:pt x="1973290" y="2505302"/>
                  <a:pt x="1734000" y="2519145"/>
                  <a:pt x="1495699" y="2526067"/>
                </a:cubicBezTo>
                <a:cubicBezTo>
                  <a:pt x="1289533" y="2532000"/>
                  <a:pt x="1081143" y="2532926"/>
                  <a:pt x="877620" y="25029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xmlns="" id="{C4EB7A3E-CD3C-4A8B-A79A-E711E286A97C}"/>
              </a:ext>
            </a:extLst>
          </p:cNvPr>
          <p:cNvSpPr/>
          <p:nvPr/>
        </p:nvSpPr>
        <p:spPr>
          <a:xfrm>
            <a:off x="3812840" y="1984022"/>
            <a:ext cx="4889313" cy="6817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успеха на нашите деца - днес и в бъдеще</a:t>
            </a:r>
            <a:endParaRPr lang="en-ID" dirty="0"/>
          </a:p>
        </p:txBody>
      </p:sp>
      <p:pic>
        <p:nvPicPr>
          <p:cNvPr id="15" name="Картина 14">
            <a:extLst>
              <a:ext uri="{FF2B5EF4-FFF2-40B4-BE49-F238E27FC236}">
                <a16:creationId xmlns:a16="http://schemas.microsoft.com/office/drawing/2014/main" xmlns="" id="{90A45D38-7C6D-CC54-F836-C6EC069D7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100" y="2798240"/>
            <a:ext cx="6029325" cy="3810000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F92F0054-DA4C-450B-F37E-C67272B2CF2E}"/>
              </a:ext>
            </a:extLst>
          </p:cNvPr>
          <p:cNvSpPr txBox="1"/>
          <p:nvPr/>
        </p:nvSpPr>
        <p:spPr>
          <a:xfrm>
            <a:off x="3549602" y="176159"/>
            <a:ext cx="547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/>
              <a:t>Обединено училище „Васил Левски“ с. Михалич</a:t>
            </a:r>
          </a:p>
        </p:txBody>
      </p:sp>
    </p:spTree>
    <p:extLst>
      <p:ext uri="{BB962C8B-B14F-4D97-AF65-F5344CB8AC3E}">
        <p14:creationId xmlns:p14="http://schemas.microsoft.com/office/powerpoint/2010/main" val="622068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Top Corners Rounded 62">
            <a:extLst>
              <a:ext uri="{FF2B5EF4-FFF2-40B4-BE49-F238E27FC236}">
                <a16:creationId xmlns:a16="http://schemas.microsoft.com/office/drawing/2014/main" xmlns="" id="{6E5D11C9-C0D5-459C-A83E-DE0B876CDF00}"/>
              </a:ext>
            </a:extLst>
          </p:cNvPr>
          <p:cNvSpPr/>
          <p:nvPr/>
        </p:nvSpPr>
        <p:spPr>
          <a:xfrm rot="16200000">
            <a:off x="873193" y="919751"/>
            <a:ext cx="4349615" cy="609599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BBD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C0C5D-81AE-4A6F-A448-F56776C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64697"/>
            <a:ext cx="11397728" cy="1077777"/>
          </a:xfrm>
        </p:spPr>
        <p:txBody>
          <a:bodyPr anchor="t">
            <a:noAutofit/>
          </a:bodyPr>
          <a:lstStyle/>
          <a:p>
            <a:r>
              <a:rPr lang="ru-RU" sz="3600" dirty="0"/>
              <a:t>За успеха на </a:t>
            </a:r>
            <a:r>
              <a:rPr lang="ru-RU" sz="3600" dirty="0" err="1"/>
              <a:t>нашите</a:t>
            </a:r>
            <a:r>
              <a:rPr lang="ru-RU" sz="3600" dirty="0"/>
              <a:t> </a:t>
            </a:r>
            <a:r>
              <a:rPr lang="ru-RU" sz="3600" dirty="0" err="1"/>
              <a:t>деца</a:t>
            </a:r>
            <a:r>
              <a:rPr lang="ru-RU" sz="3600" dirty="0"/>
              <a:t> - </a:t>
            </a:r>
            <a:r>
              <a:rPr lang="ru-RU" sz="3600" dirty="0" err="1"/>
              <a:t>днес</a:t>
            </a:r>
            <a:r>
              <a:rPr lang="ru-RU" sz="3600" dirty="0"/>
              <a:t> и в </a:t>
            </a:r>
            <a:r>
              <a:rPr lang="ru-RU" sz="3600" dirty="0" err="1"/>
              <a:t>бъдеще</a:t>
            </a:r>
            <a:endParaRPr lang="ru-R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A18F8F-C064-4260-8A9E-F64EF711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0F58D-4AE0-452F-B3F6-85CC642EF392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E820763-F156-4B8B-BF9D-AE021E4E5BC5}"/>
              </a:ext>
            </a:extLst>
          </p:cNvPr>
          <p:cNvGrpSpPr/>
          <p:nvPr/>
        </p:nvGrpSpPr>
        <p:grpSpPr>
          <a:xfrm>
            <a:off x="4051105" y="1718536"/>
            <a:ext cx="4454068" cy="4424023"/>
            <a:chOff x="3617282" y="1369936"/>
            <a:chExt cx="4913448" cy="4913448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C73E52D9-E749-4D41-8FD7-9C27D87C884C}"/>
                </a:ext>
              </a:extLst>
            </p:cNvPr>
            <p:cNvSpPr/>
            <p:nvPr/>
          </p:nvSpPr>
          <p:spPr>
            <a:xfrm>
              <a:off x="3617282" y="1369936"/>
              <a:ext cx="4913448" cy="4913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F1E5A16-9CB8-4CAE-93AF-E5D055414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80" r="12480"/>
            <a:stretch/>
          </p:blipFill>
          <p:spPr>
            <a:xfrm>
              <a:off x="3971209" y="1716745"/>
              <a:ext cx="4205592" cy="4219828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xmlns="" id="{8A3402FE-E65A-4A47-8B6A-CE9C53591877}"/>
              </a:ext>
            </a:extLst>
          </p:cNvPr>
          <p:cNvSpPr txBox="1">
            <a:spLocks/>
          </p:cNvSpPr>
          <p:nvPr/>
        </p:nvSpPr>
        <p:spPr>
          <a:xfrm>
            <a:off x="8265188" y="2135311"/>
            <a:ext cx="3926812" cy="199407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        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Ако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съвместната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работа на родители и педагогически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специалисти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се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основава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на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училищни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структури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и правила,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очертаващи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рамката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на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съучастие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на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семейството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в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планирането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,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организацията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,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управлението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на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училищния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живот, то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това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ще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гарантира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равнопоставеност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на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страните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и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ще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постави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взаимодействието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на </a:t>
            </a:r>
            <a:r>
              <a:rPr lang="ru-RU" sz="1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партньорска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основа.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xmlns="" id="{382D6924-DE7B-4352-B9A2-2435649C3B31}"/>
              </a:ext>
            </a:extLst>
          </p:cNvPr>
          <p:cNvSpPr txBox="1">
            <a:spLocks/>
          </p:cNvSpPr>
          <p:nvPr/>
        </p:nvSpPr>
        <p:spPr>
          <a:xfrm>
            <a:off x="193610" y="1759246"/>
            <a:ext cx="4153587" cy="2709966"/>
          </a:xfrm>
          <a:prstGeom prst="rect">
            <a:avLst/>
          </a:prstGeom>
        </p:spPr>
        <p:txBody>
          <a:bodyPr vert="horz" wrap="square" lIns="9000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Родители и учители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осъзнават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нуждата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от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обединяване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усилията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си за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ефективно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сътрудничество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което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да се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реализира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чрез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съвместна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работа,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която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подкрепя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подрастващите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тяхното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развитие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като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личности.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Съвместната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работа между семейство и училище 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предизвикателство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което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изисква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установяване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партньорско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взаимодействие,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откритост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признаване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съществуващите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проблеми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обединяване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ресурсите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за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търсене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конструктивни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решения.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3C9553C6-79C4-378D-4A8C-47BB41715966}"/>
              </a:ext>
            </a:extLst>
          </p:cNvPr>
          <p:cNvSpPr txBox="1"/>
          <p:nvPr/>
        </p:nvSpPr>
        <p:spPr>
          <a:xfrm>
            <a:off x="3539764" y="6270157"/>
            <a:ext cx="547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/>
              <a:t>Обединено училище „Васил Левски“ с. Михалич</a:t>
            </a:r>
          </a:p>
        </p:txBody>
      </p:sp>
    </p:spTree>
    <p:extLst>
      <p:ext uri="{BB962C8B-B14F-4D97-AF65-F5344CB8AC3E}">
        <p14:creationId xmlns:p14="http://schemas.microsoft.com/office/powerpoint/2010/main" val="547229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Rectangle 1414">
            <a:extLst>
              <a:ext uri="{FF2B5EF4-FFF2-40B4-BE49-F238E27FC236}">
                <a16:creationId xmlns:a16="http://schemas.microsoft.com/office/drawing/2014/main" xmlns="" id="{32F77A13-17FA-4A4C-8528-1A7E6FDFFD18}"/>
              </a:ext>
            </a:extLst>
          </p:cNvPr>
          <p:cNvSpPr/>
          <p:nvPr/>
        </p:nvSpPr>
        <p:spPr>
          <a:xfrm>
            <a:off x="15391" y="-1671"/>
            <a:ext cx="12192000" cy="3373394"/>
          </a:xfrm>
          <a:prstGeom prst="rect">
            <a:avLst/>
          </a:prstGeom>
          <a:pattFill prst="dkUpDiag">
            <a:fgClr>
              <a:srgbClr val="BBDF33"/>
            </a:fgClr>
            <a:bgClr>
              <a:srgbClr val="92D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7" name="Freeform: Shape 1316">
            <a:extLst>
              <a:ext uri="{FF2B5EF4-FFF2-40B4-BE49-F238E27FC236}">
                <a16:creationId xmlns:a16="http://schemas.microsoft.com/office/drawing/2014/main" xmlns="" id="{E3A66156-2930-4261-BA83-78CA6556B3D2}"/>
              </a:ext>
            </a:extLst>
          </p:cNvPr>
          <p:cNvSpPr/>
          <p:nvPr/>
        </p:nvSpPr>
        <p:spPr>
          <a:xfrm rot="10393152">
            <a:off x="9141649" y="3877876"/>
            <a:ext cx="3201676" cy="2562434"/>
          </a:xfrm>
          <a:custGeom>
            <a:avLst/>
            <a:gdLst>
              <a:gd name="connsiteX0" fmla="*/ 877620 w 3190092"/>
              <a:gd name="connsiteY0" fmla="*/ 2502984 h 2529377"/>
              <a:gd name="connsiteX1" fmla="*/ 675981 w 3190092"/>
              <a:gd name="connsiteY1" fmla="*/ 2461794 h 2529377"/>
              <a:gd name="connsiteX2" fmla="*/ 4583 w 3190092"/>
              <a:gd name="connsiteY2" fmla="*/ 2014855 h 2529377"/>
              <a:gd name="connsiteX3" fmla="*/ 0 w 3190092"/>
              <a:gd name="connsiteY3" fmla="*/ 2007092 h 2529377"/>
              <a:gd name="connsiteX4" fmla="*/ 180594 w 3190092"/>
              <a:gd name="connsiteY4" fmla="*/ 488264 h 2529377"/>
              <a:gd name="connsiteX5" fmla="*/ 213869 w 3190092"/>
              <a:gd name="connsiteY5" fmla="*/ 472291 h 2529377"/>
              <a:gd name="connsiteX6" fmla="*/ 655216 w 3190092"/>
              <a:gd name="connsiteY6" fmla="*/ 452545 h 2529377"/>
              <a:gd name="connsiteX7" fmla="*/ 1278162 w 3190092"/>
              <a:gd name="connsiteY7" fmla="*/ 508908 h 2529377"/>
              <a:gd name="connsiteX8" fmla="*/ 1363199 w 3190092"/>
              <a:gd name="connsiteY8" fmla="*/ 464411 h 2529377"/>
              <a:gd name="connsiteX9" fmla="*/ 1885287 w 3190092"/>
              <a:gd name="connsiteY9" fmla="*/ 105476 h 2529377"/>
              <a:gd name="connsiteX10" fmla="*/ 2548775 w 3190092"/>
              <a:gd name="connsiteY10" fmla="*/ 34282 h 2529377"/>
              <a:gd name="connsiteX11" fmla="*/ 2968027 w 3190092"/>
              <a:gd name="connsiteY11" fmla="*/ 364543 h 2529377"/>
              <a:gd name="connsiteX12" fmla="*/ 3160843 w 3190092"/>
              <a:gd name="connsiteY12" fmla="*/ 869821 h 2529377"/>
              <a:gd name="connsiteX13" fmla="*/ 2831572 w 3190092"/>
              <a:gd name="connsiteY13" fmla="*/ 2121646 h 2529377"/>
              <a:gd name="connsiteX14" fmla="*/ 2204670 w 3190092"/>
              <a:gd name="connsiteY14" fmla="*/ 2447951 h 2529377"/>
              <a:gd name="connsiteX15" fmla="*/ 1495699 w 3190092"/>
              <a:gd name="connsiteY15" fmla="*/ 2526067 h 2529377"/>
              <a:gd name="connsiteX16" fmla="*/ 877620 w 3190092"/>
              <a:gd name="connsiteY16" fmla="*/ 2502984 h 2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0092" h="2529377">
                <a:moveTo>
                  <a:pt x="877620" y="2502984"/>
                </a:moveTo>
                <a:cubicBezTo>
                  <a:pt x="809779" y="2493004"/>
                  <a:pt x="742477" y="2479593"/>
                  <a:pt x="675981" y="2461794"/>
                </a:cubicBezTo>
                <a:cubicBezTo>
                  <a:pt x="409992" y="2390601"/>
                  <a:pt x="155869" y="2244258"/>
                  <a:pt x="4583" y="2014855"/>
                </a:cubicBezTo>
                <a:lnTo>
                  <a:pt x="0" y="2007092"/>
                </a:lnTo>
                <a:lnTo>
                  <a:pt x="180594" y="488264"/>
                </a:lnTo>
                <a:lnTo>
                  <a:pt x="213869" y="472291"/>
                </a:lnTo>
                <a:cubicBezTo>
                  <a:pt x="351529" y="416207"/>
                  <a:pt x="501704" y="413241"/>
                  <a:pt x="655216" y="452545"/>
                </a:cubicBezTo>
                <a:cubicBezTo>
                  <a:pt x="860887" y="504953"/>
                  <a:pt x="1077435" y="574169"/>
                  <a:pt x="1278162" y="508908"/>
                </a:cubicBezTo>
                <a:cubicBezTo>
                  <a:pt x="1309804" y="500008"/>
                  <a:pt x="1338478" y="485176"/>
                  <a:pt x="1363199" y="464411"/>
                </a:cubicBezTo>
                <a:cubicBezTo>
                  <a:pt x="1526352" y="328945"/>
                  <a:pt x="1693459" y="195457"/>
                  <a:pt x="1885287" y="105476"/>
                </a:cubicBezTo>
                <a:cubicBezTo>
                  <a:pt x="2090958" y="8573"/>
                  <a:pt x="2332226" y="-35923"/>
                  <a:pt x="2548775" y="34282"/>
                </a:cubicBezTo>
                <a:cubicBezTo>
                  <a:pt x="2720826" y="89655"/>
                  <a:pt x="2867169" y="214245"/>
                  <a:pt x="2968027" y="364543"/>
                </a:cubicBezTo>
                <a:cubicBezTo>
                  <a:pt x="3068885" y="515829"/>
                  <a:pt x="3128213" y="690848"/>
                  <a:pt x="3160843" y="869821"/>
                </a:cubicBezTo>
                <a:cubicBezTo>
                  <a:pt x="3243902" y="1311816"/>
                  <a:pt x="3154910" y="1809184"/>
                  <a:pt x="2831572" y="2121646"/>
                </a:cubicBezTo>
                <a:cubicBezTo>
                  <a:pt x="2660509" y="2286776"/>
                  <a:pt x="2436051" y="2390601"/>
                  <a:pt x="2204670" y="2447951"/>
                </a:cubicBezTo>
                <a:cubicBezTo>
                  <a:pt x="1973290" y="2505302"/>
                  <a:pt x="1734000" y="2519145"/>
                  <a:pt x="1495699" y="2526067"/>
                </a:cubicBezTo>
                <a:cubicBezTo>
                  <a:pt x="1289533" y="2532000"/>
                  <a:pt x="1081143" y="2532926"/>
                  <a:pt x="877620" y="2502984"/>
                </a:cubicBezTo>
                <a:close/>
              </a:path>
            </a:pathLst>
          </a:custGeom>
          <a:solidFill>
            <a:srgbClr val="FFB00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18" name="Freeform: Shape 1317">
            <a:extLst>
              <a:ext uri="{FF2B5EF4-FFF2-40B4-BE49-F238E27FC236}">
                <a16:creationId xmlns:a16="http://schemas.microsoft.com/office/drawing/2014/main" xmlns="" id="{B4108369-E567-4535-AE98-11197375A78F}"/>
              </a:ext>
            </a:extLst>
          </p:cNvPr>
          <p:cNvSpPr/>
          <p:nvPr/>
        </p:nvSpPr>
        <p:spPr>
          <a:xfrm rot="11667045">
            <a:off x="5734622" y="3371420"/>
            <a:ext cx="3076676" cy="2462391"/>
          </a:xfrm>
          <a:custGeom>
            <a:avLst/>
            <a:gdLst>
              <a:gd name="connsiteX0" fmla="*/ 877620 w 3190092"/>
              <a:gd name="connsiteY0" fmla="*/ 2502984 h 2529377"/>
              <a:gd name="connsiteX1" fmla="*/ 675981 w 3190092"/>
              <a:gd name="connsiteY1" fmla="*/ 2461794 h 2529377"/>
              <a:gd name="connsiteX2" fmla="*/ 4583 w 3190092"/>
              <a:gd name="connsiteY2" fmla="*/ 2014855 h 2529377"/>
              <a:gd name="connsiteX3" fmla="*/ 0 w 3190092"/>
              <a:gd name="connsiteY3" fmla="*/ 2007092 h 2529377"/>
              <a:gd name="connsiteX4" fmla="*/ 180594 w 3190092"/>
              <a:gd name="connsiteY4" fmla="*/ 488264 h 2529377"/>
              <a:gd name="connsiteX5" fmla="*/ 213869 w 3190092"/>
              <a:gd name="connsiteY5" fmla="*/ 472291 h 2529377"/>
              <a:gd name="connsiteX6" fmla="*/ 655216 w 3190092"/>
              <a:gd name="connsiteY6" fmla="*/ 452545 h 2529377"/>
              <a:gd name="connsiteX7" fmla="*/ 1278162 w 3190092"/>
              <a:gd name="connsiteY7" fmla="*/ 508908 h 2529377"/>
              <a:gd name="connsiteX8" fmla="*/ 1363199 w 3190092"/>
              <a:gd name="connsiteY8" fmla="*/ 464411 h 2529377"/>
              <a:gd name="connsiteX9" fmla="*/ 1885287 w 3190092"/>
              <a:gd name="connsiteY9" fmla="*/ 105476 h 2529377"/>
              <a:gd name="connsiteX10" fmla="*/ 2548775 w 3190092"/>
              <a:gd name="connsiteY10" fmla="*/ 34282 h 2529377"/>
              <a:gd name="connsiteX11" fmla="*/ 2968027 w 3190092"/>
              <a:gd name="connsiteY11" fmla="*/ 364543 h 2529377"/>
              <a:gd name="connsiteX12" fmla="*/ 3160843 w 3190092"/>
              <a:gd name="connsiteY12" fmla="*/ 869821 h 2529377"/>
              <a:gd name="connsiteX13" fmla="*/ 2831572 w 3190092"/>
              <a:gd name="connsiteY13" fmla="*/ 2121646 h 2529377"/>
              <a:gd name="connsiteX14" fmla="*/ 2204670 w 3190092"/>
              <a:gd name="connsiteY14" fmla="*/ 2447951 h 2529377"/>
              <a:gd name="connsiteX15" fmla="*/ 1495699 w 3190092"/>
              <a:gd name="connsiteY15" fmla="*/ 2526067 h 2529377"/>
              <a:gd name="connsiteX16" fmla="*/ 877620 w 3190092"/>
              <a:gd name="connsiteY16" fmla="*/ 2502984 h 2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0092" h="2529377">
                <a:moveTo>
                  <a:pt x="877620" y="2502984"/>
                </a:moveTo>
                <a:cubicBezTo>
                  <a:pt x="809779" y="2493004"/>
                  <a:pt x="742477" y="2479593"/>
                  <a:pt x="675981" y="2461794"/>
                </a:cubicBezTo>
                <a:cubicBezTo>
                  <a:pt x="409992" y="2390601"/>
                  <a:pt x="155869" y="2244258"/>
                  <a:pt x="4583" y="2014855"/>
                </a:cubicBezTo>
                <a:lnTo>
                  <a:pt x="0" y="2007092"/>
                </a:lnTo>
                <a:lnTo>
                  <a:pt x="180594" y="488264"/>
                </a:lnTo>
                <a:lnTo>
                  <a:pt x="213869" y="472291"/>
                </a:lnTo>
                <a:cubicBezTo>
                  <a:pt x="351529" y="416207"/>
                  <a:pt x="501704" y="413241"/>
                  <a:pt x="655216" y="452545"/>
                </a:cubicBezTo>
                <a:cubicBezTo>
                  <a:pt x="860887" y="504953"/>
                  <a:pt x="1077435" y="574169"/>
                  <a:pt x="1278162" y="508908"/>
                </a:cubicBezTo>
                <a:cubicBezTo>
                  <a:pt x="1309804" y="500008"/>
                  <a:pt x="1338478" y="485176"/>
                  <a:pt x="1363199" y="464411"/>
                </a:cubicBezTo>
                <a:cubicBezTo>
                  <a:pt x="1526352" y="328945"/>
                  <a:pt x="1693459" y="195457"/>
                  <a:pt x="1885287" y="105476"/>
                </a:cubicBezTo>
                <a:cubicBezTo>
                  <a:pt x="2090958" y="8573"/>
                  <a:pt x="2332226" y="-35923"/>
                  <a:pt x="2548775" y="34282"/>
                </a:cubicBezTo>
                <a:cubicBezTo>
                  <a:pt x="2720826" y="89655"/>
                  <a:pt x="2867169" y="214245"/>
                  <a:pt x="2968027" y="364543"/>
                </a:cubicBezTo>
                <a:cubicBezTo>
                  <a:pt x="3068885" y="515829"/>
                  <a:pt x="3128213" y="690848"/>
                  <a:pt x="3160843" y="869821"/>
                </a:cubicBezTo>
                <a:cubicBezTo>
                  <a:pt x="3243902" y="1311816"/>
                  <a:pt x="3154910" y="1809184"/>
                  <a:pt x="2831572" y="2121646"/>
                </a:cubicBezTo>
                <a:cubicBezTo>
                  <a:pt x="2660509" y="2286776"/>
                  <a:pt x="2436051" y="2390601"/>
                  <a:pt x="2204670" y="2447951"/>
                </a:cubicBezTo>
                <a:cubicBezTo>
                  <a:pt x="1973290" y="2505302"/>
                  <a:pt x="1734000" y="2519145"/>
                  <a:pt x="1495699" y="2526067"/>
                </a:cubicBezTo>
                <a:cubicBezTo>
                  <a:pt x="1289533" y="2532000"/>
                  <a:pt x="1081143" y="2532926"/>
                  <a:pt x="877620" y="2502984"/>
                </a:cubicBezTo>
                <a:close/>
              </a:path>
            </a:pathLst>
          </a:cu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20" name="Freeform: Shape 1319">
            <a:extLst>
              <a:ext uri="{FF2B5EF4-FFF2-40B4-BE49-F238E27FC236}">
                <a16:creationId xmlns:a16="http://schemas.microsoft.com/office/drawing/2014/main" xmlns="" id="{FDDB2181-4A20-400C-9C2A-CC8F74C3C6AD}"/>
              </a:ext>
            </a:extLst>
          </p:cNvPr>
          <p:cNvSpPr/>
          <p:nvPr/>
        </p:nvSpPr>
        <p:spPr>
          <a:xfrm rot="13847504">
            <a:off x="1422935" y="4254860"/>
            <a:ext cx="2102516" cy="1651523"/>
          </a:xfrm>
          <a:custGeom>
            <a:avLst/>
            <a:gdLst>
              <a:gd name="connsiteX0" fmla="*/ 877620 w 3190092"/>
              <a:gd name="connsiteY0" fmla="*/ 2502984 h 2529377"/>
              <a:gd name="connsiteX1" fmla="*/ 675981 w 3190092"/>
              <a:gd name="connsiteY1" fmla="*/ 2461794 h 2529377"/>
              <a:gd name="connsiteX2" fmla="*/ 4583 w 3190092"/>
              <a:gd name="connsiteY2" fmla="*/ 2014855 h 2529377"/>
              <a:gd name="connsiteX3" fmla="*/ 0 w 3190092"/>
              <a:gd name="connsiteY3" fmla="*/ 2007092 h 2529377"/>
              <a:gd name="connsiteX4" fmla="*/ 180594 w 3190092"/>
              <a:gd name="connsiteY4" fmla="*/ 488264 h 2529377"/>
              <a:gd name="connsiteX5" fmla="*/ 213869 w 3190092"/>
              <a:gd name="connsiteY5" fmla="*/ 472291 h 2529377"/>
              <a:gd name="connsiteX6" fmla="*/ 655216 w 3190092"/>
              <a:gd name="connsiteY6" fmla="*/ 452545 h 2529377"/>
              <a:gd name="connsiteX7" fmla="*/ 1278162 w 3190092"/>
              <a:gd name="connsiteY7" fmla="*/ 508908 h 2529377"/>
              <a:gd name="connsiteX8" fmla="*/ 1363199 w 3190092"/>
              <a:gd name="connsiteY8" fmla="*/ 464411 h 2529377"/>
              <a:gd name="connsiteX9" fmla="*/ 1885287 w 3190092"/>
              <a:gd name="connsiteY9" fmla="*/ 105476 h 2529377"/>
              <a:gd name="connsiteX10" fmla="*/ 2548775 w 3190092"/>
              <a:gd name="connsiteY10" fmla="*/ 34282 h 2529377"/>
              <a:gd name="connsiteX11" fmla="*/ 2968027 w 3190092"/>
              <a:gd name="connsiteY11" fmla="*/ 364543 h 2529377"/>
              <a:gd name="connsiteX12" fmla="*/ 3160843 w 3190092"/>
              <a:gd name="connsiteY12" fmla="*/ 869821 h 2529377"/>
              <a:gd name="connsiteX13" fmla="*/ 2831572 w 3190092"/>
              <a:gd name="connsiteY13" fmla="*/ 2121646 h 2529377"/>
              <a:gd name="connsiteX14" fmla="*/ 2204670 w 3190092"/>
              <a:gd name="connsiteY14" fmla="*/ 2447951 h 2529377"/>
              <a:gd name="connsiteX15" fmla="*/ 1495699 w 3190092"/>
              <a:gd name="connsiteY15" fmla="*/ 2526067 h 2529377"/>
              <a:gd name="connsiteX16" fmla="*/ 877620 w 3190092"/>
              <a:gd name="connsiteY16" fmla="*/ 2502984 h 2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0092" h="2529377">
                <a:moveTo>
                  <a:pt x="877620" y="2502984"/>
                </a:moveTo>
                <a:cubicBezTo>
                  <a:pt x="809779" y="2493004"/>
                  <a:pt x="742477" y="2479593"/>
                  <a:pt x="675981" y="2461794"/>
                </a:cubicBezTo>
                <a:cubicBezTo>
                  <a:pt x="409992" y="2390601"/>
                  <a:pt x="155869" y="2244258"/>
                  <a:pt x="4583" y="2014855"/>
                </a:cubicBezTo>
                <a:lnTo>
                  <a:pt x="0" y="2007092"/>
                </a:lnTo>
                <a:lnTo>
                  <a:pt x="180594" y="488264"/>
                </a:lnTo>
                <a:lnTo>
                  <a:pt x="213869" y="472291"/>
                </a:lnTo>
                <a:cubicBezTo>
                  <a:pt x="351529" y="416207"/>
                  <a:pt x="501704" y="413241"/>
                  <a:pt x="655216" y="452545"/>
                </a:cubicBezTo>
                <a:cubicBezTo>
                  <a:pt x="860887" y="504953"/>
                  <a:pt x="1077435" y="574169"/>
                  <a:pt x="1278162" y="508908"/>
                </a:cubicBezTo>
                <a:cubicBezTo>
                  <a:pt x="1309804" y="500008"/>
                  <a:pt x="1338478" y="485176"/>
                  <a:pt x="1363199" y="464411"/>
                </a:cubicBezTo>
                <a:cubicBezTo>
                  <a:pt x="1526352" y="328945"/>
                  <a:pt x="1693459" y="195457"/>
                  <a:pt x="1885287" y="105476"/>
                </a:cubicBezTo>
                <a:cubicBezTo>
                  <a:pt x="2090958" y="8573"/>
                  <a:pt x="2332226" y="-35923"/>
                  <a:pt x="2548775" y="34282"/>
                </a:cubicBezTo>
                <a:cubicBezTo>
                  <a:pt x="2720826" y="89655"/>
                  <a:pt x="2867169" y="214245"/>
                  <a:pt x="2968027" y="364543"/>
                </a:cubicBezTo>
                <a:cubicBezTo>
                  <a:pt x="3068885" y="515829"/>
                  <a:pt x="3128213" y="690848"/>
                  <a:pt x="3160843" y="869821"/>
                </a:cubicBezTo>
                <a:cubicBezTo>
                  <a:pt x="3243902" y="1311816"/>
                  <a:pt x="3154910" y="1809184"/>
                  <a:pt x="2831572" y="2121646"/>
                </a:cubicBezTo>
                <a:cubicBezTo>
                  <a:pt x="2660509" y="2286776"/>
                  <a:pt x="2436051" y="2390601"/>
                  <a:pt x="2204670" y="2447951"/>
                </a:cubicBezTo>
                <a:cubicBezTo>
                  <a:pt x="1973290" y="2505302"/>
                  <a:pt x="1734000" y="2519145"/>
                  <a:pt x="1495699" y="2526067"/>
                </a:cubicBezTo>
                <a:cubicBezTo>
                  <a:pt x="1289533" y="2532000"/>
                  <a:pt x="1081143" y="2532926"/>
                  <a:pt x="877620" y="2502984"/>
                </a:cubicBezTo>
                <a:close/>
              </a:path>
            </a:pathLst>
          </a:custGeom>
          <a:solidFill>
            <a:srgbClr val="FFC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33DD409-C118-4C24-90F9-DDA97497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2</a:t>
            </a:fld>
            <a:endParaRPr lang="en-ID"/>
          </a:p>
        </p:txBody>
      </p:sp>
      <p:sp>
        <p:nvSpPr>
          <p:cNvPr id="1308" name="Rectangle 1307">
            <a:extLst>
              <a:ext uri="{FF2B5EF4-FFF2-40B4-BE49-F238E27FC236}">
                <a16:creationId xmlns:a16="http://schemas.microsoft.com/office/drawing/2014/main" xmlns="" id="{941E91B2-DFE7-4A63-9DE1-6CE413858280}"/>
              </a:ext>
            </a:extLst>
          </p:cNvPr>
          <p:cNvSpPr/>
          <p:nvPr/>
        </p:nvSpPr>
        <p:spPr>
          <a:xfrm>
            <a:off x="15391" y="3387978"/>
            <a:ext cx="12192000" cy="33733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Freeform: Shape 1312">
            <a:extLst>
              <a:ext uri="{FF2B5EF4-FFF2-40B4-BE49-F238E27FC236}">
                <a16:creationId xmlns:a16="http://schemas.microsoft.com/office/drawing/2014/main" xmlns="" id="{AD1081D6-5A2C-4578-BD40-19C4264AF690}"/>
              </a:ext>
            </a:extLst>
          </p:cNvPr>
          <p:cNvSpPr/>
          <p:nvPr/>
        </p:nvSpPr>
        <p:spPr>
          <a:xfrm>
            <a:off x="-15391" y="3316613"/>
            <a:ext cx="12151405" cy="3594973"/>
          </a:xfrm>
          <a:custGeom>
            <a:avLst/>
            <a:gdLst>
              <a:gd name="connsiteX0" fmla="*/ 93795 w 12151405"/>
              <a:gd name="connsiteY0" fmla="*/ 0 h 3594973"/>
              <a:gd name="connsiteX1" fmla="*/ 4094114 w 12151405"/>
              <a:gd name="connsiteY1" fmla="*/ 0 h 3594973"/>
              <a:gd name="connsiteX2" fmla="*/ 4145368 w 12151405"/>
              <a:gd name="connsiteY2" fmla="*/ 201700 h 3594973"/>
              <a:gd name="connsiteX3" fmla="*/ 4187910 w 12151405"/>
              <a:gd name="connsiteY3" fmla="*/ 628716 h 3594973"/>
              <a:gd name="connsiteX4" fmla="*/ 4093770 w 12151405"/>
              <a:gd name="connsiteY4" fmla="*/ 1258789 h 3594973"/>
              <a:gd name="connsiteX5" fmla="*/ 4063331 w 12151405"/>
              <a:gd name="connsiteY5" fmla="*/ 1342941 h 3594973"/>
              <a:gd name="connsiteX6" fmla="*/ 4074335 w 12151405"/>
              <a:gd name="connsiteY6" fmla="*/ 1340723 h 3594973"/>
              <a:gd name="connsiteX7" fmla="*/ 4697012 w 12151405"/>
              <a:gd name="connsiteY7" fmla="*/ 1288884 h 3594973"/>
              <a:gd name="connsiteX8" fmla="*/ 5867762 w 12151405"/>
              <a:gd name="connsiteY8" fmla="*/ 1485807 h 3594973"/>
              <a:gd name="connsiteX9" fmla="*/ 5992237 w 12151405"/>
              <a:gd name="connsiteY9" fmla="*/ 1537062 h 3594973"/>
              <a:gd name="connsiteX10" fmla="*/ 6055679 w 12151405"/>
              <a:gd name="connsiteY10" fmla="*/ 1505311 h 3594973"/>
              <a:gd name="connsiteX11" fmla="*/ 7387628 w 12151405"/>
              <a:gd name="connsiteY11" fmla="*/ 1242011 h 3594973"/>
              <a:gd name="connsiteX12" fmla="*/ 8010306 w 12151405"/>
              <a:gd name="connsiteY12" fmla="*/ 1293850 h 3594973"/>
              <a:gd name="connsiteX13" fmla="*/ 8075037 w 12151405"/>
              <a:gd name="connsiteY13" fmla="*/ 1306896 h 3594973"/>
              <a:gd name="connsiteX14" fmla="*/ 8057637 w 12151405"/>
              <a:gd name="connsiteY14" fmla="*/ 1258789 h 3594973"/>
              <a:gd name="connsiteX15" fmla="*/ 7963497 w 12151405"/>
              <a:gd name="connsiteY15" fmla="*/ 628716 h 3594973"/>
              <a:gd name="connsiteX16" fmla="*/ 8006039 w 12151405"/>
              <a:gd name="connsiteY16" fmla="*/ 201700 h 3594973"/>
              <a:gd name="connsiteX17" fmla="*/ 8057292 w 12151405"/>
              <a:gd name="connsiteY17" fmla="*/ 0 h 3594973"/>
              <a:gd name="connsiteX18" fmla="*/ 12057610 w 12151405"/>
              <a:gd name="connsiteY18" fmla="*/ 0 h 3594973"/>
              <a:gd name="connsiteX19" fmla="*/ 12108863 w 12151405"/>
              <a:gd name="connsiteY19" fmla="*/ 201700 h 3594973"/>
              <a:gd name="connsiteX20" fmla="*/ 12151405 w 12151405"/>
              <a:gd name="connsiteY20" fmla="*/ 628716 h 3594973"/>
              <a:gd name="connsiteX21" fmla="*/ 10057451 w 12151405"/>
              <a:gd name="connsiteY21" fmla="*/ 2747540 h 3594973"/>
              <a:gd name="connsiteX22" fmla="*/ 9434773 w 12151405"/>
              <a:gd name="connsiteY22" fmla="*/ 2652281 h 3594973"/>
              <a:gd name="connsiteX23" fmla="*/ 9428519 w 12151405"/>
              <a:gd name="connsiteY23" fmla="*/ 2649966 h 3594973"/>
              <a:gd name="connsiteX24" fmla="*/ 9387442 w 12151405"/>
              <a:gd name="connsiteY24" fmla="*/ 2737937 h 3594973"/>
              <a:gd name="connsiteX25" fmla="*/ 7387628 w 12151405"/>
              <a:gd name="connsiteY25" fmla="*/ 3548100 h 3594973"/>
              <a:gd name="connsiteX26" fmla="*/ 6216879 w 12151405"/>
              <a:gd name="connsiteY26" fmla="*/ 3351179 h 3594973"/>
              <a:gd name="connsiteX27" fmla="*/ 6092404 w 12151405"/>
              <a:gd name="connsiteY27" fmla="*/ 3299923 h 3594973"/>
              <a:gd name="connsiteX28" fmla="*/ 6028962 w 12151405"/>
              <a:gd name="connsiteY28" fmla="*/ 3331674 h 3594973"/>
              <a:gd name="connsiteX29" fmla="*/ 4697012 w 12151405"/>
              <a:gd name="connsiteY29" fmla="*/ 3594973 h 3594973"/>
              <a:gd name="connsiteX30" fmla="*/ 2645599 w 12151405"/>
              <a:gd name="connsiteY30" fmla="*/ 2674307 h 3594973"/>
              <a:gd name="connsiteX31" fmla="*/ 2644684 w 12151405"/>
              <a:gd name="connsiteY31" fmla="*/ 2671002 h 3594973"/>
              <a:gd name="connsiteX32" fmla="*/ 2515960 w 12151405"/>
              <a:gd name="connsiteY32" fmla="*/ 2704493 h 3594973"/>
              <a:gd name="connsiteX33" fmla="*/ 2093955 w 12151405"/>
              <a:gd name="connsiteY33" fmla="*/ 2747540 h 3594973"/>
              <a:gd name="connsiteX34" fmla="*/ 0 w 12151405"/>
              <a:gd name="connsiteY34" fmla="*/ 628716 h 3594973"/>
              <a:gd name="connsiteX35" fmla="*/ 42542 w 12151405"/>
              <a:gd name="connsiteY35" fmla="*/ 201700 h 359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51405" h="3594973">
                <a:moveTo>
                  <a:pt x="93795" y="0"/>
                </a:moveTo>
                <a:lnTo>
                  <a:pt x="4094114" y="0"/>
                </a:lnTo>
                <a:lnTo>
                  <a:pt x="4145368" y="201700"/>
                </a:lnTo>
                <a:cubicBezTo>
                  <a:pt x="4173261" y="339630"/>
                  <a:pt x="4187910" y="482442"/>
                  <a:pt x="4187910" y="628716"/>
                </a:cubicBezTo>
                <a:cubicBezTo>
                  <a:pt x="4187910" y="848127"/>
                  <a:pt x="4154950" y="1059749"/>
                  <a:pt x="4093770" y="1258789"/>
                </a:cubicBezTo>
                <a:lnTo>
                  <a:pt x="4063331" y="1342941"/>
                </a:lnTo>
                <a:lnTo>
                  <a:pt x="4074335" y="1340723"/>
                </a:lnTo>
                <a:cubicBezTo>
                  <a:pt x="4271038" y="1307033"/>
                  <a:pt x="4480176" y="1288884"/>
                  <a:pt x="4697012" y="1288884"/>
                </a:cubicBezTo>
                <a:cubicBezTo>
                  <a:pt x="5130684" y="1288884"/>
                  <a:pt x="5533564" y="1361481"/>
                  <a:pt x="5867762" y="1485807"/>
                </a:cubicBezTo>
                <a:lnTo>
                  <a:pt x="5992237" y="1537062"/>
                </a:lnTo>
                <a:lnTo>
                  <a:pt x="6055679" y="1505311"/>
                </a:lnTo>
                <a:cubicBezTo>
                  <a:pt x="6417637" y="1340822"/>
                  <a:pt x="6881678" y="1242011"/>
                  <a:pt x="7387628" y="1242011"/>
                </a:cubicBezTo>
                <a:cubicBezTo>
                  <a:pt x="7604464" y="1242011"/>
                  <a:pt x="7813602" y="1260160"/>
                  <a:pt x="8010306" y="1293850"/>
                </a:cubicBezTo>
                <a:lnTo>
                  <a:pt x="8075037" y="1306896"/>
                </a:lnTo>
                <a:lnTo>
                  <a:pt x="8057637" y="1258789"/>
                </a:lnTo>
                <a:cubicBezTo>
                  <a:pt x="7996456" y="1059749"/>
                  <a:pt x="7963497" y="848127"/>
                  <a:pt x="7963497" y="628716"/>
                </a:cubicBezTo>
                <a:cubicBezTo>
                  <a:pt x="7963497" y="482442"/>
                  <a:pt x="7978145" y="339630"/>
                  <a:pt x="8006039" y="201700"/>
                </a:cubicBezTo>
                <a:lnTo>
                  <a:pt x="8057292" y="0"/>
                </a:lnTo>
                <a:lnTo>
                  <a:pt x="12057610" y="0"/>
                </a:lnTo>
                <a:lnTo>
                  <a:pt x="12108863" y="201700"/>
                </a:lnTo>
                <a:cubicBezTo>
                  <a:pt x="12136757" y="339630"/>
                  <a:pt x="12151405" y="482442"/>
                  <a:pt x="12151405" y="628716"/>
                </a:cubicBezTo>
                <a:cubicBezTo>
                  <a:pt x="12151405" y="1798910"/>
                  <a:pt x="11213909" y="2747540"/>
                  <a:pt x="10057451" y="2747540"/>
                </a:cubicBezTo>
                <a:cubicBezTo>
                  <a:pt x="9840615" y="2747540"/>
                  <a:pt x="9631477" y="2714190"/>
                  <a:pt x="9434773" y="2652281"/>
                </a:cubicBezTo>
                <a:lnTo>
                  <a:pt x="9428519" y="2649966"/>
                </a:lnTo>
                <a:lnTo>
                  <a:pt x="9387442" y="2737937"/>
                </a:lnTo>
                <a:cubicBezTo>
                  <a:pt x="9122323" y="3207305"/>
                  <a:pt x="8327251" y="3548100"/>
                  <a:pt x="7387628" y="3548100"/>
                </a:cubicBezTo>
                <a:cubicBezTo>
                  <a:pt x="6953956" y="3548100"/>
                  <a:pt x="6551076" y="3475505"/>
                  <a:pt x="6216879" y="3351179"/>
                </a:cubicBezTo>
                <a:lnTo>
                  <a:pt x="6092404" y="3299923"/>
                </a:lnTo>
                <a:lnTo>
                  <a:pt x="6028962" y="3331674"/>
                </a:lnTo>
                <a:cubicBezTo>
                  <a:pt x="5667002" y="3496163"/>
                  <a:pt x="5202963" y="3594973"/>
                  <a:pt x="4697012" y="3594973"/>
                </a:cubicBezTo>
                <a:cubicBezTo>
                  <a:pt x="3685111" y="3594973"/>
                  <a:pt x="2840853" y="3199731"/>
                  <a:pt x="2645599" y="2674307"/>
                </a:cubicBezTo>
                <a:lnTo>
                  <a:pt x="2644684" y="2671002"/>
                </a:lnTo>
                <a:lnTo>
                  <a:pt x="2515960" y="2704493"/>
                </a:lnTo>
                <a:cubicBezTo>
                  <a:pt x="2379648" y="2732718"/>
                  <a:pt x="2238512" y="2747540"/>
                  <a:pt x="2093955" y="2747540"/>
                </a:cubicBezTo>
                <a:cubicBezTo>
                  <a:pt x="937496" y="2747540"/>
                  <a:pt x="0" y="1798910"/>
                  <a:pt x="0" y="628716"/>
                </a:cubicBezTo>
                <a:cubicBezTo>
                  <a:pt x="0" y="482442"/>
                  <a:pt x="14649" y="339630"/>
                  <a:pt x="42542" y="201700"/>
                </a:cubicBezTo>
                <a:close/>
              </a:path>
            </a:pathLst>
          </a:custGeom>
          <a:solidFill>
            <a:srgbClr val="DC412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8" name="Rectangle: Top Corners Rounded 1297">
            <a:extLst>
              <a:ext uri="{FF2B5EF4-FFF2-40B4-BE49-F238E27FC236}">
                <a16:creationId xmlns:a16="http://schemas.microsoft.com/office/drawing/2014/main" xmlns="" id="{1EB158E9-E89B-4817-9055-C03F9DC479DB}"/>
              </a:ext>
            </a:extLst>
          </p:cNvPr>
          <p:cNvSpPr/>
          <p:nvPr/>
        </p:nvSpPr>
        <p:spPr>
          <a:xfrm>
            <a:off x="0" y="3240506"/>
            <a:ext cx="12192000" cy="55675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BBD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97" name="Oval 1296">
            <a:extLst>
              <a:ext uri="{FF2B5EF4-FFF2-40B4-BE49-F238E27FC236}">
                <a16:creationId xmlns:a16="http://schemas.microsoft.com/office/drawing/2014/main" xmlns="" id="{604A5F2B-9012-47BE-9FDF-3211CE213BD5}"/>
              </a:ext>
            </a:extLst>
          </p:cNvPr>
          <p:cNvSpPr/>
          <p:nvPr/>
        </p:nvSpPr>
        <p:spPr>
          <a:xfrm>
            <a:off x="3347835" y="717514"/>
            <a:ext cx="5468930" cy="546893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BBD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82FBF21-04FF-454C-8BC6-111915DE0921}"/>
              </a:ext>
            </a:extLst>
          </p:cNvPr>
          <p:cNvSpPr txBox="1"/>
          <p:nvPr/>
        </p:nvSpPr>
        <p:spPr>
          <a:xfrm>
            <a:off x="4382108" y="2063697"/>
            <a:ext cx="363879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b="0" i="1" u="none" strike="noStrike" baseline="0" dirty="0">
                <a:latin typeface="Cambria-Italic"/>
              </a:rPr>
              <a:t>    </a:t>
            </a:r>
            <a:r>
              <a:rPr lang="bg-BG" sz="1600" b="0" i="1" u="none" strike="noStrike" baseline="0" dirty="0">
                <a:latin typeface="Cambria-Italic"/>
              </a:rPr>
              <a:t>Децата са нашето бъдеще и  за да израснат те като успешни личности, да реализират своите мечти, </a:t>
            </a:r>
            <a:r>
              <a:rPr lang="ru-RU" sz="1600" b="0" i="1" u="none" strike="noStrike" baseline="0" dirty="0">
                <a:latin typeface="Cambria-Italic"/>
              </a:rPr>
              <a:t>те </a:t>
            </a:r>
            <a:r>
              <a:rPr lang="bg-BG" sz="1600" b="0" i="1" u="none" strike="noStrike" baseline="0" dirty="0">
                <a:latin typeface="Cambria-Italic"/>
              </a:rPr>
              <a:t>трябва да бъдат възпитавани от родители, учители, общественост, заедно в едно успешно сътрудничество. А</a:t>
            </a:r>
            <a:r>
              <a:rPr lang="ru-RU" sz="1600" b="0" i="1" u="none" strike="noStrike" baseline="0" dirty="0">
                <a:latin typeface="Cambria-Italic"/>
              </a:rPr>
              <a:t> </a:t>
            </a:r>
            <a:r>
              <a:rPr lang="bg-BG" sz="1600" b="0" i="1" u="none" strike="noStrike" baseline="0" dirty="0">
                <a:latin typeface="Cambria-Italic"/>
              </a:rPr>
              <a:t>училището да се превърне в място, където всички страни на това партньорство могат да разчитат на разбиране и подкрепа помежду си.</a:t>
            </a:r>
            <a:endParaRPr lang="bg-BG" sz="1600" dirty="0"/>
          </a:p>
        </p:txBody>
      </p:sp>
      <p:grpSp>
        <p:nvGrpSpPr>
          <p:cNvPr id="1288" name="Group 1287">
            <a:extLst>
              <a:ext uri="{FF2B5EF4-FFF2-40B4-BE49-F238E27FC236}">
                <a16:creationId xmlns:a16="http://schemas.microsoft.com/office/drawing/2014/main" xmlns="" id="{746C3C18-B5D0-4017-897D-590A7B437341}"/>
              </a:ext>
            </a:extLst>
          </p:cNvPr>
          <p:cNvGrpSpPr/>
          <p:nvPr/>
        </p:nvGrpSpPr>
        <p:grpSpPr>
          <a:xfrm>
            <a:off x="232746" y="2871885"/>
            <a:ext cx="1517419" cy="1517419"/>
            <a:chOff x="6567696" y="4023738"/>
            <a:chExt cx="1517419" cy="1517419"/>
          </a:xfrm>
        </p:grpSpPr>
        <p:sp>
          <p:nvSpPr>
            <p:cNvPr id="1287" name="Oval 1286">
              <a:extLst>
                <a:ext uri="{FF2B5EF4-FFF2-40B4-BE49-F238E27FC236}">
                  <a16:creationId xmlns:a16="http://schemas.microsoft.com/office/drawing/2014/main" xmlns="" id="{C695ECB9-15C2-4F05-9BAF-E21562904241}"/>
                </a:ext>
              </a:extLst>
            </p:cNvPr>
            <p:cNvSpPr/>
            <p:nvPr/>
          </p:nvSpPr>
          <p:spPr>
            <a:xfrm>
              <a:off x="6567696" y="4023738"/>
              <a:ext cx="1517419" cy="1517419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BBD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xmlns="" id="{F1E79782-D2FF-4784-AC13-F0B4B4CE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280" y="4603832"/>
              <a:ext cx="7559" cy="1295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2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solidFill>
              <a:srgbClr val="CC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3" name="Group 1287">
            <a:extLst>
              <a:ext uri="{FF2B5EF4-FFF2-40B4-BE49-F238E27FC236}">
                <a16:creationId xmlns:a16="http://schemas.microsoft.com/office/drawing/2014/main" xmlns="" id="{76568B54-41BF-7A7B-7436-C1783C550D99}"/>
              </a:ext>
            </a:extLst>
          </p:cNvPr>
          <p:cNvGrpSpPr/>
          <p:nvPr/>
        </p:nvGrpSpPr>
        <p:grpSpPr>
          <a:xfrm>
            <a:off x="2470925" y="2646886"/>
            <a:ext cx="1517419" cy="1517419"/>
            <a:chOff x="6567696" y="4023738"/>
            <a:chExt cx="1517419" cy="1517419"/>
          </a:xfrm>
        </p:grpSpPr>
        <p:sp>
          <p:nvSpPr>
            <p:cNvPr id="4" name="Oval 1286">
              <a:extLst>
                <a:ext uri="{FF2B5EF4-FFF2-40B4-BE49-F238E27FC236}">
                  <a16:creationId xmlns:a16="http://schemas.microsoft.com/office/drawing/2014/main" xmlns="" id="{13F225FE-7586-A000-FFEC-C3E80FAA46B9}"/>
                </a:ext>
              </a:extLst>
            </p:cNvPr>
            <p:cNvSpPr/>
            <p:nvPr/>
          </p:nvSpPr>
          <p:spPr>
            <a:xfrm>
              <a:off x="6567696" y="4023738"/>
              <a:ext cx="1517419" cy="1517419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BBD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xmlns="" id="{76C3B029-C28E-6A55-B6CA-DD683E7DE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280" y="4603832"/>
              <a:ext cx="7559" cy="1295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2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solidFill>
              <a:srgbClr val="CC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7" name="Group 1287">
            <a:extLst>
              <a:ext uri="{FF2B5EF4-FFF2-40B4-BE49-F238E27FC236}">
                <a16:creationId xmlns:a16="http://schemas.microsoft.com/office/drawing/2014/main" xmlns="" id="{8F3EF2D3-FB89-2868-6F21-3382EFEDE677}"/>
              </a:ext>
            </a:extLst>
          </p:cNvPr>
          <p:cNvGrpSpPr/>
          <p:nvPr/>
        </p:nvGrpSpPr>
        <p:grpSpPr>
          <a:xfrm>
            <a:off x="3111434" y="907773"/>
            <a:ext cx="1517419" cy="1517419"/>
            <a:chOff x="6567696" y="4023738"/>
            <a:chExt cx="1517419" cy="1517419"/>
          </a:xfrm>
        </p:grpSpPr>
        <p:sp>
          <p:nvSpPr>
            <p:cNvPr id="8" name="Oval 1286">
              <a:extLst>
                <a:ext uri="{FF2B5EF4-FFF2-40B4-BE49-F238E27FC236}">
                  <a16:creationId xmlns:a16="http://schemas.microsoft.com/office/drawing/2014/main" xmlns="" id="{79FC1228-DAB2-D11A-FD2D-B3CA6BEDF85A}"/>
                </a:ext>
              </a:extLst>
            </p:cNvPr>
            <p:cNvSpPr/>
            <p:nvPr/>
          </p:nvSpPr>
          <p:spPr>
            <a:xfrm>
              <a:off x="6567696" y="4023738"/>
              <a:ext cx="1517419" cy="1517419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BBD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xmlns="" id="{76EDF042-EEFB-5843-FA20-6A84A863B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280" y="4603832"/>
              <a:ext cx="7559" cy="1295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2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solidFill>
              <a:srgbClr val="CC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10" name="Group 1287">
            <a:extLst>
              <a:ext uri="{FF2B5EF4-FFF2-40B4-BE49-F238E27FC236}">
                <a16:creationId xmlns:a16="http://schemas.microsoft.com/office/drawing/2014/main" xmlns="" id="{F0E12CC0-8431-A6B9-3969-44862750A2CC}"/>
              </a:ext>
            </a:extLst>
          </p:cNvPr>
          <p:cNvGrpSpPr/>
          <p:nvPr/>
        </p:nvGrpSpPr>
        <p:grpSpPr>
          <a:xfrm>
            <a:off x="5275469" y="-6776"/>
            <a:ext cx="1517419" cy="1517419"/>
            <a:chOff x="6567696" y="4023738"/>
            <a:chExt cx="1517419" cy="1517419"/>
          </a:xfrm>
        </p:grpSpPr>
        <p:sp>
          <p:nvSpPr>
            <p:cNvPr id="11" name="Oval 1286">
              <a:extLst>
                <a:ext uri="{FF2B5EF4-FFF2-40B4-BE49-F238E27FC236}">
                  <a16:creationId xmlns:a16="http://schemas.microsoft.com/office/drawing/2014/main" xmlns="" id="{C326136C-E09B-CBFB-8976-1B9E59108594}"/>
                </a:ext>
              </a:extLst>
            </p:cNvPr>
            <p:cNvSpPr/>
            <p:nvPr/>
          </p:nvSpPr>
          <p:spPr>
            <a:xfrm>
              <a:off x="6567696" y="4023738"/>
              <a:ext cx="1517419" cy="1517419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BBD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C9CD1AF3-897A-067D-9F59-C8199AD61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280" y="4603832"/>
              <a:ext cx="7559" cy="1295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2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solidFill>
              <a:srgbClr val="CC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13" name="Group 1287">
            <a:extLst>
              <a:ext uri="{FF2B5EF4-FFF2-40B4-BE49-F238E27FC236}">
                <a16:creationId xmlns:a16="http://schemas.microsoft.com/office/drawing/2014/main" xmlns="" id="{3D5C7D73-C660-9764-3154-131552B0A829}"/>
              </a:ext>
            </a:extLst>
          </p:cNvPr>
          <p:cNvGrpSpPr/>
          <p:nvPr/>
        </p:nvGrpSpPr>
        <p:grpSpPr>
          <a:xfrm>
            <a:off x="7469450" y="868583"/>
            <a:ext cx="1517419" cy="1517419"/>
            <a:chOff x="6567696" y="4023738"/>
            <a:chExt cx="1517419" cy="1517419"/>
          </a:xfrm>
        </p:grpSpPr>
        <p:sp>
          <p:nvSpPr>
            <p:cNvPr id="14" name="Oval 1286">
              <a:extLst>
                <a:ext uri="{FF2B5EF4-FFF2-40B4-BE49-F238E27FC236}">
                  <a16:creationId xmlns:a16="http://schemas.microsoft.com/office/drawing/2014/main" xmlns="" id="{5465AD39-9FA8-68C7-D998-36A055B4EE62}"/>
                </a:ext>
              </a:extLst>
            </p:cNvPr>
            <p:cNvSpPr/>
            <p:nvPr/>
          </p:nvSpPr>
          <p:spPr>
            <a:xfrm>
              <a:off x="6567696" y="4023738"/>
              <a:ext cx="1517419" cy="1517419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BBD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xmlns="" id="{5B4F1BD2-5210-724C-358A-107E609A2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280" y="4603832"/>
              <a:ext cx="7559" cy="1295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2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solidFill>
              <a:srgbClr val="CC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16" name="Group 1287">
            <a:extLst>
              <a:ext uri="{FF2B5EF4-FFF2-40B4-BE49-F238E27FC236}">
                <a16:creationId xmlns:a16="http://schemas.microsoft.com/office/drawing/2014/main" xmlns="" id="{ADE0BEBB-4BD6-DF3F-9E55-81004F4857C9}"/>
              </a:ext>
            </a:extLst>
          </p:cNvPr>
          <p:cNvGrpSpPr/>
          <p:nvPr/>
        </p:nvGrpSpPr>
        <p:grpSpPr>
          <a:xfrm>
            <a:off x="3383993" y="4739233"/>
            <a:ext cx="1517419" cy="1517419"/>
            <a:chOff x="6567696" y="4023738"/>
            <a:chExt cx="1517419" cy="1517419"/>
          </a:xfrm>
        </p:grpSpPr>
        <p:sp>
          <p:nvSpPr>
            <p:cNvPr id="17" name="Oval 1286">
              <a:extLst>
                <a:ext uri="{FF2B5EF4-FFF2-40B4-BE49-F238E27FC236}">
                  <a16:creationId xmlns:a16="http://schemas.microsoft.com/office/drawing/2014/main" xmlns="" id="{34C01DC6-0EA9-2FAD-C3A4-5B52D1C920FA}"/>
                </a:ext>
              </a:extLst>
            </p:cNvPr>
            <p:cNvSpPr/>
            <p:nvPr/>
          </p:nvSpPr>
          <p:spPr>
            <a:xfrm>
              <a:off x="6567696" y="4023738"/>
              <a:ext cx="1517419" cy="1517419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BBD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001B45B0-1702-9CE9-0A01-23B880DF0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280" y="4603832"/>
              <a:ext cx="7559" cy="1295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2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solidFill>
              <a:srgbClr val="CC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19" name="Group 1287">
            <a:extLst>
              <a:ext uri="{FF2B5EF4-FFF2-40B4-BE49-F238E27FC236}">
                <a16:creationId xmlns:a16="http://schemas.microsoft.com/office/drawing/2014/main" xmlns="" id="{BA8B950E-C821-2B8E-F729-54E116104FFF}"/>
              </a:ext>
            </a:extLst>
          </p:cNvPr>
          <p:cNvGrpSpPr/>
          <p:nvPr/>
        </p:nvGrpSpPr>
        <p:grpSpPr>
          <a:xfrm>
            <a:off x="7299346" y="4630995"/>
            <a:ext cx="1517419" cy="1517419"/>
            <a:chOff x="6567696" y="4023738"/>
            <a:chExt cx="1517419" cy="1517419"/>
          </a:xfrm>
        </p:grpSpPr>
        <p:sp>
          <p:nvSpPr>
            <p:cNvPr id="20" name="Oval 1286">
              <a:extLst>
                <a:ext uri="{FF2B5EF4-FFF2-40B4-BE49-F238E27FC236}">
                  <a16:creationId xmlns:a16="http://schemas.microsoft.com/office/drawing/2014/main" xmlns="" id="{0154E305-C061-E1C1-C8C3-C7E0101F7B2D}"/>
                </a:ext>
              </a:extLst>
            </p:cNvPr>
            <p:cNvSpPr/>
            <p:nvPr/>
          </p:nvSpPr>
          <p:spPr>
            <a:xfrm>
              <a:off x="6567696" y="4023738"/>
              <a:ext cx="1517419" cy="1517419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BBD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8D849C49-AB63-95EF-57B2-EFE2D8A74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280" y="4603832"/>
              <a:ext cx="7559" cy="1295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2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solidFill>
              <a:srgbClr val="CC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22" name="Group 1287">
            <a:extLst>
              <a:ext uri="{FF2B5EF4-FFF2-40B4-BE49-F238E27FC236}">
                <a16:creationId xmlns:a16="http://schemas.microsoft.com/office/drawing/2014/main" xmlns="" id="{B0DA5197-0478-4E31-B6EF-C8515037B775}"/>
              </a:ext>
            </a:extLst>
          </p:cNvPr>
          <p:cNvGrpSpPr/>
          <p:nvPr/>
        </p:nvGrpSpPr>
        <p:grpSpPr>
          <a:xfrm>
            <a:off x="8109396" y="2701815"/>
            <a:ext cx="1517419" cy="1517419"/>
            <a:chOff x="6567696" y="4023738"/>
            <a:chExt cx="1517419" cy="1517419"/>
          </a:xfrm>
        </p:grpSpPr>
        <p:sp>
          <p:nvSpPr>
            <p:cNvPr id="23" name="Oval 1286">
              <a:extLst>
                <a:ext uri="{FF2B5EF4-FFF2-40B4-BE49-F238E27FC236}">
                  <a16:creationId xmlns:a16="http://schemas.microsoft.com/office/drawing/2014/main" xmlns="" id="{955B590A-8C0F-80BE-2D91-37AB6781EDF3}"/>
                </a:ext>
              </a:extLst>
            </p:cNvPr>
            <p:cNvSpPr/>
            <p:nvPr/>
          </p:nvSpPr>
          <p:spPr>
            <a:xfrm>
              <a:off x="6567696" y="4023738"/>
              <a:ext cx="1517419" cy="1517419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BBD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8532F93C-8B76-ABFE-704A-09BE1D1E9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280" y="4603832"/>
              <a:ext cx="7559" cy="1295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2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solidFill>
              <a:srgbClr val="CC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25" name="Group 1287">
            <a:extLst>
              <a:ext uri="{FF2B5EF4-FFF2-40B4-BE49-F238E27FC236}">
                <a16:creationId xmlns:a16="http://schemas.microsoft.com/office/drawing/2014/main" xmlns="" id="{4FA32EDD-C49E-74E3-F331-387F7EA4A176}"/>
              </a:ext>
            </a:extLst>
          </p:cNvPr>
          <p:cNvGrpSpPr/>
          <p:nvPr/>
        </p:nvGrpSpPr>
        <p:grpSpPr>
          <a:xfrm>
            <a:off x="5267690" y="5381776"/>
            <a:ext cx="1517419" cy="1517419"/>
            <a:chOff x="6567696" y="4023738"/>
            <a:chExt cx="1517419" cy="1517419"/>
          </a:xfrm>
        </p:grpSpPr>
        <p:sp>
          <p:nvSpPr>
            <p:cNvPr id="26" name="Oval 1286">
              <a:extLst>
                <a:ext uri="{FF2B5EF4-FFF2-40B4-BE49-F238E27FC236}">
                  <a16:creationId xmlns:a16="http://schemas.microsoft.com/office/drawing/2014/main" xmlns="" id="{9C2087B8-3C9C-852B-EC16-57B9C8B235F1}"/>
                </a:ext>
              </a:extLst>
            </p:cNvPr>
            <p:cNvSpPr/>
            <p:nvPr/>
          </p:nvSpPr>
          <p:spPr>
            <a:xfrm>
              <a:off x="6567696" y="4023738"/>
              <a:ext cx="1517419" cy="1517419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BBD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6C5009A5-6385-2B72-11D2-1773D5DDB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280" y="4603832"/>
              <a:ext cx="7559" cy="1295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2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solidFill>
              <a:srgbClr val="CC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grpSp>
        <p:nvGrpSpPr>
          <p:cNvPr id="30" name="Group 1287">
            <a:extLst>
              <a:ext uri="{FF2B5EF4-FFF2-40B4-BE49-F238E27FC236}">
                <a16:creationId xmlns:a16="http://schemas.microsoft.com/office/drawing/2014/main" xmlns="" id="{612FC480-4C94-A958-C1DF-2DEC41158210}"/>
              </a:ext>
            </a:extLst>
          </p:cNvPr>
          <p:cNvGrpSpPr/>
          <p:nvPr/>
        </p:nvGrpSpPr>
        <p:grpSpPr>
          <a:xfrm>
            <a:off x="10370837" y="2901062"/>
            <a:ext cx="1517419" cy="1517419"/>
            <a:chOff x="6567696" y="4023738"/>
            <a:chExt cx="1517419" cy="1517419"/>
          </a:xfrm>
        </p:grpSpPr>
        <p:sp>
          <p:nvSpPr>
            <p:cNvPr id="48" name="Oval 1286">
              <a:extLst>
                <a:ext uri="{FF2B5EF4-FFF2-40B4-BE49-F238E27FC236}">
                  <a16:creationId xmlns:a16="http://schemas.microsoft.com/office/drawing/2014/main" xmlns="" id="{422E794B-F511-512A-B66F-577D1F37699E}"/>
                </a:ext>
              </a:extLst>
            </p:cNvPr>
            <p:cNvSpPr/>
            <p:nvPr/>
          </p:nvSpPr>
          <p:spPr>
            <a:xfrm>
              <a:off x="6567696" y="4023738"/>
              <a:ext cx="1517419" cy="1517419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BBD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xmlns="" id="{802A18BC-A458-A26A-E4D7-0287048B2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280" y="4603832"/>
              <a:ext cx="7559" cy="12958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  <a:gd name="T4" fmla="*/ 2 w 3"/>
                <a:gd name="T5" fmla="*/ 2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solidFill>
              <a:srgbClr val="CC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pic>
        <p:nvPicPr>
          <p:cNvPr id="51" name="Картина 50" descr="Картина, която съдържа Анимационен филм, графична колекция, анимирана рисунка, Анимация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193E4100-CE27-7890-59FA-3DE8EBC4DA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8" t="30288" r="40013" b="26851"/>
          <a:stretch/>
        </p:blipFill>
        <p:spPr>
          <a:xfrm>
            <a:off x="5267690" y="-2002"/>
            <a:ext cx="1476521" cy="1542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Картина 52" descr="Картина, която съдържа Анимационен филм, графична колекция, анимирана рисунка, Анимация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FF260B1D-30E5-3F1F-42E4-CDB14CE80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2" r="79565" b="31264"/>
          <a:stretch/>
        </p:blipFill>
        <p:spPr>
          <a:xfrm>
            <a:off x="3131119" y="907773"/>
            <a:ext cx="1471174" cy="151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Картина 54" descr="Картина, която съдържа Анимационен филм, графична колекция, анимирана рисунка, Анимация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C036D43C-F38E-0698-6912-14E76738E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6" t="28445" b="28694"/>
          <a:stretch/>
        </p:blipFill>
        <p:spPr>
          <a:xfrm>
            <a:off x="7518127" y="863759"/>
            <a:ext cx="1523620" cy="1542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Картина 56" descr="Картина, която съдържа Анимационен филм, графична колекция, анимирана рисунка, Анимация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D4254151-74D0-DE00-6A5B-B63F77FEFC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6" t="30139" r="57617" b="28712"/>
          <a:stretch/>
        </p:blipFill>
        <p:spPr>
          <a:xfrm>
            <a:off x="2527693" y="2626546"/>
            <a:ext cx="1517419" cy="1481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Картина 58" descr="Картина, която съдържа Анимационен филм, графична колекция, анимирана рисунка, Анимация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0266031-82B8-D86B-3EDD-23383DD25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7" t="30065" r="20635" b="29266"/>
          <a:stretch/>
        </p:blipFill>
        <p:spPr>
          <a:xfrm>
            <a:off x="8069575" y="2721280"/>
            <a:ext cx="1587173" cy="1463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Картина 60" descr="Картина, която съдържа дрехи, анимирана рисунка, Анимационен филм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6F3D1E8C-F441-A424-7A03-F406ECE21B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9" t="28527" r="37199" b="33055"/>
          <a:stretch/>
        </p:blipFill>
        <p:spPr>
          <a:xfrm>
            <a:off x="5408420" y="5369581"/>
            <a:ext cx="1268117" cy="13488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3" name="Картина 62" descr="Картина, която съдържа дрехи, анимирана рисунка, Анимационен филм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FA7E511E-FEE2-F4DA-8EF8-2A2B06FC82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t="28139" r="63775" b="28316"/>
          <a:stretch/>
        </p:blipFill>
        <p:spPr>
          <a:xfrm>
            <a:off x="3464744" y="4795759"/>
            <a:ext cx="1335740" cy="1323306"/>
          </a:xfrm>
          <a:prstGeom prst="roundRect">
            <a:avLst>
              <a:gd name="adj" fmla="val 4761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" name="Картина 64" descr="Картина, която съдържа дрехи, анимирана рисунка, Анимационен филм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EDD7FEFD-7B22-5EAF-6026-0EBFE8E056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0" t="31030" b="31772"/>
          <a:stretch/>
        </p:blipFill>
        <p:spPr>
          <a:xfrm>
            <a:off x="7335054" y="4750405"/>
            <a:ext cx="1587174" cy="127859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8" name="Картина 67" descr="Картина, която съдържа Човешко лице, дрехи, илюстрация, скиц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99C9BF27-B06D-7B4B-FC79-BE49DA5D0D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00" b="40856"/>
          <a:stretch/>
        </p:blipFill>
        <p:spPr>
          <a:xfrm>
            <a:off x="448430" y="2992474"/>
            <a:ext cx="1109021" cy="1227509"/>
          </a:xfrm>
          <a:prstGeom prst="roundRect">
            <a:avLst>
              <a:gd name="adj" fmla="val 482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Картина 69" descr="Картина, която съдържа Човешко лице, усмивка, дрехи, рисунк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1BBE8E93-BA2B-1946-DBE7-B622B2E0E3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5" r="33638" b="51368"/>
          <a:stretch/>
        </p:blipFill>
        <p:spPr>
          <a:xfrm>
            <a:off x="10628709" y="2917358"/>
            <a:ext cx="1001674" cy="1377740"/>
          </a:xfrm>
          <a:prstGeom prst="roundRect">
            <a:avLst>
              <a:gd name="adj" fmla="val 44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3860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Top Corners Rounded 62">
            <a:extLst>
              <a:ext uri="{FF2B5EF4-FFF2-40B4-BE49-F238E27FC236}">
                <a16:creationId xmlns:a16="http://schemas.microsoft.com/office/drawing/2014/main" xmlns="" id="{6E5D11C9-C0D5-459C-A83E-DE0B876CDF00}"/>
              </a:ext>
            </a:extLst>
          </p:cNvPr>
          <p:cNvSpPr/>
          <p:nvPr/>
        </p:nvSpPr>
        <p:spPr>
          <a:xfrm rot="16200000">
            <a:off x="1015569" y="777376"/>
            <a:ext cx="4064863" cy="609599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B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C0C5D-81AE-4A6F-A448-F56776C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64697"/>
            <a:ext cx="11397728" cy="1077777"/>
          </a:xfrm>
        </p:spPr>
        <p:txBody>
          <a:bodyPr anchor="t">
            <a:noAutofit/>
          </a:bodyPr>
          <a:lstStyle/>
          <a:p>
            <a:r>
              <a:rPr lang="bg-BG" dirty="0"/>
              <a:t>Основни принципи за реализиране на партньорството родители-учители-деца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A18F8F-C064-4260-8A9E-F64EF711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0F58D-4AE0-452F-B3F6-85CC642EF392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E820763-F156-4B8B-BF9D-AE021E4E5BC5}"/>
              </a:ext>
            </a:extLst>
          </p:cNvPr>
          <p:cNvGrpSpPr/>
          <p:nvPr/>
        </p:nvGrpSpPr>
        <p:grpSpPr>
          <a:xfrm>
            <a:off x="3914740" y="1792944"/>
            <a:ext cx="4349617" cy="4349617"/>
            <a:chOff x="3617282" y="1369936"/>
            <a:chExt cx="4913448" cy="4913448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C73E52D9-E749-4D41-8FD7-9C27D87C884C}"/>
                </a:ext>
              </a:extLst>
            </p:cNvPr>
            <p:cNvSpPr/>
            <p:nvPr/>
          </p:nvSpPr>
          <p:spPr>
            <a:xfrm>
              <a:off x="3617282" y="1369936"/>
              <a:ext cx="4913448" cy="4913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4603DF7D-AAC6-49A4-A7D7-5BF9912341F7}"/>
                </a:ext>
              </a:extLst>
            </p:cNvPr>
            <p:cNvGrpSpPr/>
            <p:nvPr/>
          </p:nvGrpSpPr>
          <p:grpSpPr>
            <a:xfrm>
              <a:off x="4310324" y="1673650"/>
              <a:ext cx="3755887" cy="4485562"/>
              <a:chOff x="4310324" y="1699050"/>
              <a:chExt cx="3755887" cy="4485562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A83BEA41-CE37-469B-9D98-50A2A33419A7}"/>
                  </a:ext>
                </a:extLst>
              </p:cNvPr>
              <p:cNvGrpSpPr/>
              <p:nvPr/>
            </p:nvGrpSpPr>
            <p:grpSpPr>
              <a:xfrm>
                <a:off x="4310324" y="2172742"/>
                <a:ext cx="3552303" cy="3552302"/>
                <a:chOff x="4414065" y="2285195"/>
                <a:chExt cx="3552303" cy="3552302"/>
              </a:xfrm>
            </p:grpSpPr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xmlns="" id="{2C0838AA-4AFB-4B1E-90BC-5526090B8738}"/>
                    </a:ext>
                  </a:extLst>
                </p:cNvPr>
                <p:cNvSpPr/>
                <p:nvPr/>
              </p:nvSpPr>
              <p:spPr>
                <a:xfrm>
                  <a:off x="4414065" y="2285195"/>
                  <a:ext cx="3552303" cy="3552302"/>
                </a:xfrm>
                <a:prstGeom prst="ellipse">
                  <a:avLst/>
                </a:prstGeom>
                <a:noFill/>
                <a:ln w="107950">
                  <a:solidFill>
                    <a:srgbClr val="F2D8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xmlns="" id="{6F1E5A16-9CB8-4CAE-93AF-E5D055414B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172" r="22172"/>
                <a:stretch/>
              </p:blipFill>
              <p:spPr>
                <a:xfrm>
                  <a:off x="5005550" y="2789316"/>
                  <a:ext cx="2367070" cy="2375083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4A4E0482-E9BD-4361-801E-E21BED7601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9059" y="1699050"/>
                <a:ext cx="716204" cy="716204"/>
              </a:xfrm>
              <a:prstGeom prst="ellipse">
                <a:avLst/>
              </a:prstGeom>
              <a:solidFill>
                <a:srgbClr val="0070C0"/>
              </a:solidFill>
              <a:ln w="698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06D7B513-FBDB-4DB2-BAEC-8A7AFC6812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46211" y="2581607"/>
                <a:ext cx="720000" cy="720000"/>
              </a:xfrm>
              <a:prstGeom prst="ellipse">
                <a:avLst/>
              </a:prstGeom>
              <a:solidFill>
                <a:srgbClr val="0070C0"/>
              </a:solidFill>
              <a:ln w="698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5" name="Graphic 44" descr="Aspiration outline">
                <a:extLst>
                  <a:ext uri="{FF2B5EF4-FFF2-40B4-BE49-F238E27FC236}">
                    <a16:creationId xmlns:a16="http://schemas.microsoft.com/office/drawing/2014/main" xmlns="" id="{B1FC7922-C75B-4D78-A5FD-C278A0F430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>
                <a:off x="5127617" y="5199654"/>
                <a:ext cx="391521" cy="391521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5E474E60-5157-47A3-840C-4949C735E2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9059" y="5464612"/>
                <a:ext cx="720000" cy="720000"/>
              </a:xfrm>
              <a:prstGeom prst="ellipse">
                <a:avLst/>
              </a:prstGeom>
              <a:solidFill>
                <a:srgbClr val="0070C0"/>
              </a:solidFill>
              <a:ln w="698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24C2D002-4936-4341-9B2F-9C98BD4A92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46211" y="4451064"/>
                <a:ext cx="720000" cy="720000"/>
              </a:xfrm>
              <a:prstGeom prst="ellipse">
                <a:avLst/>
              </a:prstGeom>
              <a:solidFill>
                <a:srgbClr val="0070C0"/>
              </a:solidFill>
              <a:ln w="698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4980966B-0E35-4FDA-BCA2-E923B93C3B2E}"/>
              </a:ext>
            </a:extLst>
          </p:cNvPr>
          <p:cNvGrpSpPr>
            <a:grpSpLocks/>
          </p:cNvGrpSpPr>
          <p:nvPr/>
        </p:nvGrpSpPr>
        <p:grpSpPr>
          <a:xfrm>
            <a:off x="8033837" y="2861926"/>
            <a:ext cx="3679428" cy="974088"/>
            <a:chOff x="15788456" y="6672953"/>
            <a:chExt cx="3392305" cy="805874"/>
          </a:xfrm>
        </p:grpSpPr>
        <p:sp>
          <p:nvSpPr>
            <p:cNvPr id="58" name="Title 1">
              <a:extLst>
                <a:ext uri="{FF2B5EF4-FFF2-40B4-BE49-F238E27FC236}">
                  <a16:creationId xmlns:a16="http://schemas.microsoft.com/office/drawing/2014/main" xmlns="" id="{936FE253-5850-40A7-B29C-48F88343E8E6}"/>
                </a:ext>
              </a:extLst>
            </p:cNvPr>
            <p:cNvSpPr txBox="1">
              <a:spLocks/>
            </p:cNvSpPr>
            <p:nvPr/>
          </p:nvSpPr>
          <p:spPr>
            <a:xfrm>
              <a:off x="15791939" y="6915135"/>
              <a:ext cx="3388822" cy="56369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Segoe UI Light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400" b="0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Родителите да са удовлетворени от материалната база, учебния процес, отношенията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и живота в училище.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5513649E-CFFD-45A1-ABBE-753AD4B1B888}"/>
                </a:ext>
              </a:extLst>
            </p:cNvPr>
            <p:cNvSpPr txBox="1"/>
            <p:nvPr/>
          </p:nvSpPr>
          <p:spPr>
            <a:xfrm>
              <a:off x="15788456" y="6672953"/>
              <a:ext cx="1586510" cy="2037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удовлетвореност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68549E02-ADC1-4B32-946C-AB4B796A5BBB}"/>
              </a:ext>
            </a:extLst>
          </p:cNvPr>
          <p:cNvGrpSpPr>
            <a:grpSpLocks/>
          </p:cNvGrpSpPr>
          <p:nvPr/>
        </p:nvGrpSpPr>
        <p:grpSpPr>
          <a:xfrm>
            <a:off x="6817579" y="1798073"/>
            <a:ext cx="4870050" cy="716375"/>
            <a:chOff x="16672819" y="5199654"/>
            <a:chExt cx="4490017" cy="564487"/>
          </a:xfrm>
        </p:grpSpPr>
        <p:sp>
          <p:nvSpPr>
            <p:cNvPr id="57" name="Title 1">
              <a:extLst>
                <a:ext uri="{FF2B5EF4-FFF2-40B4-BE49-F238E27FC236}">
                  <a16:creationId xmlns:a16="http://schemas.microsoft.com/office/drawing/2014/main" xmlns="" id="{38DE5F97-0664-49F5-9094-93B967C6DBA8}"/>
                </a:ext>
              </a:extLst>
            </p:cNvPr>
            <p:cNvSpPr txBox="1">
              <a:spLocks/>
            </p:cNvSpPr>
            <p:nvPr/>
          </p:nvSpPr>
          <p:spPr>
            <a:xfrm>
              <a:off x="16672819" y="5406120"/>
              <a:ext cx="4490017" cy="35802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Segoe UI Light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</a:rPr>
                <a:t>Родителите</a:t>
              </a:r>
              <a:r>
                <a:rPr lang="ru-RU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</a:rPr>
                <a:t> сами </a:t>
              </a:r>
              <a:r>
                <a:rPr kumimoji="0" lang="bg-BG" sz="1400" b="0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доброволно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 да </a:t>
              </a:r>
              <a:r>
                <a:rPr kumimoji="0" lang="bg-BG" sz="1400" b="0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предлагат услугите си при подготовката и провеждането на училищни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 мероприятия.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023E8BD-1F72-4861-9BA1-82980E286C81}"/>
                </a:ext>
              </a:extLst>
            </p:cNvPr>
            <p:cNvSpPr txBox="1"/>
            <p:nvPr/>
          </p:nvSpPr>
          <p:spPr>
            <a:xfrm>
              <a:off x="16672819" y="5199654"/>
              <a:ext cx="1324210" cy="1940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доброволност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AB32D2A-17C3-4DA6-96E8-FEB88F3286B0}"/>
              </a:ext>
            </a:extLst>
          </p:cNvPr>
          <p:cNvGrpSpPr/>
          <p:nvPr/>
        </p:nvGrpSpPr>
        <p:grpSpPr>
          <a:xfrm>
            <a:off x="6938229" y="5454192"/>
            <a:ext cx="4628749" cy="1000221"/>
            <a:chOff x="15791938" y="6692318"/>
            <a:chExt cx="4267546" cy="697009"/>
          </a:xfrm>
        </p:grpSpPr>
        <p:sp>
          <p:nvSpPr>
            <p:cNvPr id="71" name="Title 1">
              <a:extLst>
                <a:ext uri="{FF2B5EF4-FFF2-40B4-BE49-F238E27FC236}">
                  <a16:creationId xmlns:a16="http://schemas.microsoft.com/office/drawing/2014/main" xmlns="" id="{8A3402FE-E65A-4A47-8B6A-CE9C53591877}"/>
                </a:ext>
              </a:extLst>
            </p:cNvPr>
            <p:cNvSpPr txBox="1">
              <a:spLocks/>
            </p:cNvSpPr>
            <p:nvPr/>
          </p:nvSpPr>
          <p:spPr>
            <a:xfrm>
              <a:off x="15791938" y="6931749"/>
              <a:ext cx="4267546" cy="45757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Segoe UI Light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</a:rPr>
                <a:t>О</a:t>
              </a:r>
              <a:r>
                <a:rPr kumimoji="0" lang="bg-BG" sz="1400" b="0" i="0" u="none" strike="noStrike" kern="1200" cap="none" spc="0" normalizeH="0" baseline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сигуряване на публичност и прозрачност при реализирането на взаимодействието между училищната общност и родителите.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C3D0D948-C4A2-4E6E-807D-9FBAABBD692A}"/>
                </a:ext>
              </a:extLst>
            </p:cNvPr>
            <p:cNvSpPr txBox="1"/>
            <p:nvPr/>
          </p:nvSpPr>
          <p:spPr>
            <a:xfrm>
              <a:off x="15791940" y="6692318"/>
              <a:ext cx="108478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публичност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8EDCBE2C-36BB-4620-81A7-FF75D721A96F}"/>
              </a:ext>
            </a:extLst>
          </p:cNvPr>
          <p:cNvGrpSpPr>
            <a:grpSpLocks/>
          </p:cNvGrpSpPr>
          <p:nvPr/>
        </p:nvGrpSpPr>
        <p:grpSpPr>
          <a:xfrm>
            <a:off x="7974605" y="4147866"/>
            <a:ext cx="3675651" cy="1128845"/>
            <a:chOff x="16672819" y="5199654"/>
            <a:chExt cx="3388822" cy="914492"/>
          </a:xfrm>
        </p:grpSpPr>
        <p:sp>
          <p:nvSpPr>
            <p:cNvPr id="74" name="Title 1">
              <a:extLst>
                <a:ext uri="{FF2B5EF4-FFF2-40B4-BE49-F238E27FC236}">
                  <a16:creationId xmlns:a16="http://schemas.microsoft.com/office/drawing/2014/main" xmlns="" id="{58683715-5B2A-45F3-B5D8-44181D73A3C3}"/>
                </a:ext>
              </a:extLst>
            </p:cNvPr>
            <p:cNvSpPr txBox="1">
              <a:spLocks/>
            </p:cNvSpPr>
            <p:nvPr/>
          </p:nvSpPr>
          <p:spPr>
            <a:xfrm>
              <a:off x="16672819" y="5406120"/>
              <a:ext cx="3388822" cy="70802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Segoe UI Light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</a:rPr>
                <a:t>Родителите да поемат инициатива при </a:t>
              </a:r>
              <a:r>
                <a:rPr lang="bg-BG" sz="1400" dirty="0">
                  <a:latin typeface="Segoe UI" panose="020B0502040204020203" pitchFamily="34" charset="0"/>
                </a:rPr>
                <a:t>включването им в училищния живот,</a:t>
              </a:r>
              <a:r>
                <a:rPr lang="ru-RU" sz="1400" dirty="0">
                  <a:latin typeface="Segoe UI" panose="020B0502040204020203" pitchFamily="34" charset="0"/>
                </a:rPr>
                <a:t> за </a:t>
              </a:r>
              <a:r>
                <a:rPr lang="bg-BG" sz="1400" dirty="0">
                  <a:latin typeface="Segoe UI" panose="020B0502040204020203" pitchFamily="34" charset="0"/>
                </a:rPr>
                <a:t>подобряване на средата в училище или за сплотяване на общността.</a:t>
              </a:r>
              <a:endParaRPr kumimoji="0" lang="bg-BG" sz="1400" b="0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91B90AF4-DCA6-493D-B4DE-B7BBABC9D3A3}"/>
                </a:ext>
              </a:extLst>
            </p:cNvPr>
            <p:cNvSpPr txBox="1"/>
            <p:nvPr/>
          </p:nvSpPr>
          <p:spPr>
            <a:xfrm>
              <a:off x="16672819" y="5199654"/>
              <a:ext cx="1414363" cy="19946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инициативност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85" name="Title 1">
            <a:extLst>
              <a:ext uri="{FF2B5EF4-FFF2-40B4-BE49-F238E27FC236}">
                <a16:creationId xmlns:a16="http://schemas.microsoft.com/office/drawing/2014/main" xmlns="" id="{382D6924-DE7B-4352-B9A2-2435649C3B31}"/>
              </a:ext>
            </a:extLst>
          </p:cNvPr>
          <p:cNvSpPr txBox="1">
            <a:spLocks/>
          </p:cNvSpPr>
          <p:nvPr/>
        </p:nvSpPr>
        <p:spPr>
          <a:xfrm>
            <a:off x="355783" y="2695824"/>
            <a:ext cx="3422803" cy="2709966"/>
          </a:xfrm>
          <a:prstGeom prst="rect">
            <a:avLst/>
          </a:prstGeom>
        </p:spPr>
        <p:txBody>
          <a:bodyPr vert="horz" wrap="square" lIns="9000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      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Сътрудничеството на семейството и училището трябва да се основава на принципите на взаимно доверие и уважение, взаимна подкрепа и помощ, търпение и толерантност един към</a:t>
            </a:r>
            <a:r>
              <a:rPr lang="bg-BG" sz="18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</a:rPr>
              <a:t>друг.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F8C544D8-FA2C-4061-B306-BCA9317C7A19}"/>
              </a:ext>
            </a:extLst>
          </p:cNvPr>
          <p:cNvGrpSpPr/>
          <p:nvPr/>
        </p:nvGrpSpPr>
        <p:grpSpPr>
          <a:xfrm>
            <a:off x="527050" y="1499289"/>
            <a:ext cx="869950" cy="869950"/>
            <a:chOff x="628651" y="1358436"/>
            <a:chExt cx="869950" cy="86995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2690A9A8-6A33-4F6F-979E-AC56C302AAB6}"/>
                </a:ext>
              </a:extLst>
            </p:cNvPr>
            <p:cNvSpPr/>
            <p:nvPr/>
          </p:nvSpPr>
          <p:spPr>
            <a:xfrm>
              <a:off x="628651" y="1358436"/>
              <a:ext cx="869950" cy="869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4391ABD3-BCFE-42C7-BEC3-7CB2B9C51A27}"/>
                </a:ext>
              </a:extLst>
            </p:cNvPr>
            <p:cNvSpPr/>
            <p:nvPr/>
          </p:nvSpPr>
          <p:spPr>
            <a:xfrm>
              <a:off x="766532" y="1496317"/>
              <a:ext cx="594187" cy="594187"/>
            </a:xfrm>
            <a:prstGeom prst="ellipse">
              <a:avLst/>
            </a:prstGeom>
            <a:solidFill>
              <a:srgbClr val="DC4123"/>
            </a:solidFill>
            <a:ln>
              <a:noFill/>
            </a:ln>
            <a:effectLst>
              <a:outerShdw blurRad="444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2392432E-769E-B32C-3A37-9BBD939F2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27" y="1726187"/>
            <a:ext cx="416151" cy="416151"/>
          </a:xfrm>
          <a:prstGeom prst="rect">
            <a:avLst/>
          </a:prstGeom>
        </p:spPr>
      </p:pic>
      <p:pic>
        <p:nvPicPr>
          <p:cNvPr id="10" name="Графика 9" descr="Aspiration with solid fill">
            <a:extLst>
              <a:ext uri="{FF2B5EF4-FFF2-40B4-BE49-F238E27FC236}">
                <a16:creationId xmlns:a16="http://schemas.microsoft.com/office/drawing/2014/main" xmlns="" id="{CCB9FFD2-8378-2E9B-5B3B-95E7E05FC8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76957" y="2841498"/>
            <a:ext cx="573055" cy="573055"/>
          </a:xfrm>
          <a:prstGeom prst="rect">
            <a:avLst/>
          </a:prstGeom>
        </p:spPr>
      </p:pic>
      <p:pic>
        <p:nvPicPr>
          <p:cNvPr id="13" name="Графика 12" descr="Boardroom outline">
            <a:extLst>
              <a:ext uri="{FF2B5EF4-FFF2-40B4-BE49-F238E27FC236}">
                <a16:creationId xmlns:a16="http://schemas.microsoft.com/office/drawing/2014/main" xmlns="" id="{A085C576-0365-2FDE-4C0D-80867F5189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860645" y="2122217"/>
            <a:ext cx="508274" cy="508274"/>
          </a:xfrm>
          <a:prstGeom prst="rect">
            <a:avLst/>
          </a:prstGeom>
        </p:spPr>
      </p:pic>
      <p:pic>
        <p:nvPicPr>
          <p:cNvPr id="16" name="Графика 15" descr="Good Idea outline">
            <a:extLst>
              <a:ext uri="{FF2B5EF4-FFF2-40B4-BE49-F238E27FC236}">
                <a16:creationId xmlns:a16="http://schemas.microsoft.com/office/drawing/2014/main" xmlns="" id="{91FB77DE-AA32-F5DD-0BE0-21C3CD5FC3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337227" y="4565835"/>
            <a:ext cx="471848" cy="471848"/>
          </a:xfrm>
          <a:prstGeom prst="rect">
            <a:avLst/>
          </a:prstGeom>
        </p:spPr>
      </p:pic>
      <p:pic>
        <p:nvPicPr>
          <p:cNvPr id="18" name="Графика 17" descr="Teacher with solid fill">
            <a:extLst>
              <a:ext uri="{FF2B5EF4-FFF2-40B4-BE49-F238E27FC236}">
                <a16:creationId xmlns:a16="http://schemas.microsoft.com/office/drawing/2014/main" xmlns="" id="{B17DA66A-A016-7E3B-3A20-A0D4CE0ADCD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881969" y="5475904"/>
            <a:ext cx="459107" cy="45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83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7">
            <a:extLst>
              <a:ext uri="{FF2B5EF4-FFF2-40B4-BE49-F238E27FC236}">
                <a16:creationId xmlns:a16="http://schemas.microsoft.com/office/drawing/2014/main" xmlns="" id="{EF389E77-8E6A-4E3A-A822-8610CDB9B4C2}"/>
              </a:ext>
            </a:extLst>
          </p:cNvPr>
          <p:cNvSpPr/>
          <p:nvPr/>
        </p:nvSpPr>
        <p:spPr>
          <a:xfrm rot="13256545">
            <a:off x="-12851" y="2582451"/>
            <a:ext cx="5077306" cy="3720560"/>
          </a:xfrm>
          <a:custGeom>
            <a:avLst/>
            <a:gdLst>
              <a:gd name="connsiteX0" fmla="*/ 6022552 w 6436651"/>
              <a:gd name="connsiteY0" fmla="*/ 679782 h 4716664"/>
              <a:gd name="connsiteX1" fmla="*/ 5240750 w 6436651"/>
              <a:gd name="connsiteY1" fmla="*/ 63927 h 4716664"/>
              <a:gd name="connsiteX2" fmla="*/ 4003510 w 6436651"/>
              <a:gd name="connsiteY2" fmla="*/ 196686 h 4716664"/>
              <a:gd name="connsiteX3" fmla="*/ 3029944 w 6436651"/>
              <a:gd name="connsiteY3" fmla="*/ 866013 h 4716664"/>
              <a:gd name="connsiteX4" fmla="*/ 2871371 w 6436651"/>
              <a:gd name="connsiteY4" fmla="*/ 948987 h 4716664"/>
              <a:gd name="connsiteX5" fmla="*/ 2871371 w 6436651"/>
              <a:gd name="connsiteY5" fmla="*/ 948987 h 4716664"/>
              <a:gd name="connsiteX6" fmla="*/ 1709730 w 6436651"/>
              <a:gd name="connsiteY6" fmla="*/ 843886 h 4716664"/>
              <a:gd name="connsiteX7" fmla="*/ 638439 w 6436651"/>
              <a:gd name="connsiteY7" fmla="*/ 1019054 h 4716664"/>
              <a:gd name="connsiteX8" fmla="*/ 458 w 6436651"/>
              <a:gd name="connsiteY8" fmla="*/ 2236012 h 4716664"/>
              <a:gd name="connsiteX9" fmla="*/ 496461 w 6436651"/>
              <a:gd name="connsiteY9" fmla="*/ 3757208 h 4716664"/>
              <a:gd name="connsiteX10" fmla="*/ 1748451 w 6436651"/>
              <a:gd name="connsiteY10" fmla="*/ 4590639 h 4716664"/>
              <a:gd name="connsiteX11" fmla="*/ 3277023 w 6436651"/>
              <a:gd name="connsiteY11" fmla="*/ 4710491 h 4716664"/>
              <a:gd name="connsiteX12" fmla="*/ 4599081 w 6436651"/>
              <a:gd name="connsiteY12" fmla="*/ 4564825 h 4716664"/>
              <a:gd name="connsiteX13" fmla="*/ 5768098 w 6436651"/>
              <a:gd name="connsiteY13" fmla="*/ 3956346 h 4716664"/>
              <a:gd name="connsiteX14" fmla="*/ 6382108 w 6436651"/>
              <a:gd name="connsiteY14" fmla="*/ 1622001 h 4716664"/>
              <a:gd name="connsiteX15" fmla="*/ 6022552 w 6436651"/>
              <a:gd name="connsiteY15" fmla="*/ 679782 h 471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36651" h="4716664">
                <a:moveTo>
                  <a:pt x="6022552" y="679782"/>
                </a:moveTo>
                <a:cubicBezTo>
                  <a:pt x="5834477" y="399513"/>
                  <a:pt x="5561584" y="167184"/>
                  <a:pt x="5240750" y="63927"/>
                </a:cubicBezTo>
                <a:cubicBezTo>
                  <a:pt x="4836941" y="-66988"/>
                  <a:pt x="4387035" y="15987"/>
                  <a:pt x="4003510" y="196686"/>
                </a:cubicBezTo>
                <a:cubicBezTo>
                  <a:pt x="3645798" y="364479"/>
                  <a:pt x="3334184" y="613402"/>
                  <a:pt x="3029944" y="866013"/>
                </a:cubicBezTo>
                <a:cubicBezTo>
                  <a:pt x="2983847" y="904734"/>
                  <a:pt x="2930375" y="932392"/>
                  <a:pt x="2871371" y="948987"/>
                </a:cubicBezTo>
                <a:lnTo>
                  <a:pt x="2871371" y="948987"/>
                </a:lnTo>
                <a:cubicBezTo>
                  <a:pt x="2497064" y="1070683"/>
                  <a:pt x="2093256" y="941612"/>
                  <a:pt x="1709730" y="843886"/>
                </a:cubicBezTo>
                <a:cubicBezTo>
                  <a:pt x="1328048" y="746161"/>
                  <a:pt x="957429" y="788570"/>
                  <a:pt x="638439" y="1019054"/>
                </a:cubicBezTo>
                <a:cubicBezTo>
                  <a:pt x="289947" y="1271665"/>
                  <a:pt x="7834" y="1806389"/>
                  <a:pt x="458" y="2236012"/>
                </a:cubicBezTo>
                <a:cubicBezTo>
                  <a:pt x="-10605" y="2811300"/>
                  <a:pt x="179314" y="3274113"/>
                  <a:pt x="496461" y="3757208"/>
                </a:cubicBezTo>
                <a:cubicBezTo>
                  <a:pt x="778573" y="4184987"/>
                  <a:pt x="1252449" y="4457880"/>
                  <a:pt x="1748451" y="4590639"/>
                </a:cubicBezTo>
                <a:cubicBezTo>
                  <a:pt x="2244454" y="4723398"/>
                  <a:pt x="2764426" y="4725242"/>
                  <a:pt x="3277023" y="4710491"/>
                </a:cubicBezTo>
                <a:cubicBezTo>
                  <a:pt x="3721397" y="4697584"/>
                  <a:pt x="4167614" y="4671770"/>
                  <a:pt x="4599081" y="4564825"/>
                </a:cubicBezTo>
                <a:cubicBezTo>
                  <a:pt x="5030548" y="4457880"/>
                  <a:pt x="5449107" y="4264273"/>
                  <a:pt x="5768098" y="3956346"/>
                </a:cubicBezTo>
                <a:cubicBezTo>
                  <a:pt x="6371044" y="3373682"/>
                  <a:pt x="6536993" y="2446213"/>
                  <a:pt x="6382108" y="1622001"/>
                </a:cubicBezTo>
                <a:cubicBezTo>
                  <a:pt x="6321260" y="1288260"/>
                  <a:pt x="6210628" y="961894"/>
                  <a:pt x="6022552" y="679782"/>
                </a:cubicBezTo>
                <a:close/>
              </a:path>
            </a:pathLst>
          </a:custGeom>
          <a:solidFill>
            <a:srgbClr val="F0E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5B7A9D8-95A9-4850-98A4-DACDA96821EA}"/>
              </a:ext>
            </a:extLst>
          </p:cNvPr>
          <p:cNvSpPr/>
          <p:nvPr/>
        </p:nvSpPr>
        <p:spPr>
          <a:xfrm>
            <a:off x="3956494" y="1628865"/>
            <a:ext cx="2654268" cy="3167218"/>
          </a:xfrm>
          <a:prstGeom prst="roundRect">
            <a:avLst>
              <a:gd name="adj" fmla="val 10785"/>
            </a:avLst>
          </a:prstGeom>
          <a:solidFill>
            <a:srgbClr val="BBD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24000" rIns="36000" bIns="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Р</a:t>
            </a:r>
            <a:r>
              <a:rPr kumimoji="0" lang="bg-BG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одителските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срещи </a:t>
            </a:r>
            <a:r>
              <a:rPr kumimoji="0" lang="bg-BG" sz="1400" b="0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са класическа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форма на взаимодействие между семейство и училище. Те </a:t>
            </a:r>
            <a:r>
              <a:rPr kumimoji="0" lang="bg-BG" sz="1400" b="0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са уредени нормативно и се провеждат регулярно, имат групов характер и са насочени главно към организационни и административни въпроси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FB255FBB-2749-4AB0-8DC0-BD3553689DCA}"/>
              </a:ext>
            </a:extLst>
          </p:cNvPr>
          <p:cNvSpPr>
            <a:spLocks/>
          </p:cNvSpPr>
          <p:nvPr/>
        </p:nvSpPr>
        <p:spPr>
          <a:xfrm>
            <a:off x="6710478" y="1628865"/>
            <a:ext cx="2721477" cy="3446714"/>
          </a:xfrm>
          <a:prstGeom prst="roundRect">
            <a:avLst>
              <a:gd name="adj" fmla="val 10785"/>
            </a:avLst>
          </a:prstGeom>
          <a:solidFill>
            <a:srgbClr val="BBD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bIns="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Л</a:t>
            </a:r>
            <a:r>
              <a:rPr kumimoji="0" lang="bg-BG" sz="1400" b="1" i="0" u="none" strike="noStrike" kern="1200" cap="none" spc="0" normalizeH="0" baseline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ичните</a:t>
            </a:r>
            <a:r>
              <a:rPr lang="bg-BG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</a:rPr>
              <a:t> </a:t>
            </a:r>
            <a:r>
              <a:rPr kumimoji="0" lang="bg-BG" sz="1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форми на общуване </a:t>
            </a:r>
            <a:r>
              <a:rPr kumimoji="0" lang="bg-BG" sz="1400" b="0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се считат за най-ефективни и са предпочитани от голяма част от учителите и родителите у нас. Индивидуалните срещи между учители и родители обикновено са свързани с опит за разрешаване на проблемна ситуация.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C0245DAD-EE78-4E83-A54F-68459BC2744F}"/>
              </a:ext>
            </a:extLst>
          </p:cNvPr>
          <p:cNvSpPr>
            <a:spLocks/>
          </p:cNvSpPr>
          <p:nvPr/>
        </p:nvSpPr>
        <p:spPr>
          <a:xfrm>
            <a:off x="9506368" y="1663499"/>
            <a:ext cx="2537299" cy="3050322"/>
          </a:xfrm>
          <a:prstGeom prst="roundRect">
            <a:avLst>
              <a:gd name="adj" fmla="val 10785"/>
            </a:avLst>
          </a:prstGeom>
          <a:solidFill>
            <a:srgbClr val="BBD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bIns="0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Разговори по телефона и в социалните мрежи </a:t>
            </a:r>
            <a:r>
              <a:rPr kumimoji="0" lang="bg-BG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са </a:t>
            </a:r>
            <a:r>
              <a:rPr kumimoji="0" lang="bg-BG" sz="1400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бърз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и </a:t>
            </a:r>
            <a:r>
              <a:rPr kumimoji="0" lang="bg-BG" sz="1400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директен контакт, при който двете страни могат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да обменят информация, мнение и да се р</a:t>
            </a:r>
            <a:r>
              <a:rPr kumimoji="0" lang="bg-BG" sz="1400" i="0" u="none" strike="noStrike" kern="1200" cap="none" spc="0" normalizeH="0" baseline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азберат</a:t>
            </a:r>
            <a:r>
              <a:rPr kumimoji="0" lang="bg-BG" sz="1400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за следващи действия от разстояние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.</a:t>
            </a:r>
            <a:r>
              <a:rPr kumimoji="0" lang="bg-BG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99" name="Rectangle: Top Corners Rounded 98">
            <a:extLst>
              <a:ext uri="{FF2B5EF4-FFF2-40B4-BE49-F238E27FC236}">
                <a16:creationId xmlns:a16="http://schemas.microsoft.com/office/drawing/2014/main" xmlns="" id="{C86B8FA8-12C0-4508-AB3B-66C9258E3AAD}"/>
              </a:ext>
            </a:extLst>
          </p:cNvPr>
          <p:cNvSpPr/>
          <p:nvPr/>
        </p:nvSpPr>
        <p:spPr>
          <a:xfrm>
            <a:off x="0" y="4612594"/>
            <a:ext cx="12192000" cy="2219492"/>
          </a:xfrm>
          <a:prstGeom prst="round2SameRect">
            <a:avLst>
              <a:gd name="adj1" fmla="val 14599"/>
              <a:gd name="adj2" fmla="val 0"/>
            </a:avLst>
          </a:prstGeom>
          <a:solidFill>
            <a:srgbClr val="DC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C0C5D-81AE-4A6F-A448-F56776C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91" y="451714"/>
            <a:ext cx="11422782" cy="1011238"/>
          </a:xfrm>
        </p:spPr>
        <p:txBody>
          <a:bodyPr anchor="t">
            <a:noAutofit/>
          </a:bodyPr>
          <a:lstStyle/>
          <a:p>
            <a:r>
              <a:rPr lang="bg-BG" dirty="0"/>
              <a:t>Ф</a:t>
            </a:r>
            <a:r>
              <a:rPr lang="ru-RU" dirty="0" err="1"/>
              <a:t>орми</a:t>
            </a:r>
            <a:r>
              <a:rPr lang="ru-RU" dirty="0"/>
              <a:t> на взаимодействие с </a:t>
            </a:r>
            <a:r>
              <a:rPr lang="bg-BG" dirty="0"/>
              <a:t>родителите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158D1CE2-E19D-42AD-87A6-081A2ABC24DC}"/>
              </a:ext>
            </a:extLst>
          </p:cNvPr>
          <p:cNvGrpSpPr/>
          <p:nvPr/>
        </p:nvGrpSpPr>
        <p:grpSpPr>
          <a:xfrm>
            <a:off x="4940927" y="4217124"/>
            <a:ext cx="773186" cy="773186"/>
            <a:chOff x="1372798" y="3530210"/>
            <a:chExt cx="1092979" cy="109297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94D02EE5-A83C-40F9-8BB5-49BCD2A80776}"/>
                </a:ext>
              </a:extLst>
            </p:cNvPr>
            <p:cNvSpPr/>
            <p:nvPr/>
          </p:nvSpPr>
          <p:spPr>
            <a:xfrm>
              <a:off x="1372798" y="3530210"/>
              <a:ext cx="1092979" cy="1092979"/>
            </a:xfrm>
            <a:prstGeom prst="ellipse">
              <a:avLst/>
            </a:prstGeom>
            <a:solidFill>
              <a:srgbClr val="BBDF3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8C2173B9-AB25-4F8D-9966-AD016D649DBC}"/>
                </a:ext>
              </a:extLst>
            </p:cNvPr>
            <p:cNvSpPr/>
            <p:nvPr/>
          </p:nvSpPr>
          <p:spPr>
            <a:xfrm>
              <a:off x="1546028" y="3703440"/>
              <a:ext cx="746519" cy="746519"/>
            </a:xfrm>
            <a:prstGeom prst="ellipse">
              <a:avLst/>
            </a:prstGeom>
            <a:solidFill>
              <a:srgbClr val="FFB00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xmlns="" id="{CD9EF58A-7A57-4352-9311-FE3F4942F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106" y="3921124"/>
              <a:ext cx="360363" cy="311150"/>
            </a:xfrm>
            <a:custGeom>
              <a:avLst/>
              <a:gdLst>
                <a:gd name="T0" fmla="*/ 95 w 96"/>
                <a:gd name="T1" fmla="*/ 15 h 82"/>
                <a:gd name="T2" fmla="*/ 81 w 96"/>
                <a:gd name="T3" fmla="*/ 1 h 82"/>
                <a:gd name="T4" fmla="*/ 79 w 96"/>
                <a:gd name="T5" fmla="*/ 1 h 82"/>
                <a:gd name="T6" fmla="*/ 30 w 96"/>
                <a:gd name="T7" fmla="*/ 49 h 82"/>
                <a:gd name="T8" fmla="*/ 17 w 96"/>
                <a:gd name="T9" fmla="*/ 37 h 82"/>
                <a:gd name="T10" fmla="*/ 15 w 96"/>
                <a:gd name="T11" fmla="*/ 37 h 82"/>
                <a:gd name="T12" fmla="*/ 1 w 96"/>
                <a:gd name="T13" fmla="*/ 51 h 82"/>
                <a:gd name="T14" fmla="*/ 1 w 96"/>
                <a:gd name="T15" fmla="*/ 53 h 82"/>
                <a:gd name="T16" fmla="*/ 29 w 96"/>
                <a:gd name="T17" fmla="*/ 81 h 82"/>
                <a:gd name="T18" fmla="*/ 30 w 96"/>
                <a:gd name="T19" fmla="*/ 82 h 82"/>
                <a:gd name="T20" fmla="*/ 31 w 96"/>
                <a:gd name="T21" fmla="*/ 81 h 82"/>
                <a:gd name="T22" fmla="*/ 95 w 96"/>
                <a:gd name="T23" fmla="*/ 17 h 82"/>
                <a:gd name="T24" fmla="*/ 95 w 96"/>
                <a:gd name="T25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2">
                  <a:moveTo>
                    <a:pt x="95" y="15"/>
                  </a:moveTo>
                  <a:cubicBezTo>
                    <a:pt x="81" y="1"/>
                    <a:pt x="81" y="1"/>
                    <a:pt x="81" y="1"/>
                  </a:cubicBezTo>
                  <a:cubicBezTo>
                    <a:pt x="81" y="0"/>
                    <a:pt x="79" y="0"/>
                    <a:pt x="79" y="1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5" y="36"/>
                    <a:pt x="15" y="3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3"/>
                    <a:pt x="1" y="53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2"/>
                    <a:pt x="29" y="82"/>
                    <a:pt x="30" y="82"/>
                  </a:cubicBezTo>
                  <a:cubicBezTo>
                    <a:pt x="31" y="82"/>
                    <a:pt x="31" y="82"/>
                    <a:pt x="31" y="81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6" y="17"/>
                    <a:pt x="96" y="15"/>
                    <a:pt x="9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50751E35-EBD9-4FFE-85AA-36101E37E9CD}"/>
              </a:ext>
            </a:extLst>
          </p:cNvPr>
          <p:cNvGrpSpPr/>
          <p:nvPr/>
        </p:nvGrpSpPr>
        <p:grpSpPr>
          <a:xfrm>
            <a:off x="7721830" y="4327179"/>
            <a:ext cx="773186" cy="773186"/>
            <a:chOff x="1372798" y="3530210"/>
            <a:chExt cx="1092979" cy="1092979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134EC674-D27F-4AB3-980A-CFE30A67DA56}"/>
                </a:ext>
              </a:extLst>
            </p:cNvPr>
            <p:cNvSpPr/>
            <p:nvPr/>
          </p:nvSpPr>
          <p:spPr>
            <a:xfrm>
              <a:off x="1372798" y="3530210"/>
              <a:ext cx="1092979" cy="1092979"/>
            </a:xfrm>
            <a:prstGeom prst="ellipse">
              <a:avLst/>
            </a:prstGeom>
            <a:solidFill>
              <a:srgbClr val="BBDF3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83AC1116-F8C8-4CC3-9142-A8889FA349A6}"/>
                </a:ext>
              </a:extLst>
            </p:cNvPr>
            <p:cNvSpPr/>
            <p:nvPr/>
          </p:nvSpPr>
          <p:spPr>
            <a:xfrm>
              <a:off x="1546028" y="3703440"/>
              <a:ext cx="746519" cy="746519"/>
            </a:xfrm>
            <a:prstGeom prst="ellipse">
              <a:avLst/>
            </a:prstGeom>
            <a:solidFill>
              <a:srgbClr val="FFB00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7">
              <a:extLst>
                <a:ext uri="{FF2B5EF4-FFF2-40B4-BE49-F238E27FC236}">
                  <a16:creationId xmlns:a16="http://schemas.microsoft.com/office/drawing/2014/main" xmlns="" id="{00582A94-85F7-4B2D-8E26-7AB8C6C17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106" y="3921124"/>
              <a:ext cx="360363" cy="311150"/>
            </a:xfrm>
            <a:custGeom>
              <a:avLst/>
              <a:gdLst>
                <a:gd name="T0" fmla="*/ 95 w 96"/>
                <a:gd name="T1" fmla="*/ 15 h 82"/>
                <a:gd name="T2" fmla="*/ 81 w 96"/>
                <a:gd name="T3" fmla="*/ 1 h 82"/>
                <a:gd name="T4" fmla="*/ 79 w 96"/>
                <a:gd name="T5" fmla="*/ 1 h 82"/>
                <a:gd name="T6" fmla="*/ 30 w 96"/>
                <a:gd name="T7" fmla="*/ 49 h 82"/>
                <a:gd name="T8" fmla="*/ 17 w 96"/>
                <a:gd name="T9" fmla="*/ 37 h 82"/>
                <a:gd name="T10" fmla="*/ 15 w 96"/>
                <a:gd name="T11" fmla="*/ 37 h 82"/>
                <a:gd name="T12" fmla="*/ 1 w 96"/>
                <a:gd name="T13" fmla="*/ 51 h 82"/>
                <a:gd name="T14" fmla="*/ 1 w 96"/>
                <a:gd name="T15" fmla="*/ 53 h 82"/>
                <a:gd name="T16" fmla="*/ 29 w 96"/>
                <a:gd name="T17" fmla="*/ 81 h 82"/>
                <a:gd name="T18" fmla="*/ 30 w 96"/>
                <a:gd name="T19" fmla="*/ 82 h 82"/>
                <a:gd name="T20" fmla="*/ 31 w 96"/>
                <a:gd name="T21" fmla="*/ 81 h 82"/>
                <a:gd name="T22" fmla="*/ 95 w 96"/>
                <a:gd name="T23" fmla="*/ 17 h 82"/>
                <a:gd name="T24" fmla="*/ 95 w 96"/>
                <a:gd name="T25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2">
                  <a:moveTo>
                    <a:pt x="95" y="15"/>
                  </a:moveTo>
                  <a:cubicBezTo>
                    <a:pt x="81" y="1"/>
                    <a:pt x="81" y="1"/>
                    <a:pt x="81" y="1"/>
                  </a:cubicBezTo>
                  <a:cubicBezTo>
                    <a:pt x="81" y="0"/>
                    <a:pt x="79" y="0"/>
                    <a:pt x="79" y="1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5" y="36"/>
                    <a:pt x="15" y="3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3"/>
                    <a:pt x="1" y="53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2"/>
                    <a:pt x="29" y="82"/>
                    <a:pt x="30" y="82"/>
                  </a:cubicBezTo>
                  <a:cubicBezTo>
                    <a:pt x="31" y="82"/>
                    <a:pt x="31" y="82"/>
                    <a:pt x="31" y="81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6" y="17"/>
                    <a:pt x="96" y="15"/>
                    <a:pt x="9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EBE1C4EC-84F7-4698-932F-22A5EC43839A}"/>
              </a:ext>
            </a:extLst>
          </p:cNvPr>
          <p:cNvGrpSpPr/>
          <p:nvPr/>
        </p:nvGrpSpPr>
        <p:grpSpPr>
          <a:xfrm>
            <a:off x="10269315" y="4302393"/>
            <a:ext cx="773186" cy="731729"/>
            <a:chOff x="1372798" y="3530210"/>
            <a:chExt cx="1092979" cy="1092979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52A5C54F-A385-4CF2-B6C6-7CA3E0E8BAAC}"/>
                </a:ext>
              </a:extLst>
            </p:cNvPr>
            <p:cNvSpPr/>
            <p:nvPr/>
          </p:nvSpPr>
          <p:spPr>
            <a:xfrm>
              <a:off x="1372798" y="3530210"/>
              <a:ext cx="1092979" cy="1092979"/>
            </a:xfrm>
            <a:prstGeom prst="ellipse">
              <a:avLst/>
            </a:prstGeom>
            <a:solidFill>
              <a:srgbClr val="BBDF3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AEBFE1FE-F009-4A7E-84A4-2B1A9505AEFA}"/>
                </a:ext>
              </a:extLst>
            </p:cNvPr>
            <p:cNvSpPr/>
            <p:nvPr/>
          </p:nvSpPr>
          <p:spPr>
            <a:xfrm>
              <a:off x="1546028" y="3703440"/>
              <a:ext cx="746519" cy="746519"/>
            </a:xfrm>
            <a:prstGeom prst="ellipse">
              <a:avLst/>
            </a:prstGeom>
            <a:solidFill>
              <a:srgbClr val="FFB00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xmlns="" id="{1E3367B9-3064-48C5-A906-58C969349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106" y="3921124"/>
              <a:ext cx="360363" cy="311150"/>
            </a:xfrm>
            <a:custGeom>
              <a:avLst/>
              <a:gdLst>
                <a:gd name="T0" fmla="*/ 95 w 96"/>
                <a:gd name="T1" fmla="*/ 15 h 82"/>
                <a:gd name="T2" fmla="*/ 81 w 96"/>
                <a:gd name="T3" fmla="*/ 1 h 82"/>
                <a:gd name="T4" fmla="*/ 79 w 96"/>
                <a:gd name="T5" fmla="*/ 1 h 82"/>
                <a:gd name="T6" fmla="*/ 30 w 96"/>
                <a:gd name="T7" fmla="*/ 49 h 82"/>
                <a:gd name="T8" fmla="*/ 17 w 96"/>
                <a:gd name="T9" fmla="*/ 37 h 82"/>
                <a:gd name="T10" fmla="*/ 15 w 96"/>
                <a:gd name="T11" fmla="*/ 37 h 82"/>
                <a:gd name="T12" fmla="*/ 1 w 96"/>
                <a:gd name="T13" fmla="*/ 51 h 82"/>
                <a:gd name="T14" fmla="*/ 1 w 96"/>
                <a:gd name="T15" fmla="*/ 53 h 82"/>
                <a:gd name="T16" fmla="*/ 29 w 96"/>
                <a:gd name="T17" fmla="*/ 81 h 82"/>
                <a:gd name="T18" fmla="*/ 30 w 96"/>
                <a:gd name="T19" fmla="*/ 82 h 82"/>
                <a:gd name="T20" fmla="*/ 31 w 96"/>
                <a:gd name="T21" fmla="*/ 81 h 82"/>
                <a:gd name="T22" fmla="*/ 95 w 96"/>
                <a:gd name="T23" fmla="*/ 17 h 82"/>
                <a:gd name="T24" fmla="*/ 95 w 96"/>
                <a:gd name="T25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2">
                  <a:moveTo>
                    <a:pt x="95" y="15"/>
                  </a:moveTo>
                  <a:cubicBezTo>
                    <a:pt x="81" y="1"/>
                    <a:pt x="81" y="1"/>
                    <a:pt x="81" y="1"/>
                  </a:cubicBezTo>
                  <a:cubicBezTo>
                    <a:pt x="81" y="0"/>
                    <a:pt x="79" y="0"/>
                    <a:pt x="79" y="1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6"/>
                    <a:pt x="15" y="36"/>
                    <a:pt x="15" y="37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3"/>
                    <a:pt x="1" y="53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2"/>
                    <a:pt x="29" y="82"/>
                    <a:pt x="30" y="82"/>
                  </a:cubicBezTo>
                  <a:cubicBezTo>
                    <a:pt x="31" y="82"/>
                    <a:pt x="31" y="82"/>
                    <a:pt x="31" y="81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6" y="17"/>
                    <a:pt x="96" y="15"/>
                    <a:pt x="9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D811D46-3087-48E6-9838-FF9D49BA8E26}"/>
              </a:ext>
            </a:extLst>
          </p:cNvPr>
          <p:cNvCxnSpPr>
            <a:cxnSpLocks/>
          </p:cNvCxnSpPr>
          <p:nvPr/>
        </p:nvCxnSpPr>
        <p:spPr>
          <a:xfrm>
            <a:off x="5011822" y="1628865"/>
            <a:ext cx="650641" cy="0"/>
          </a:xfrm>
          <a:prstGeom prst="line">
            <a:avLst/>
          </a:prstGeom>
          <a:ln w="53975" cap="rnd">
            <a:solidFill>
              <a:srgbClr val="FFB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xmlns="" id="{DD625A17-5B72-406E-83AD-DB99BCB092F8}"/>
              </a:ext>
            </a:extLst>
          </p:cNvPr>
          <p:cNvCxnSpPr>
            <a:cxnSpLocks/>
          </p:cNvCxnSpPr>
          <p:nvPr/>
        </p:nvCxnSpPr>
        <p:spPr>
          <a:xfrm>
            <a:off x="7767594" y="1628865"/>
            <a:ext cx="650641" cy="0"/>
          </a:xfrm>
          <a:prstGeom prst="line">
            <a:avLst/>
          </a:prstGeom>
          <a:ln w="53975" cap="rnd">
            <a:solidFill>
              <a:srgbClr val="FFB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78D71738-18C1-4B89-9100-FEB1A37F7886}"/>
              </a:ext>
            </a:extLst>
          </p:cNvPr>
          <p:cNvCxnSpPr>
            <a:cxnSpLocks/>
          </p:cNvCxnSpPr>
          <p:nvPr/>
        </p:nvCxnSpPr>
        <p:spPr>
          <a:xfrm>
            <a:off x="10391860" y="1654398"/>
            <a:ext cx="650641" cy="0"/>
          </a:xfrm>
          <a:prstGeom prst="line">
            <a:avLst/>
          </a:prstGeom>
          <a:ln w="53975" cap="rnd">
            <a:solidFill>
              <a:srgbClr val="FFB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FB72CB8B-B5A1-41DC-B231-FA399083A44F}"/>
              </a:ext>
            </a:extLst>
          </p:cNvPr>
          <p:cNvSpPr txBox="1"/>
          <p:nvPr/>
        </p:nvSpPr>
        <p:spPr>
          <a:xfrm>
            <a:off x="4139955" y="5703588"/>
            <a:ext cx="7792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kumimoji="0" lang="bg-BG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Целите </a:t>
            </a:r>
            <a:r>
              <a:rPr kumimoji="0" lang="bg-BG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на традиционните форми на </a:t>
            </a:r>
            <a:r>
              <a:rPr lang="bg-BG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общуване между родителите и училището</a:t>
            </a:r>
            <a:r>
              <a:rPr kumimoji="0" lang="bg-BG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са свързани с изграждане на доверие и подобряване </a:t>
            </a:r>
            <a:r>
              <a:rPr lang="bg-BG" sz="16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партньорството </a:t>
            </a:r>
            <a:r>
              <a:rPr kumimoji="0" lang="bg-BG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между училището и семейството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513F570-616C-47BD-8FFB-F4C0D435500F}"/>
              </a:ext>
            </a:extLst>
          </p:cNvPr>
          <p:cNvCxnSpPr>
            <a:cxnSpLocks/>
            <a:endCxn id="18" idx="3"/>
          </p:cNvCxnSpPr>
          <p:nvPr/>
        </p:nvCxnSpPr>
        <p:spPr>
          <a:xfrm flipH="1" flipV="1">
            <a:off x="6610762" y="5292390"/>
            <a:ext cx="5394600" cy="51933"/>
          </a:xfrm>
          <a:prstGeom prst="line">
            <a:avLst/>
          </a:prstGeom>
          <a:ln>
            <a:solidFill>
              <a:srgbClr val="B0D2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xmlns="" id="{6CF236DA-B2D5-4C26-B9D8-8D89DD646F34}"/>
              </a:ext>
            </a:extLst>
          </p:cNvPr>
          <p:cNvSpPr/>
          <p:nvPr/>
        </p:nvSpPr>
        <p:spPr>
          <a:xfrm rot="4334913">
            <a:off x="-674887" y="5358723"/>
            <a:ext cx="2189685" cy="1313635"/>
          </a:xfrm>
          <a:custGeom>
            <a:avLst/>
            <a:gdLst>
              <a:gd name="connsiteX0" fmla="*/ 0 w 2189685"/>
              <a:gd name="connsiteY0" fmla="*/ 747276 h 1313635"/>
              <a:gd name="connsiteX1" fmla="*/ 24898 w 2189685"/>
              <a:gd name="connsiteY1" fmla="*/ 675478 h 1313635"/>
              <a:gd name="connsiteX2" fmla="*/ 402289 w 2189685"/>
              <a:gd name="connsiteY2" fmla="*/ 165080 h 1313635"/>
              <a:gd name="connsiteX3" fmla="*/ 1172719 w 2189685"/>
              <a:gd name="connsiteY3" fmla="*/ 39106 h 1313635"/>
              <a:gd name="connsiteX4" fmla="*/ 2008126 w 2189685"/>
              <a:gd name="connsiteY4" fmla="*/ 114691 h 1313635"/>
              <a:gd name="connsiteX5" fmla="*/ 2122166 w 2189685"/>
              <a:gd name="connsiteY5" fmla="*/ 55019 h 1313635"/>
              <a:gd name="connsiteX6" fmla="*/ 2189685 w 2189685"/>
              <a:gd name="connsiteY6" fmla="*/ 0 h 1313635"/>
              <a:gd name="connsiteX7" fmla="*/ 1769150 w 2189685"/>
              <a:gd name="connsiteY7" fmla="*/ 1313635 h 131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9685" h="1313635">
                <a:moveTo>
                  <a:pt x="0" y="747276"/>
                </a:moveTo>
                <a:lnTo>
                  <a:pt x="24898" y="675478"/>
                </a:lnTo>
                <a:cubicBezTo>
                  <a:pt x="107659" y="471417"/>
                  <a:pt x="245651" y="278623"/>
                  <a:pt x="402289" y="165080"/>
                </a:cubicBezTo>
                <a:cubicBezTo>
                  <a:pt x="631694" y="-675"/>
                  <a:pt x="898229" y="-31174"/>
                  <a:pt x="1172719" y="39106"/>
                </a:cubicBezTo>
                <a:cubicBezTo>
                  <a:pt x="1448536" y="109387"/>
                  <a:pt x="1738939" y="202210"/>
                  <a:pt x="2008126" y="114691"/>
                </a:cubicBezTo>
                <a:cubicBezTo>
                  <a:pt x="2050560" y="102756"/>
                  <a:pt x="2089015" y="82865"/>
                  <a:pt x="2122166" y="55019"/>
                </a:cubicBezTo>
                <a:lnTo>
                  <a:pt x="2189685" y="0"/>
                </a:lnTo>
                <a:lnTo>
                  <a:pt x="1769150" y="1313635"/>
                </a:lnTo>
                <a:close/>
              </a:path>
            </a:pathLst>
          </a:custGeom>
          <a:solidFill>
            <a:srgbClr val="BBD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A4A86B9-D35B-4E3C-8C0D-B7CEF76A70AC}"/>
              </a:ext>
            </a:extLst>
          </p:cNvPr>
          <p:cNvSpPr/>
          <p:nvPr/>
        </p:nvSpPr>
        <p:spPr>
          <a:xfrm>
            <a:off x="4106839" y="5045797"/>
            <a:ext cx="2503923" cy="493186"/>
          </a:xfrm>
          <a:prstGeom prst="roundRect">
            <a:avLst>
              <a:gd name="adj" fmla="val 50000"/>
            </a:avLst>
          </a:prstGeom>
          <a:solidFill>
            <a:srgbClr val="B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Традиционни форми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46D7C4-8758-4F4F-9882-BFDD680471D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20540508">
            <a:off x="246203" y="2695637"/>
            <a:ext cx="3550262" cy="2304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1582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29F3C0AF-2D31-40ED-8E6C-4419CE173AF9}"/>
              </a:ext>
            </a:extLst>
          </p:cNvPr>
          <p:cNvSpPr/>
          <p:nvPr/>
        </p:nvSpPr>
        <p:spPr>
          <a:xfrm rot="20692889">
            <a:off x="6800029" y="260134"/>
            <a:ext cx="6136312" cy="5757734"/>
          </a:xfrm>
          <a:custGeom>
            <a:avLst/>
            <a:gdLst>
              <a:gd name="connsiteX0" fmla="*/ 4618599 w 6136312"/>
              <a:gd name="connsiteY0" fmla="*/ 0 h 5757734"/>
              <a:gd name="connsiteX1" fmla="*/ 6136312 w 6136312"/>
              <a:gd name="connsiteY1" fmla="*/ 432135 h 5757734"/>
              <a:gd name="connsiteX2" fmla="*/ 4707311 w 6136312"/>
              <a:gd name="connsiteY2" fmla="*/ 5721451 h 5757734"/>
              <a:gd name="connsiteX3" fmla="*/ 4513567 w 6136312"/>
              <a:gd name="connsiteY3" fmla="*/ 5734793 h 5757734"/>
              <a:gd name="connsiteX4" fmla="*/ 4144624 w 6136312"/>
              <a:gd name="connsiteY4" fmla="*/ 5749505 h 5757734"/>
              <a:gd name="connsiteX5" fmla="*/ 2211358 w 6136312"/>
              <a:gd name="connsiteY5" fmla="*/ 5589753 h 5757734"/>
              <a:gd name="connsiteX6" fmla="*/ 627901 w 6136312"/>
              <a:gd name="connsiteY6" fmla="*/ 4478860 h 5757734"/>
              <a:gd name="connsiteX7" fmla="*/ 579 w 6136312"/>
              <a:gd name="connsiteY7" fmla="*/ 2451234 h 5757734"/>
              <a:gd name="connsiteX8" fmla="*/ 807467 w 6136312"/>
              <a:gd name="connsiteY8" fmla="*/ 829133 h 5757734"/>
              <a:gd name="connsiteX9" fmla="*/ 2162387 w 6136312"/>
              <a:gd name="connsiteY9" fmla="*/ 595649 h 5757734"/>
              <a:gd name="connsiteX10" fmla="*/ 3631574 w 6136312"/>
              <a:gd name="connsiteY10" fmla="*/ 735740 h 5757734"/>
              <a:gd name="connsiteX11" fmla="*/ 3832129 w 6136312"/>
              <a:gd name="connsiteY11" fmla="*/ 625143 h 5757734"/>
              <a:gd name="connsiteX12" fmla="*/ 4422430 w 6136312"/>
              <a:gd name="connsiteY12" fmla="*/ 136669 h 575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6312" h="5757734">
                <a:moveTo>
                  <a:pt x="4618599" y="0"/>
                </a:moveTo>
                <a:lnTo>
                  <a:pt x="6136312" y="432135"/>
                </a:lnTo>
                <a:lnTo>
                  <a:pt x="4707311" y="5721451"/>
                </a:lnTo>
                <a:lnTo>
                  <a:pt x="4513567" y="5734793"/>
                </a:lnTo>
                <a:cubicBezTo>
                  <a:pt x="4390621" y="5741155"/>
                  <a:pt x="4267567" y="5745742"/>
                  <a:pt x="4144624" y="5749505"/>
                </a:cubicBezTo>
                <a:cubicBezTo>
                  <a:pt x="3496315" y="5769168"/>
                  <a:pt x="2838679" y="5766708"/>
                  <a:pt x="2211358" y="5589753"/>
                </a:cubicBezTo>
                <a:cubicBezTo>
                  <a:pt x="1584039" y="5412796"/>
                  <a:pt x="984702" y="5049053"/>
                  <a:pt x="627901" y="4478860"/>
                </a:cubicBezTo>
                <a:cubicBezTo>
                  <a:pt x="226788" y="3834936"/>
                  <a:pt x="-13412" y="3218045"/>
                  <a:pt x="579" y="2451234"/>
                </a:cubicBezTo>
                <a:cubicBezTo>
                  <a:pt x="9908" y="1878583"/>
                  <a:pt x="366711" y="1165842"/>
                  <a:pt x="807467" y="829133"/>
                </a:cubicBezTo>
                <a:cubicBezTo>
                  <a:pt x="1210911" y="521918"/>
                  <a:pt x="1679652" y="465390"/>
                  <a:pt x="2162387" y="595649"/>
                </a:cubicBezTo>
                <a:cubicBezTo>
                  <a:pt x="2647452" y="725909"/>
                  <a:pt x="3158169" y="897950"/>
                  <a:pt x="3631574" y="735740"/>
                </a:cubicBezTo>
                <a:cubicBezTo>
                  <a:pt x="3706199" y="713620"/>
                  <a:pt x="3773829" y="676754"/>
                  <a:pt x="3832129" y="625143"/>
                </a:cubicBezTo>
                <a:cubicBezTo>
                  <a:pt x="4024525" y="456788"/>
                  <a:pt x="4219250" y="289662"/>
                  <a:pt x="4422430" y="136669"/>
                </a:cubicBezTo>
                <a:close/>
              </a:path>
            </a:pathLst>
          </a:custGeom>
          <a:solidFill>
            <a:srgbClr val="F0E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A913125-185C-4A4A-99EE-EE45542EA853}"/>
              </a:ext>
            </a:extLst>
          </p:cNvPr>
          <p:cNvSpPr txBox="1">
            <a:spLocks/>
          </p:cNvSpPr>
          <p:nvPr/>
        </p:nvSpPr>
        <p:spPr>
          <a:xfrm>
            <a:off x="527050" y="139548"/>
            <a:ext cx="11137900" cy="815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bg-BG" sz="3200" dirty="0"/>
              <a:t>Съвременни /иновативни/ практики за приобщаване на родителите </a:t>
            </a:r>
            <a:r>
              <a:rPr lang="ru-RU" sz="3200" dirty="0"/>
              <a:t>и взаимодействие с </a:t>
            </a:r>
            <a:r>
              <a:rPr lang="bg-BG" sz="3200" dirty="0"/>
              <a:t>тях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52AD4BD4-15F4-41A2-8CDD-24FE84E43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" b="3460"/>
          <a:stretch/>
        </p:blipFill>
        <p:spPr>
          <a:xfrm>
            <a:off x="7244014" y="1272850"/>
            <a:ext cx="4542977" cy="3147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xmlns="" id="{2D1C8284-FC09-48CD-8636-42055FC2DBB8}"/>
              </a:ext>
            </a:extLst>
          </p:cNvPr>
          <p:cNvSpPr/>
          <p:nvPr/>
        </p:nvSpPr>
        <p:spPr>
          <a:xfrm>
            <a:off x="-59365" y="4377310"/>
            <a:ext cx="12192000" cy="2485515"/>
          </a:xfrm>
          <a:prstGeom prst="round2SameRect">
            <a:avLst>
              <a:gd name="adj1" fmla="val 14599"/>
              <a:gd name="adj2" fmla="val 0"/>
            </a:avLst>
          </a:prstGeom>
          <a:solidFill>
            <a:srgbClr val="DC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A3DF5D9-63FC-40FC-A401-92C6785DFD1D}"/>
              </a:ext>
            </a:extLst>
          </p:cNvPr>
          <p:cNvSpPr txBox="1">
            <a:spLocks/>
          </p:cNvSpPr>
          <p:nvPr/>
        </p:nvSpPr>
        <p:spPr>
          <a:xfrm>
            <a:off x="7244014" y="4781513"/>
            <a:ext cx="4822303" cy="207648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bg-BG" sz="1800" dirty="0">
                <a:solidFill>
                  <a:schemeClr val="bg1"/>
                </a:solidFill>
                <a:latin typeface="Segoe UI" panose="020B0502040204020203" pitchFamily="34" charset="0"/>
              </a:rPr>
              <a:t>Сътрудничеството между семейството и училището е ключът към търсенето и намирането на общи решения и най-добри подходи за справяне с предизвикателствата, които ни отправя ежедневието, с цел подобряване на нашия живот и постигането на мечтите на децата ни.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33B1956-C1EE-46AD-B6D5-253F60B79E94}"/>
              </a:ext>
            </a:extLst>
          </p:cNvPr>
          <p:cNvGrpSpPr/>
          <p:nvPr/>
        </p:nvGrpSpPr>
        <p:grpSpPr>
          <a:xfrm>
            <a:off x="76980" y="1452938"/>
            <a:ext cx="2226461" cy="4526874"/>
            <a:chOff x="90853" y="1444486"/>
            <a:chExt cx="2226461" cy="443379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0DC0845-5B81-4352-B2BD-BBD1A96C6338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1204084" y="2260461"/>
              <a:ext cx="0" cy="2115594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860B2A1E-F555-4671-8CA5-AE81D15B4A83}"/>
                </a:ext>
              </a:extLst>
            </p:cNvPr>
            <p:cNvSpPr/>
            <p:nvPr/>
          </p:nvSpPr>
          <p:spPr>
            <a:xfrm>
              <a:off x="90853" y="1444486"/>
              <a:ext cx="2226461" cy="815975"/>
            </a:xfrm>
            <a:prstGeom prst="roundRect">
              <a:avLst>
                <a:gd name="adj" fmla="val 50000"/>
              </a:avLst>
            </a:prstGeom>
            <a:solidFill>
              <a:srgbClr val="FF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Нетрадиционни родителски срещи</a:t>
              </a: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xmlns="" id="{00B56778-0FED-4B96-A36C-5238E9FDA9C3}"/>
                </a:ext>
              </a:extLst>
            </p:cNvPr>
            <p:cNvSpPr txBox="1">
              <a:spLocks/>
            </p:cNvSpPr>
            <p:nvPr/>
          </p:nvSpPr>
          <p:spPr>
            <a:xfrm>
              <a:off x="467934" y="4546157"/>
              <a:ext cx="1399803" cy="13321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Segoe UI Light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sz="1200" b="0" i="0" dirty="0">
                  <a:solidFill>
                    <a:schemeClr val="bg1"/>
                  </a:solidFill>
                  <a:effectLst/>
                  <a:latin typeface="Segoe UI" panose="020B0502040204020203" pitchFamily="34" charset="0"/>
                </a:rPr>
                <a:t>Провеждане на родителски срещи в нефо</a:t>
              </a:r>
              <a:r>
                <a:rPr lang="bg-BG" sz="1200" dirty="0">
                  <a:solidFill>
                    <a:schemeClr val="bg1"/>
                  </a:solidFill>
                  <a:latin typeface="Segoe UI" panose="020B0502040204020203" pitchFamily="34" charset="0"/>
                </a:rPr>
                <a:t>рмална среда: извън училище, в заведение, сред природата и др.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B08BFEC-5B10-4A05-AA8D-04F1F286F842}"/>
              </a:ext>
            </a:extLst>
          </p:cNvPr>
          <p:cNvGrpSpPr/>
          <p:nvPr/>
        </p:nvGrpSpPr>
        <p:grpSpPr>
          <a:xfrm>
            <a:off x="3503661" y="2751551"/>
            <a:ext cx="1574442" cy="3611671"/>
            <a:chOff x="3296826" y="2761058"/>
            <a:chExt cx="1804244" cy="339277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4DB066F-E1C4-402A-8A5B-8D6A24515060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>
              <a:off x="4198948" y="3507528"/>
              <a:ext cx="0" cy="787514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E42FFC63-04B9-407C-B2C1-D35F1AF227D3}"/>
                </a:ext>
              </a:extLst>
            </p:cNvPr>
            <p:cNvSpPr/>
            <p:nvPr/>
          </p:nvSpPr>
          <p:spPr>
            <a:xfrm>
              <a:off x="3296826" y="2761058"/>
              <a:ext cx="1804244" cy="746470"/>
            </a:xfrm>
            <a:prstGeom prst="roundRect">
              <a:avLst>
                <a:gd name="adj" fmla="val 50000"/>
              </a:avLst>
            </a:prstGeom>
            <a:solidFill>
              <a:srgbClr val="FF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Отворени дни</a:t>
              </a: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54" name="Title 1">
              <a:extLst>
                <a:ext uri="{FF2B5EF4-FFF2-40B4-BE49-F238E27FC236}">
                  <a16:creationId xmlns:a16="http://schemas.microsoft.com/office/drawing/2014/main" xmlns="" id="{13B7DBD4-56D0-45CF-A6A5-CFE6687F7B3A}"/>
                </a:ext>
              </a:extLst>
            </p:cNvPr>
            <p:cNvSpPr txBox="1">
              <a:spLocks/>
            </p:cNvSpPr>
            <p:nvPr/>
          </p:nvSpPr>
          <p:spPr>
            <a:xfrm>
              <a:off x="3321131" y="4433368"/>
              <a:ext cx="1604115" cy="172046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Segoe UI Light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sz="1200" dirty="0">
                  <a:solidFill>
                    <a:schemeClr val="bg1"/>
                  </a:solidFill>
                  <a:latin typeface="Segoe UI" panose="020B0502040204020203" pitchFamily="34" charset="0"/>
                </a:rPr>
                <a:t>Д</a:t>
              </a:r>
              <a:r>
                <a:rPr kumimoji="0" lang="bg-BG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ни за посещение на родителите, организиране на информационен ден за представяне на професиите, които предлага училището и срещи с работодатели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22D346F-FABA-4E4B-9CF0-62CCF655DBE0}"/>
              </a:ext>
            </a:extLst>
          </p:cNvPr>
          <p:cNvGrpSpPr/>
          <p:nvPr/>
        </p:nvGrpSpPr>
        <p:grpSpPr>
          <a:xfrm>
            <a:off x="1832257" y="2268914"/>
            <a:ext cx="1559833" cy="3890521"/>
            <a:chOff x="2297486" y="2354951"/>
            <a:chExt cx="1559833" cy="380031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45E0522-7D48-4EAE-8908-CBDECA4B76AB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>
              <a:off x="3077403" y="3085195"/>
              <a:ext cx="9003" cy="1329268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F1B9D1FF-562C-4510-8F0A-1227ADFAB423}"/>
                </a:ext>
              </a:extLst>
            </p:cNvPr>
            <p:cNvSpPr/>
            <p:nvPr/>
          </p:nvSpPr>
          <p:spPr>
            <a:xfrm>
              <a:off x="2297486" y="2354951"/>
              <a:ext cx="1559833" cy="730244"/>
            </a:xfrm>
            <a:prstGeom prst="roundRect">
              <a:avLst>
                <a:gd name="adj" fmla="val 46930"/>
              </a:avLst>
            </a:prstGeom>
            <a:solidFill>
              <a:srgbClr val="FF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dirty="0"/>
                <a:t>Родителски съвет</a:t>
              </a:r>
            </a:p>
          </p:txBody>
        </p:sp>
        <p:sp>
          <p:nvSpPr>
            <p:cNvPr id="56" name="Title 1">
              <a:extLst>
                <a:ext uri="{FF2B5EF4-FFF2-40B4-BE49-F238E27FC236}">
                  <a16:creationId xmlns:a16="http://schemas.microsoft.com/office/drawing/2014/main" xmlns="" id="{77744181-A2DE-42D5-BBCA-A0FD09E45004}"/>
                </a:ext>
              </a:extLst>
            </p:cNvPr>
            <p:cNvSpPr txBox="1">
              <a:spLocks/>
            </p:cNvSpPr>
            <p:nvPr/>
          </p:nvSpPr>
          <p:spPr>
            <a:xfrm>
              <a:off x="2449263" y="4596952"/>
              <a:ext cx="1344699" cy="155831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Segoe UI Light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sz="1200" dirty="0">
                  <a:solidFill>
                    <a:schemeClr val="bg1"/>
                  </a:solidFill>
                  <a:latin typeface="Segoe UI" panose="020B0502040204020203" pitchFamily="34" charset="0"/>
                </a:rPr>
                <a:t>Г</a:t>
              </a:r>
              <a:r>
                <a:rPr kumimoji="0" lang="bg-BG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рупа</a:t>
              </a:r>
              <a:r>
                <a:rPr kumimoji="0" lang="bg-BG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 от активни родители, които доброволно искат да се ангажират с дейности за по-добро бъдеще на своите деца.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039FB03-2BB4-459E-927F-A2CEBEA0BEF2}"/>
              </a:ext>
            </a:extLst>
          </p:cNvPr>
          <p:cNvGrpSpPr/>
          <p:nvPr/>
        </p:nvGrpSpPr>
        <p:grpSpPr>
          <a:xfrm>
            <a:off x="4994141" y="3194789"/>
            <a:ext cx="1688079" cy="2906304"/>
            <a:chOff x="4994141" y="3285995"/>
            <a:chExt cx="1688079" cy="298307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A28E769C-662B-47DB-924E-37E74A534320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>
              <a:off x="5838178" y="4164684"/>
              <a:ext cx="0" cy="335069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0" name="Title 1">
              <a:extLst>
                <a:ext uri="{FF2B5EF4-FFF2-40B4-BE49-F238E27FC236}">
                  <a16:creationId xmlns:a16="http://schemas.microsoft.com/office/drawing/2014/main" xmlns="" id="{1A077BF9-6A5A-4E69-BCCA-6A2C7C28A776}"/>
                </a:ext>
              </a:extLst>
            </p:cNvPr>
            <p:cNvSpPr txBox="1">
              <a:spLocks/>
            </p:cNvSpPr>
            <p:nvPr/>
          </p:nvSpPr>
          <p:spPr>
            <a:xfrm>
              <a:off x="5078105" y="4685629"/>
              <a:ext cx="1604115" cy="158344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Segoe UI Light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0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ea typeface="+mj-ea"/>
                  <a:cs typeface="Segoe UI" panose="020B0502040204020203" pitchFamily="34" charset="0"/>
                </a:rPr>
                <a:t>Мероприятията с практическа насоченост - съвместни спортни игри, конструиране, готвене, четене на приказки и др.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AFB8B4BC-AEBD-4BE0-8FF8-F7E7E273DC4D}"/>
                </a:ext>
              </a:extLst>
            </p:cNvPr>
            <p:cNvSpPr/>
            <p:nvPr/>
          </p:nvSpPr>
          <p:spPr>
            <a:xfrm>
              <a:off x="4994141" y="3285995"/>
              <a:ext cx="1688074" cy="878689"/>
            </a:xfrm>
            <a:prstGeom prst="roundRect">
              <a:avLst>
                <a:gd name="adj" fmla="val 50000"/>
              </a:avLst>
            </a:prstGeom>
            <a:solidFill>
              <a:srgbClr val="FF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lang="bg-BG" sz="140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Събития</a:t>
              </a:r>
              <a:r>
                <a:rPr kumimoji="0" lang="bg-BG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за съвместна работа на деца </a:t>
              </a: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с родители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pic>
        <p:nvPicPr>
          <p:cNvPr id="68" name="Graphic 67" descr="Open quotation mark with solid fill">
            <a:extLst>
              <a:ext uri="{FF2B5EF4-FFF2-40B4-BE49-F238E27FC236}">
                <a16:creationId xmlns:a16="http://schemas.microsoft.com/office/drawing/2014/main" xmlns="" id="{E4C6AE6B-CDD9-43D3-B8DB-7FC6397DA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57236" y="4619724"/>
            <a:ext cx="484342" cy="48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6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xmlns="" id="{A495888E-2556-427B-AEB1-B27916660E1C}"/>
              </a:ext>
            </a:extLst>
          </p:cNvPr>
          <p:cNvSpPr/>
          <p:nvPr/>
        </p:nvSpPr>
        <p:spPr>
          <a:xfrm>
            <a:off x="0" y="0"/>
            <a:ext cx="12192000" cy="40767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DC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xmlns="" id="{9A170C44-FC54-4CBE-84A4-3FED5A419A3A}"/>
              </a:ext>
            </a:extLst>
          </p:cNvPr>
          <p:cNvSpPr/>
          <p:nvPr/>
        </p:nvSpPr>
        <p:spPr>
          <a:xfrm>
            <a:off x="515937" y="3429000"/>
            <a:ext cx="11149011" cy="2903194"/>
          </a:xfrm>
          <a:prstGeom prst="roundRect">
            <a:avLst>
              <a:gd name="adj" fmla="val 6204"/>
            </a:avLst>
          </a:prstGeom>
          <a:solidFill>
            <a:srgbClr val="F0E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45278843-C35E-4A61-ACBC-24797A5F99F5}"/>
              </a:ext>
            </a:extLst>
          </p:cNvPr>
          <p:cNvSpPr/>
          <p:nvPr/>
        </p:nvSpPr>
        <p:spPr>
          <a:xfrm rot="13256545">
            <a:off x="-369535" y="-382626"/>
            <a:ext cx="3643493" cy="2977343"/>
          </a:xfrm>
          <a:custGeom>
            <a:avLst/>
            <a:gdLst>
              <a:gd name="connsiteX0" fmla="*/ 3643493 w 3643493"/>
              <a:gd name="connsiteY0" fmla="*/ 1372509 h 2977343"/>
              <a:gd name="connsiteX1" fmla="*/ 1793592 w 3643493"/>
              <a:gd name="connsiteY1" fmla="*/ 2977343 h 2977343"/>
              <a:gd name="connsiteX2" fmla="*/ 1527827 w 3643493"/>
              <a:gd name="connsiteY2" fmla="*/ 2950608 h 2977343"/>
              <a:gd name="connsiteX3" fmla="*/ 1257418 w 3643493"/>
              <a:gd name="connsiteY3" fmla="*/ 2895370 h 2977343"/>
              <a:gd name="connsiteX4" fmla="*/ 357035 w 3643493"/>
              <a:gd name="connsiteY4" fmla="*/ 2295999 h 2977343"/>
              <a:gd name="connsiteX5" fmla="*/ 329 w 3643493"/>
              <a:gd name="connsiteY5" fmla="*/ 1202014 h 2977343"/>
              <a:gd name="connsiteX6" fmla="*/ 459141 w 3643493"/>
              <a:gd name="connsiteY6" fmla="*/ 326825 h 2977343"/>
              <a:gd name="connsiteX7" fmla="*/ 1229571 w 3643493"/>
              <a:gd name="connsiteY7" fmla="*/ 200851 h 2977343"/>
              <a:gd name="connsiteX8" fmla="*/ 2064978 w 3643493"/>
              <a:gd name="connsiteY8" fmla="*/ 276436 h 2977343"/>
              <a:gd name="connsiteX9" fmla="*/ 2179018 w 3643493"/>
              <a:gd name="connsiteY9" fmla="*/ 216764 h 2977343"/>
              <a:gd name="connsiteX10" fmla="*/ 2344546 w 3643493"/>
              <a:gd name="connsiteY10" fmla="*/ 81880 h 2977343"/>
              <a:gd name="connsiteX11" fmla="*/ 2452809 w 3643493"/>
              <a:gd name="connsiteY11" fmla="*/ 0 h 297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3493" h="2977343">
                <a:moveTo>
                  <a:pt x="3643493" y="1372509"/>
                </a:moveTo>
                <a:lnTo>
                  <a:pt x="1793592" y="2977343"/>
                </a:lnTo>
                <a:lnTo>
                  <a:pt x="1527827" y="2950608"/>
                </a:lnTo>
                <a:cubicBezTo>
                  <a:pt x="1436848" y="2937223"/>
                  <a:pt x="1346594" y="2919239"/>
                  <a:pt x="1257418" y="2895370"/>
                </a:cubicBezTo>
                <a:cubicBezTo>
                  <a:pt x="900713" y="2799895"/>
                  <a:pt x="559919" y="2603640"/>
                  <a:pt x="357035" y="2295999"/>
                </a:cubicBezTo>
                <a:cubicBezTo>
                  <a:pt x="128956" y="1948575"/>
                  <a:pt x="-7627" y="1615738"/>
                  <a:pt x="329" y="1202014"/>
                </a:cubicBezTo>
                <a:cubicBezTo>
                  <a:pt x="5634" y="893046"/>
                  <a:pt x="208519" y="508493"/>
                  <a:pt x="459141" y="326825"/>
                </a:cubicBezTo>
                <a:cubicBezTo>
                  <a:pt x="688546" y="161070"/>
                  <a:pt x="955081" y="130571"/>
                  <a:pt x="1229571" y="200851"/>
                </a:cubicBezTo>
                <a:cubicBezTo>
                  <a:pt x="1505388" y="271132"/>
                  <a:pt x="1795791" y="363955"/>
                  <a:pt x="2064978" y="276436"/>
                </a:cubicBezTo>
                <a:cubicBezTo>
                  <a:pt x="2107412" y="264501"/>
                  <a:pt x="2145867" y="244610"/>
                  <a:pt x="2179018" y="216764"/>
                </a:cubicBezTo>
                <a:cubicBezTo>
                  <a:pt x="2233717" y="171347"/>
                  <a:pt x="2288748" y="126096"/>
                  <a:pt x="2344546" y="81880"/>
                </a:cubicBezTo>
                <a:lnTo>
                  <a:pt x="2452809" y="0"/>
                </a:lnTo>
                <a:close/>
              </a:path>
            </a:pathLst>
          </a:custGeom>
          <a:solidFill>
            <a:srgbClr val="BBD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495904-1BC0-4986-B826-3698A26F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03" y="-135356"/>
            <a:ext cx="3803453" cy="29324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 err="1">
                <a:solidFill>
                  <a:schemeClr val="bg1"/>
                </a:solidFill>
              </a:rPr>
              <a:t>Създаване</a:t>
            </a:r>
            <a:r>
              <a:rPr lang="ru-RU" sz="4000" dirty="0">
                <a:solidFill>
                  <a:schemeClr val="bg1"/>
                </a:solidFill>
              </a:rPr>
              <a:t> на </a:t>
            </a:r>
            <a:r>
              <a:rPr lang="ru-RU" sz="4000" dirty="0" err="1">
                <a:solidFill>
                  <a:schemeClr val="bg1"/>
                </a:solidFill>
              </a:rPr>
              <a:t>Родителски</a:t>
            </a:r>
            <a:r>
              <a:rPr lang="ru-RU" sz="4000" dirty="0">
                <a:solidFill>
                  <a:schemeClr val="bg1"/>
                </a:solidFill>
              </a:rPr>
              <a:t> клуб</a:t>
            </a:r>
            <a:endParaRPr lang="en-ID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75051-FCA8-4A95-AD21-67CF4CFE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6</a:t>
            </a:fld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813627E-BD65-4106-9DE4-F22805222AFE}"/>
              </a:ext>
            </a:extLst>
          </p:cNvPr>
          <p:cNvSpPr/>
          <p:nvPr/>
        </p:nvSpPr>
        <p:spPr>
          <a:xfrm>
            <a:off x="1372798" y="3530210"/>
            <a:ext cx="1092979" cy="1092979"/>
          </a:xfrm>
          <a:prstGeom prst="ellipse">
            <a:avLst/>
          </a:prstGeom>
          <a:solidFill>
            <a:srgbClr val="F0E1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BE70EFB-4A6D-4099-8767-7946167B38CC}"/>
              </a:ext>
            </a:extLst>
          </p:cNvPr>
          <p:cNvSpPr/>
          <p:nvPr/>
        </p:nvSpPr>
        <p:spPr>
          <a:xfrm>
            <a:off x="1546028" y="3703440"/>
            <a:ext cx="746519" cy="746519"/>
          </a:xfrm>
          <a:prstGeom prst="ellipse">
            <a:avLst/>
          </a:prstGeom>
          <a:solidFill>
            <a:srgbClr val="FFB0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3A89E71-A555-431C-879B-B2EAF2A68279}"/>
              </a:ext>
            </a:extLst>
          </p:cNvPr>
          <p:cNvSpPr/>
          <p:nvPr/>
        </p:nvSpPr>
        <p:spPr>
          <a:xfrm>
            <a:off x="4157273" y="3530210"/>
            <a:ext cx="1092979" cy="1092979"/>
          </a:xfrm>
          <a:prstGeom prst="ellipse">
            <a:avLst/>
          </a:prstGeom>
          <a:solidFill>
            <a:srgbClr val="F0E1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D6EDD96-F8F0-4E24-81FB-629C954A288D}"/>
              </a:ext>
            </a:extLst>
          </p:cNvPr>
          <p:cNvSpPr/>
          <p:nvPr/>
        </p:nvSpPr>
        <p:spPr>
          <a:xfrm>
            <a:off x="4330503" y="3703440"/>
            <a:ext cx="746519" cy="746519"/>
          </a:xfrm>
          <a:prstGeom prst="ellipse">
            <a:avLst/>
          </a:prstGeom>
          <a:solidFill>
            <a:srgbClr val="FFB0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E29B269-4D74-45B9-95B7-2C31D7675F73}"/>
              </a:ext>
            </a:extLst>
          </p:cNvPr>
          <p:cNvSpPr/>
          <p:nvPr/>
        </p:nvSpPr>
        <p:spPr>
          <a:xfrm>
            <a:off x="6941748" y="3530210"/>
            <a:ext cx="1092979" cy="1092979"/>
          </a:xfrm>
          <a:prstGeom prst="ellipse">
            <a:avLst/>
          </a:prstGeom>
          <a:solidFill>
            <a:srgbClr val="F0E1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4A59176-D417-44D7-B4C4-D4A5B733D77D}"/>
              </a:ext>
            </a:extLst>
          </p:cNvPr>
          <p:cNvSpPr/>
          <p:nvPr/>
        </p:nvSpPr>
        <p:spPr>
          <a:xfrm>
            <a:off x="7114978" y="3703440"/>
            <a:ext cx="746519" cy="746519"/>
          </a:xfrm>
          <a:prstGeom prst="ellipse">
            <a:avLst/>
          </a:prstGeom>
          <a:solidFill>
            <a:srgbClr val="FFB0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4D19B42-7E3F-4D19-BA5D-516D14E539FC}"/>
              </a:ext>
            </a:extLst>
          </p:cNvPr>
          <p:cNvSpPr/>
          <p:nvPr/>
        </p:nvSpPr>
        <p:spPr>
          <a:xfrm>
            <a:off x="9726223" y="3530210"/>
            <a:ext cx="1092979" cy="1092979"/>
          </a:xfrm>
          <a:prstGeom prst="ellipse">
            <a:avLst/>
          </a:prstGeom>
          <a:solidFill>
            <a:srgbClr val="F0E1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6800B3E2-3410-4C20-BBA7-061EF394952D}"/>
              </a:ext>
            </a:extLst>
          </p:cNvPr>
          <p:cNvSpPr/>
          <p:nvPr/>
        </p:nvSpPr>
        <p:spPr>
          <a:xfrm>
            <a:off x="9899453" y="3703440"/>
            <a:ext cx="746519" cy="746519"/>
          </a:xfrm>
          <a:prstGeom prst="ellipse">
            <a:avLst/>
          </a:prstGeom>
          <a:solidFill>
            <a:srgbClr val="FFB0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AE81FD81-6BA0-4042-B0A9-57A3DE1AA765}"/>
              </a:ext>
            </a:extLst>
          </p:cNvPr>
          <p:cNvSpPr txBox="1">
            <a:spLocks/>
          </p:cNvSpPr>
          <p:nvPr/>
        </p:nvSpPr>
        <p:spPr>
          <a:xfrm>
            <a:off x="723901" y="4623766"/>
            <a:ext cx="2378028" cy="137341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Мисията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му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е да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подпомага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процеса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на взаимодействие между училище и родители.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84345B0E-EAC4-4BE2-998F-838E8AE3BF76}"/>
              </a:ext>
            </a:extLst>
          </p:cNvPr>
          <p:cNvSpPr txBox="1">
            <a:spLocks/>
          </p:cNvSpPr>
          <p:nvPr/>
        </p:nvSpPr>
        <p:spPr>
          <a:xfrm>
            <a:off x="3114674" y="4623766"/>
            <a:ext cx="3146472" cy="17084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Срещите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са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през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цялата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учебна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година и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са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посветени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на теми,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свързани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с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актуални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проблеми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, с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животът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на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децата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в училище и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извън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него.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8B231C89-B7EE-461B-82C3-218777A9CC7A}"/>
              </a:ext>
            </a:extLst>
          </p:cNvPr>
          <p:cNvSpPr txBox="1">
            <a:spLocks/>
          </p:cNvSpPr>
          <p:nvPr/>
        </p:nvSpPr>
        <p:spPr>
          <a:xfrm>
            <a:off x="6327265" y="4590754"/>
            <a:ext cx="2378028" cy="137341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Срещите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се водят от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подкрепящия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екип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в училище (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образователен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медиатор,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ресурсен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учител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).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3D74C32C-17BF-44F0-AD46-24B54F90AA26}"/>
              </a:ext>
            </a:extLst>
          </p:cNvPr>
          <p:cNvSpPr txBox="1">
            <a:spLocks/>
          </p:cNvSpPr>
          <p:nvPr/>
        </p:nvSpPr>
        <p:spPr>
          <a:xfrm>
            <a:off x="9093201" y="4623766"/>
            <a:ext cx="2378028" cy="137341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Срещите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протичат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в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неформална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и приятна атмосфера,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ролеви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игри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и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съвместни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работилници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xmlns="" id="{09373582-3739-4784-B24B-C0170C3A7639}"/>
              </a:ext>
            </a:extLst>
          </p:cNvPr>
          <p:cNvSpPr>
            <a:spLocks/>
          </p:cNvSpPr>
          <p:nvPr/>
        </p:nvSpPr>
        <p:spPr bwMode="auto">
          <a:xfrm>
            <a:off x="1739106" y="3921124"/>
            <a:ext cx="360363" cy="31115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17">
            <a:extLst>
              <a:ext uri="{FF2B5EF4-FFF2-40B4-BE49-F238E27FC236}">
                <a16:creationId xmlns:a16="http://schemas.microsoft.com/office/drawing/2014/main" xmlns="" id="{A36EC662-3175-4AAE-A7D0-A7D6943AAD17}"/>
              </a:ext>
            </a:extLst>
          </p:cNvPr>
          <p:cNvSpPr>
            <a:spLocks/>
          </p:cNvSpPr>
          <p:nvPr/>
        </p:nvSpPr>
        <p:spPr bwMode="auto">
          <a:xfrm>
            <a:off x="4523581" y="3921124"/>
            <a:ext cx="360363" cy="31115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Freeform 17">
            <a:extLst>
              <a:ext uri="{FF2B5EF4-FFF2-40B4-BE49-F238E27FC236}">
                <a16:creationId xmlns:a16="http://schemas.microsoft.com/office/drawing/2014/main" xmlns="" id="{7603F46E-5A01-497C-987E-88707519A3BC}"/>
              </a:ext>
            </a:extLst>
          </p:cNvPr>
          <p:cNvSpPr>
            <a:spLocks/>
          </p:cNvSpPr>
          <p:nvPr/>
        </p:nvSpPr>
        <p:spPr bwMode="auto">
          <a:xfrm>
            <a:off x="7308056" y="3921124"/>
            <a:ext cx="360363" cy="31115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AE47B114-96FB-A460-BF18-63520060D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3358" y="3336"/>
            <a:ext cx="4525476" cy="3394107"/>
          </a:xfrm>
          <a:prstGeom prst="rect">
            <a:avLst/>
          </a:prstGeom>
        </p:spPr>
      </p:pic>
      <p:sp>
        <p:nvSpPr>
          <p:cNvPr id="35" name="Freeform 17">
            <a:extLst>
              <a:ext uri="{FF2B5EF4-FFF2-40B4-BE49-F238E27FC236}">
                <a16:creationId xmlns:a16="http://schemas.microsoft.com/office/drawing/2014/main" xmlns="" id="{9A54AA1C-FE13-4393-A405-3B1AFA0FF3CF}"/>
              </a:ext>
            </a:extLst>
          </p:cNvPr>
          <p:cNvSpPr>
            <a:spLocks/>
          </p:cNvSpPr>
          <p:nvPr/>
        </p:nvSpPr>
        <p:spPr bwMode="auto">
          <a:xfrm>
            <a:off x="10092531" y="3921124"/>
            <a:ext cx="360363" cy="311150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9089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DDBB60BE-278F-420A-AC2F-4C91DB27C23A}"/>
              </a:ext>
            </a:extLst>
          </p:cNvPr>
          <p:cNvSpPr/>
          <p:nvPr/>
        </p:nvSpPr>
        <p:spPr>
          <a:xfrm>
            <a:off x="515938" y="2483893"/>
            <a:ext cx="8494712" cy="3764320"/>
          </a:xfrm>
          <a:prstGeom prst="roundRect">
            <a:avLst>
              <a:gd name="adj" fmla="val 6204"/>
            </a:avLst>
          </a:prstGeom>
          <a:solidFill>
            <a:srgbClr val="F0E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A18F8F-C064-4260-8A9E-F64EF711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F58D-4AE0-452F-B3F6-85CC642EF392}" type="slidenum">
              <a:rPr lang="en-ID" smtClean="0"/>
              <a:t>7</a:t>
            </a:fld>
            <a:endParaRPr lang="en-ID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236DC6B-978A-4E8A-AE9B-53A9D1C5B915}"/>
              </a:ext>
            </a:extLst>
          </p:cNvPr>
          <p:cNvSpPr/>
          <p:nvPr/>
        </p:nvSpPr>
        <p:spPr>
          <a:xfrm rot="20692889">
            <a:off x="5317686" y="-163505"/>
            <a:ext cx="7706278" cy="6008741"/>
          </a:xfrm>
          <a:custGeom>
            <a:avLst/>
            <a:gdLst>
              <a:gd name="connsiteX0" fmla="*/ 8297924 w 8297924"/>
              <a:gd name="connsiteY0" fmla="*/ 764093 h 6470059"/>
              <a:gd name="connsiteX1" fmla="*/ 6813236 w 8297924"/>
              <a:gd name="connsiteY1" fmla="*/ 6259531 h 6470059"/>
              <a:gd name="connsiteX2" fmla="*/ 6645255 w 8297924"/>
              <a:gd name="connsiteY2" fmla="*/ 6297204 h 6470059"/>
              <a:gd name="connsiteX3" fmla="*/ 4908386 w 8297924"/>
              <a:gd name="connsiteY3" fmla="*/ 6460813 h 6470059"/>
              <a:gd name="connsiteX4" fmla="*/ 2618863 w 8297924"/>
              <a:gd name="connsiteY4" fmla="*/ 6281297 h 6470059"/>
              <a:gd name="connsiteX5" fmla="*/ 743609 w 8297924"/>
              <a:gd name="connsiteY5" fmla="*/ 5032968 h 6470059"/>
              <a:gd name="connsiteX6" fmla="*/ 686 w 8297924"/>
              <a:gd name="connsiteY6" fmla="*/ 2754492 h 6470059"/>
              <a:gd name="connsiteX7" fmla="*/ 956266 w 8297924"/>
              <a:gd name="connsiteY7" fmla="*/ 931710 h 6470059"/>
              <a:gd name="connsiteX8" fmla="*/ 2560867 w 8297924"/>
              <a:gd name="connsiteY8" fmla="*/ 669340 h 6470059"/>
              <a:gd name="connsiteX9" fmla="*/ 4300793 w 8297924"/>
              <a:gd name="connsiteY9" fmla="*/ 826763 h 6470059"/>
              <a:gd name="connsiteX10" fmla="*/ 4538306 w 8297924"/>
              <a:gd name="connsiteY10" fmla="*/ 702483 h 6470059"/>
              <a:gd name="connsiteX11" fmla="*/ 5237385 w 8297924"/>
              <a:gd name="connsiteY11" fmla="*/ 153577 h 6470059"/>
              <a:gd name="connsiteX12" fmla="*/ 5469704 w 8297924"/>
              <a:gd name="connsiteY12" fmla="*/ 0 h 647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97924" h="6470059">
                <a:moveTo>
                  <a:pt x="8297924" y="764093"/>
                </a:moveTo>
                <a:lnTo>
                  <a:pt x="6813236" y="6259531"/>
                </a:lnTo>
                <a:lnTo>
                  <a:pt x="6645255" y="6297204"/>
                </a:lnTo>
                <a:cubicBezTo>
                  <a:pt x="6075285" y="6412180"/>
                  <a:pt x="5490779" y="6443898"/>
                  <a:pt x="4908386" y="6460813"/>
                </a:cubicBezTo>
                <a:cubicBezTo>
                  <a:pt x="4140608" y="6482908"/>
                  <a:pt x="3361785" y="6480145"/>
                  <a:pt x="2618863" y="6281297"/>
                </a:cubicBezTo>
                <a:cubicBezTo>
                  <a:pt x="1875942" y="6082447"/>
                  <a:pt x="1166161" y="5673704"/>
                  <a:pt x="743609" y="5032968"/>
                </a:cubicBezTo>
                <a:cubicBezTo>
                  <a:pt x="268580" y="4309380"/>
                  <a:pt x="-15884" y="3616170"/>
                  <a:pt x="686" y="2754492"/>
                </a:cubicBezTo>
                <a:cubicBezTo>
                  <a:pt x="11734" y="2110995"/>
                  <a:pt x="434288" y="1310076"/>
                  <a:pt x="956266" y="931710"/>
                </a:cubicBezTo>
                <a:cubicBezTo>
                  <a:pt x="1434055" y="586487"/>
                  <a:pt x="1989175" y="522966"/>
                  <a:pt x="2560867" y="669340"/>
                </a:cubicBezTo>
                <a:cubicBezTo>
                  <a:pt x="3135319" y="815716"/>
                  <a:pt x="3740149" y="1009041"/>
                  <a:pt x="4300793" y="826763"/>
                </a:cubicBezTo>
                <a:cubicBezTo>
                  <a:pt x="4389170" y="801906"/>
                  <a:pt x="4469262" y="760480"/>
                  <a:pt x="4538306" y="702483"/>
                </a:cubicBezTo>
                <a:cubicBezTo>
                  <a:pt x="4766156" y="513300"/>
                  <a:pt x="4996764" y="325498"/>
                  <a:pt x="5237385" y="153577"/>
                </a:cubicBezTo>
                <a:lnTo>
                  <a:pt x="5469704" y="0"/>
                </a:lnTo>
                <a:close/>
              </a:path>
            </a:pathLst>
          </a:custGeom>
          <a:solidFill>
            <a:srgbClr val="FF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0503331-EA42-4F54-BD27-CF8246626CCB}"/>
              </a:ext>
            </a:extLst>
          </p:cNvPr>
          <p:cNvSpPr/>
          <p:nvPr/>
        </p:nvSpPr>
        <p:spPr>
          <a:xfrm>
            <a:off x="930941" y="1978520"/>
            <a:ext cx="1092979" cy="109297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B4B7934-5ABF-45E9-BD22-BC26648D15D4}"/>
              </a:ext>
            </a:extLst>
          </p:cNvPr>
          <p:cNvSpPr/>
          <p:nvPr/>
        </p:nvSpPr>
        <p:spPr>
          <a:xfrm>
            <a:off x="1104171" y="2151750"/>
            <a:ext cx="746519" cy="746519"/>
          </a:xfrm>
          <a:prstGeom prst="ellipse">
            <a:avLst/>
          </a:prstGeom>
          <a:solidFill>
            <a:srgbClr val="DC4123"/>
          </a:solidFill>
          <a:ln>
            <a:noFill/>
          </a:ln>
          <a:effectLst>
            <a:outerShdw blurRad="4445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D4C42F07-B7FF-4C89-A653-E8E8B7941BEE}"/>
              </a:ext>
            </a:extLst>
          </p:cNvPr>
          <p:cNvSpPr txBox="1">
            <a:spLocks/>
          </p:cNvSpPr>
          <p:nvPr/>
        </p:nvSpPr>
        <p:spPr>
          <a:xfrm>
            <a:off x="930941" y="3117602"/>
            <a:ext cx="4118732" cy="216691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bg-B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</a:rPr>
              <a:t>Приобщеният родител е този, който активно участва в живота на детето си, както в училище, така и извън него. Важно е родителите да съдействат и да са активно включени в целия образователно-възпитателен процес. </a:t>
            </a:r>
          </a:p>
        </p:txBody>
      </p:sp>
      <p:sp>
        <p:nvSpPr>
          <p:cNvPr id="21" name="Freeform 83">
            <a:extLst>
              <a:ext uri="{FF2B5EF4-FFF2-40B4-BE49-F238E27FC236}">
                <a16:creationId xmlns:a16="http://schemas.microsoft.com/office/drawing/2014/main" xmlns="" id="{921CFAAF-45D6-421C-92C0-E9A39C742991}"/>
              </a:ext>
            </a:extLst>
          </p:cNvPr>
          <p:cNvSpPr>
            <a:spLocks noEditPoints="1"/>
          </p:cNvSpPr>
          <p:nvPr/>
        </p:nvSpPr>
        <p:spPr bwMode="auto">
          <a:xfrm>
            <a:off x="1287458" y="2335870"/>
            <a:ext cx="379945" cy="378279"/>
          </a:xfrm>
          <a:custGeom>
            <a:avLst/>
            <a:gdLst>
              <a:gd name="T0" fmla="*/ 48 w 96"/>
              <a:gd name="T1" fmla="*/ 0 h 96"/>
              <a:gd name="T2" fmla="*/ 0 w 96"/>
              <a:gd name="T3" fmla="*/ 48 h 96"/>
              <a:gd name="T4" fmla="*/ 48 w 96"/>
              <a:gd name="T5" fmla="*/ 96 h 96"/>
              <a:gd name="T6" fmla="*/ 96 w 96"/>
              <a:gd name="T7" fmla="*/ 48 h 96"/>
              <a:gd name="T8" fmla="*/ 48 w 96"/>
              <a:gd name="T9" fmla="*/ 0 h 96"/>
              <a:gd name="T10" fmla="*/ 49 w 96"/>
              <a:gd name="T11" fmla="*/ 74 h 96"/>
              <a:gd name="T12" fmla="*/ 48 w 96"/>
              <a:gd name="T13" fmla="*/ 74 h 96"/>
              <a:gd name="T14" fmla="*/ 47 w 96"/>
              <a:gd name="T15" fmla="*/ 74 h 96"/>
              <a:gd name="T16" fmla="*/ 24 w 96"/>
              <a:gd name="T17" fmla="*/ 44 h 96"/>
              <a:gd name="T18" fmla="*/ 37 w 96"/>
              <a:gd name="T19" fmla="*/ 30 h 96"/>
              <a:gd name="T20" fmla="*/ 48 w 96"/>
              <a:gd name="T21" fmla="*/ 37 h 96"/>
              <a:gd name="T22" fmla="*/ 59 w 96"/>
              <a:gd name="T23" fmla="*/ 30 h 96"/>
              <a:gd name="T24" fmla="*/ 72 w 96"/>
              <a:gd name="T25" fmla="*/ 44 h 96"/>
              <a:gd name="T26" fmla="*/ 49 w 96"/>
              <a:gd name="T27" fmla="*/ 7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96">
                <a:moveTo>
                  <a:pt x="48" y="0"/>
                </a:moveTo>
                <a:cubicBezTo>
                  <a:pt x="22" y="0"/>
                  <a:pt x="0" y="22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2"/>
                  <a:pt x="74" y="0"/>
                  <a:pt x="48" y="0"/>
                </a:cubicBezTo>
                <a:close/>
                <a:moveTo>
                  <a:pt x="49" y="74"/>
                </a:moveTo>
                <a:cubicBezTo>
                  <a:pt x="49" y="74"/>
                  <a:pt x="48" y="74"/>
                  <a:pt x="48" y="74"/>
                </a:cubicBezTo>
                <a:cubicBezTo>
                  <a:pt x="48" y="74"/>
                  <a:pt x="47" y="74"/>
                  <a:pt x="47" y="74"/>
                </a:cubicBezTo>
                <a:cubicBezTo>
                  <a:pt x="46" y="73"/>
                  <a:pt x="24" y="57"/>
                  <a:pt x="24" y="44"/>
                </a:cubicBezTo>
                <a:cubicBezTo>
                  <a:pt x="24" y="35"/>
                  <a:pt x="31" y="30"/>
                  <a:pt x="37" y="30"/>
                </a:cubicBezTo>
                <a:cubicBezTo>
                  <a:pt x="41" y="30"/>
                  <a:pt x="45" y="32"/>
                  <a:pt x="48" y="37"/>
                </a:cubicBezTo>
                <a:cubicBezTo>
                  <a:pt x="51" y="32"/>
                  <a:pt x="55" y="30"/>
                  <a:pt x="59" y="30"/>
                </a:cubicBezTo>
                <a:cubicBezTo>
                  <a:pt x="65" y="30"/>
                  <a:pt x="72" y="35"/>
                  <a:pt x="72" y="44"/>
                </a:cubicBezTo>
                <a:cubicBezTo>
                  <a:pt x="72" y="57"/>
                  <a:pt x="50" y="73"/>
                  <a:pt x="49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C0C5D-81AE-4A6F-A448-F56776C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65125"/>
            <a:ext cx="8078331" cy="815975"/>
          </a:xfrm>
        </p:spPr>
        <p:txBody>
          <a:bodyPr>
            <a:normAutofit fontScale="90000"/>
          </a:bodyPr>
          <a:lstStyle/>
          <a:p>
            <a:pPr algn="l"/>
            <a:r>
              <a:rPr lang="ru-RU" b="0" i="0" cap="all" dirty="0">
                <a:solidFill>
                  <a:srgbClr val="645078"/>
                </a:solidFill>
                <a:effectLst/>
                <a:latin typeface="Montserrat" panose="00000500000000000000" pitchFamily="2" charset="-52"/>
              </a:rPr>
              <a:t>ПРИОБЩЕНИЯТ РОДИТЕЛ – КЛЮЧ КЪМ УСПЕХА</a:t>
            </a:r>
          </a:p>
        </p:txBody>
      </p:sp>
      <p:pic>
        <p:nvPicPr>
          <p:cNvPr id="5" name="Картина 4" descr="Картина, която съдържа човек, дрехи, Човешко лице, на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F50AEE9-BC54-2BB3-5D26-08CE67091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72" y="1091633"/>
            <a:ext cx="5279641" cy="3959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2900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Freeform 7">
            <a:extLst>
              <a:ext uri="{FF2B5EF4-FFF2-40B4-BE49-F238E27FC236}">
                <a16:creationId xmlns:a16="http://schemas.microsoft.com/office/drawing/2014/main" xmlns="" id="{913CAACA-2CA4-49B6-9375-6CFF646FAF5B}"/>
              </a:ext>
            </a:extLst>
          </p:cNvPr>
          <p:cNvSpPr/>
          <p:nvPr/>
        </p:nvSpPr>
        <p:spPr>
          <a:xfrm rot="19509308">
            <a:off x="68092" y="2451322"/>
            <a:ext cx="3700681" cy="2711793"/>
          </a:xfrm>
          <a:custGeom>
            <a:avLst/>
            <a:gdLst>
              <a:gd name="connsiteX0" fmla="*/ 6022552 w 6436651"/>
              <a:gd name="connsiteY0" fmla="*/ 679782 h 4716664"/>
              <a:gd name="connsiteX1" fmla="*/ 5240750 w 6436651"/>
              <a:gd name="connsiteY1" fmla="*/ 63927 h 4716664"/>
              <a:gd name="connsiteX2" fmla="*/ 4003510 w 6436651"/>
              <a:gd name="connsiteY2" fmla="*/ 196686 h 4716664"/>
              <a:gd name="connsiteX3" fmla="*/ 3029944 w 6436651"/>
              <a:gd name="connsiteY3" fmla="*/ 866013 h 4716664"/>
              <a:gd name="connsiteX4" fmla="*/ 2871371 w 6436651"/>
              <a:gd name="connsiteY4" fmla="*/ 948987 h 4716664"/>
              <a:gd name="connsiteX5" fmla="*/ 2871371 w 6436651"/>
              <a:gd name="connsiteY5" fmla="*/ 948987 h 4716664"/>
              <a:gd name="connsiteX6" fmla="*/ 1709730 w 6436651"/>
              <a:gd name="connsiteY6" fmla="*/ 843886 h 4716664"/>
              <a:gd name="connsiteX7" fmla="*/ 638439 w 6436651"/>
              <a:gd name="connsiteY7" fmla="*/ 1019054 h 4716664"/>
              <a:gd name="connsiteX8" fmla="*/ 458 w 6436651"/>
              <a:gd name="connsiteY8" fmla="*/ 2236012 h 4716664"/>
              <a:gd name="connsiteX9" fmla="*/ 496461 w 6436651"/>
              <a:gd name="connsiteY9" fmla="*/ 3757208 h 4716664"/>
              <a:gd name="connsiteX10" fmla="*/ 1748451 w 6436651"/>
              <a:gd name="connsiteY10" fmla="*/ 4590639 h 4716664"/>
              <a:gd name="connsiteX11" fmla="*/ 3277023 w 6436651"/>
              <a:gd name="connsiteY11" fmla="*/ 4710491 h 4716664"/>
              <a:gd name="connsiteX12" fmla="*/ 4599081 w 6436651"/>
              <a:gd name="connsiteY12" fmla="*/ 4564825 h 4716664"/>
              <a:gd name="connsiteX13" fmla="*/ 5768098 w 6436651"/>
              <a:gd name="connsiteY13" fmla="*/ 3956346 h 4716664"/>
              <a:gd name="connsiteX14" fmla="*/ 6382108 w 6436651"/>
              <a:gd name="connsiteY14" fmla="*/ 1622001 h 4716664"/>
              <a:gd name="connsiteX15" fmla="*/ 6022552 w 6436651"/>
              <a:gd name="connsiteY15" fmla="*/ 679782 h 471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36651" h="4716664">
                <a:moveTo>
                  <a:pt x="6022552" y="679782"/>
                </a:moveTo>
                <a:cubicBezTo>
                  <a:pt x="5834477" y="399513"/>
                  <a:pt x="5561584" y="167184"/>
                  <a:pt x="5240750" y="63927"/>
                </a:cubicBezTo>
                <a:cubicBezTo>
                  <a:pt x="4836941" y="-66988"/>
                  <a:pt x="4387035" y="15987"/>
                  <a:pt x="4003510" y="196686"/>
                </a:cubicBezTo>
                <a:cubicBezTo>
                  <a:pt x="3645798" y="364479"/>
                  <a:pt x="3334184" y="613402"/>
                  <a:pt x="3029944" y="866013"/>
                </a:cubicBezTo>
                <a:cubicBezTo>
                  <a:pt x="2983847" y="904734"/>
                  <a:pt x="2930375" y="932392"/>
                  <a:pt x="2871371" y="948987"/>
                </a:cubicBezTo>
                <a:lnTo>
                  <a:pt x="2871371" y="948987"/>
                </a:lnTo>
                <a:cubicBezTo>
                  <a:pt x="2497064" y="1070683"/>
                  <a:pt x="2093256" y="941612"/>
                  <a:pt x="1709730" y="843886"/>
                </a:cubicBezTo>
                <a:cubicBezTo>
                  <a:pt x="1328048" y="746161"/>
                  <a:pt x="957429" y="788570"/>
                  <a:pt x="638439" y="1019054"/>
                </a:cubicBezTo>
                <a:cubicBezTo>
                  <a:pt x="289947" y="1271665"/>
                  <a:pt x="7834" y="1806389"/>
                  <a:pt x="458" y="2236012"/>
                </a:cubicBezTo>
                <a:cubicBezTo>
                  <a:pt x="-10605" y="2811300"/>
                  <a:pt x="179314" y="3274113"/>
                  <a:pt x="496461" y="3757208"/>
                </a:cubicBezTo>
                <a:cubicBezTo>
                  <a:pt x="778573" y="4184987"/>
                  <a:pt x="1252449" y="4457880"/>
                  <a:pt x="1748451" y="4590639"/>
                </a:cubicBezTo>
                <a:cubicBezTo>
                  <a:pt x="2244454" y="4723398"/>
                  <a:pt x="2764426" y="4725242"/>
                  <a:pt x="3277023" y="4710491"/>
                </a:cubicBezTo>
                <a:cubicBezTo>
                  <a:pt x="3721397" y="4697584"/>
                  <a:pt x="4167614" y="4671770"/>
                  <a:pt x="4599081" y="4564825"/>
                </a:cubicBezTo>
                <a:cubicBezTo>
                  <a:pt x="5030548" y="4457880"/>
                  <a:pt x="5449107" y="4264273"/>
                  <a:pt x="5768098" y="3956346"/>
                </a:cubicBezTo>
                <a:cubicBezTo>
                  <a:pt x="6371044" y="3373682"/>
                  <a:pt x="6536993" y="2446213"/>
                  <a:pt x="6382108" y="1622001"/>
                </a:cubicBezTo>
                <a:cubicBezTo>
                  <a:pt x="6321260" y="1288260"/>
                  <a:pt x="6210628" y="961894"/>
                  <a:pt x="6022552" y="679782"/>
                </a:cubicBezTo>
                <a:close/>
              </a:path>
            </a:pathLst>
          </a:custGeom>
          <a:solidFill>
            <a:srgbClr val="B0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07" name="Rectangle: Top Corners Rounded 906">
            <a:extLst>
              <a:ext uri="{FF2B5EF4-FFF2-40B4-BE49-F238E27FC236}">
                <a16:creationId xmlns:a16="http://schemas.microsoft.com/office/drawing/2014/main" xmlns="" id="{0D4B2071-63E4-4BFE-9787-A67BBA36730C}"/>
              </a:ext>
            </a:extLst>
          </p:cNvPr>
          <p:cNvSpPr/>
          <p:nvPr/>
        </p:nvSpPr>
        <p:spPr>
          <a:xfrm>
            <a:off x="0" y="5373746"/>
            <a:ext cx="12192000" cy="14842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DC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2" name="Arrow: Pentagon 801">
            <a:extLst>
              <a:ext uri="{FF2B5EF4-FFF2-40B4-BE49-F238E27FC236}">
                <a16:creationId xmlns:a16="http://schemas.microsoft.com/office/drawing/2014/main" xmlns="" id="{8EF7D581-31E6-4682-96C6-15B798A09659}"/>
              </a:ext>
            </a:extLst>
          </p:cNvPr>
          <p:cNvSpPr/>
          <p:nvPr/>
        </p:nvSpPr>
        <p:spPr>
          <a:xfrm>
            <a:off x="74933" y="5086454"/>
            <a:ext cx="11807602" cy="392220"/>
          </a:xfrm>
          <a:prstGeom prst="homePlate">
            <a:avLst/>
          </a:prstGeom>
          <a:solidFill>
            <a:srgbClr val="BBD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495904-1BC0-4986-B826-3698A26F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82" y="-22411"/>
            <a:ext cx="11137900" cy="815975"/>
          </a:xfrm>
        </p:spPr>
        <p:txBody>
          <a:bodyPr>
            <a:noAutofit/>
          </a:bodyPr>
          <a:lstStyle/>
          <a:p>
            <a:pPr algn="ctr"/>
            <a:r>
              <a:rPr lang="bg-BG" sz="3600" dirty="0"/>
              <a:t>Сфери на родителското участие</a:t>
            </a:r>
            <a:endParaRPr lang="en-ID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75051-FCA8-4A95-AD21-67CF4CFE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909" name="Title 1">
            <a:extLst>
              <a:ext uri="{FF2B5EF4-FFF2-40B4-BE49-F238E27FC236}">
                <a16:creationId xmlns:a16="http://schemas.microsoft.com/office/drawing/2014/main" xmlns="" id="{E7F618F7-44A4-423C-955D-35B8300F6D75}"/>
              </a:ext>
            </a:extLst>
          </p:cNvPr>
          <p:cNvSpPr txBox="1">
            <a:spLocks/>
          </p:cNvSpPr>
          <p:nvPr/>
        </p:nvSpPr>
        <p:spPr>
          <a:xfrm>
            <a:off x="4708138" y="1926485"/>
            <a:ext cx="2517050" cy="68866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914" name="Rectangle: Rounded Corners 913">
            <a:extLst>
              <a:ext uri="{FF2B5EF4-FFF2-40B4-BE49-F238E27FC236}">
                <a16:creationId xmlns:a16="http://schemas.microsoft.com/office/drawing/2014/main" xmlns="" id="{7738E514-450D-40EE-BA2F-C7129AC66D94}"/>
              </a:ext>
            </a:extLst>
          </p:cNvPr>
          <p:cNvSpPr/>
          <p:nvPr/>
        </p:nvSpPr>
        <p:spPr>
          <a:xfrm>
            <a:off x="3537809" y="1458589"/>
            <a:ext cx="2279571" cy="1899185"/>
          </a:xfrm>
          <a:prstGeom prst="roundRect">
            <a:avLst/>
          </a:prstGeom>
          <a:solidFill>
            <a:srgbClr val="F0E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0" rtlCol="0" anchor="ctr"/>
          <a:lstStyle/>
          <a:p>
            <a:r>
              <a:rPr lang="bg-BG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Родителите имат задължения към децата си, изразяващи се в грижа, ръководство и задоволяване на жизнени</a:t>
            </a:r>
          </a:p>
          <a:p>
            <a:r>
              <a:rPr lang="bg-BG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потребности, осигуряване на здравословни и безопасни условия в домашна</a:t>
            </a:r>
          </a:p>
          <a:p>
            <a:r>
              <a:rPr lang="bg-BG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среда, която насърчава обучението и доброто им поведение в училище</a:t>
            </a:r>
          </a:p>
        </p:txBody>
      </p:sp>
      <p:sp>
        <p:nvSpPr>
          <p:cNvPr id="911" name="Rectangle: Rounded Corners 910">
            <a:extLst>
              <a:ext uri="{FF2B5EF4-FFF2-40B4-BE49-F238E27FC236}">
                <a16:creationId xmlns:a16="http://schemas.microsoft.com/office/drawing/2014/main" xmlns="" id="{320FBD39-2447-485E-85C7-55EDABF62771}"/>
              </a:ext>
            </a:extLst>
          </p:cNvPr>
          <p:cNvSpPr/>
          <p:nvPr/>
        </p:nvSpPr>
        <p:spPr>
          <a:xfrm>
            <a:off x="3548047" y="1182369"/>
            <a:ext cx="2224823" cy="433095"/>
          </a:xfrm>
          <a:prstGeom prst="roundRect">
            <a:avLst>
              <a:gd name="adj" fmla="val 50000"/>
            </a:avLst>
          </a:prstGeom>
          <a:solidFill>
            <a:srgbClr val="FF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Отговорно </a:t>
            </a:r>
            <a:r>
              <a:rPr kumimoji="0" lang="bg-BG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родителство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55" name="Oval 954">
            <a:extLst>
              <a:ext uri="{FF2B5EF4-FFF2-40B4-BE49-F238E27FC236}">
                <a16:creationId xmlns:a16="http://schemas.microsoft.com/office/drawing/2014/main" xmlns="" id="{90FB91FA-763A-4EAF-8630-E3E1C253B417}"/>
              </a:ext>
            </a:extLst>
          </p:cNvPr>
          <p:cNvSpPr/>
          <p:nvPr/>
        </p:nvSpPr>
        <p:spPr>
          <a:xfrm>
            <a:off x="5319303" y="1158414"/>
            <a:ext cx="453567" cy="453567"/>
          </a:xfrm>
          <a:prstGeom prst="ellipse">
            <a:avLst/>
          </a:prstGeom>
          <a:pattFill prst="dkUpDiag">
            <a:fgClr>
              <a:srgbClr val="BBDF33"/>
            </a:fgClr>
            <a:bgClr>
              <a:srgbClr val="92D050"/>
            </a:bgClr>
          </a:patt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961" name="Arrow: Chevron 960">
            <a:extLst>
              <a:ext uri="{FF2B5EF4-FFF2-40B4-BE49-F238E27FC236}">
                <a16:creationId xmlns:a16="http://schemas.microsoft.com/office/drawing/2014/main" xmlns="" id="{05563421-4E84-45AB-9BE7-69A76121DC35}"/>
              </a:ext>
            </a:extLst>
          </p:cNvPr>
          <p:cNvSpPr/>
          <p:nvPr/>
        </p:nvSpPr>
        <p:spPr>
          <a:xfrm>
            <a:off x="11793856" y="5086454"/>
            <a:ext cx="389372" cy="389372"/>
          </a:xfrm>
          <a:prstGeom prst="chevron">
            <a:avLst/>
          </a:prstGeom>
          <a:solidFill>
            <a:srgbClr val="BBD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2" name="TextBox 961">
            <a:extLst>
              <a:ext uri="{FF2B5EF4-FFF2-40B4-BE49-F238E27FC236}">
                <a16:creationId xmlns:a16="http://schemas.microsoft.com/office/drawing/2014/main" xmlns="" id="{5E9DBBEB-406E-4B0A-9ACA-B5ACF2ECC79C}"/>
              </a:ext>
            </a:extLst>
          </p:cNvPr>
          <p:cNvSpPr txBox="1"/>
          <p:nvPr/>
        </p:nvSpPr>
        <p:spPr>
          <a:xfrm>
            <a:off x="1201443" y="5540877"/>
            <a:ext cx="10353126" cy="95187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Осъзнавайки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отговорността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която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училището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трябва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да поеме по отношение на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участието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семейството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и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разбирането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, че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училището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и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семейството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заедно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могат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да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постигнат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повече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за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нормалното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емоционалноповеденческо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развитие на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учениците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, се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налага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необходимостта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от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планиране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и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осъществяване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дейности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които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имат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за цел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оптималното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включване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семейството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училищния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живот и в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образователния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</a:rPr>
              <a:t>процес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</a:rPr>
              <a:t>. 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963" name="Group 962">
            <a:extLst>
              <a:ext uri="{FF2B5EF4-FFF2-40B4-BE49-F238E27FC236}">
                <a16:creationId xmlns:a16="http://schemas.microsoft.com/office/drawing/2014/main" xmlns="" id="{1881BD3E-EEF0-49C2-8503-D4C49E386E8C}"/>
              </a:ext>
            </a:extLst>
          </p:cNvPr>
          <p:cNvGrpSpPr/>
          <p:nvPr/>
        </p:nvGrpSpPr>
        <p:grpSpPr>
          <a:xfrm>
            <a:off x="511592" y="5470338"/>
            <a:ext cx="569912" cy="569912"/>
            <a:chOff x="628651" y="1358436"/>
            <a:chExt cx="869950" cy="869950"/>
          </a:xfrm>
        </p:grpSpPr>
        <p:sp>
          <p:nvSpPr>
            <p:cNvPr id="964" name="Oval 963">
              <a:extLst>
                <a:ext uri="{FF2B5EF4-FFF2-40B4-BE49-F238E27FC236}">
                  <a16:creationId xmlns:a16="http://schemas.microsoft.com/office/drawing/2014/main" xmlns="" id="{77FD5239-06F0-4318-8D4B-E17C0DFE2EB2}"/>
                </a:ext>
              </a:extLst>
            </p:cNvPr>
            <p:cNvSpPr/>
            <p:nvPr/>
          </p:nvSpPr>
          <p:spPr>
            <a:xfrm>
              <a:off x="628651" y="1358436"/>
              <a:ext cx="869950" cy="869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5" name="Oval 964">
              <a:extLst>
                <a:ext uri="{FF2B5EF4-FFF2-40B4-BE49-F238E27FC236}">
                  <a16:creationId xmlns:a16="http://schemas.microsoft.com/office/drawing/2014/main" xmlns="" id="{DA6B66D1-71DC-4CB0-A470-AA3B7859B94F}"/>
                </a:ext>
              </a:extLst>
            </p:cNvPr>
            <p:cNvSpPr/>
            <p:nvPr/>
          </p:nvSpPr>
          <p:spPr>
            <a:xfrm>
              <a:off x="766533" y="1496318"/>
              <a:ext cx="594187" cy="594187"/>
            </a:xfrm>
            <a:prstGeom prst="ellipse">
              <a:avLst/>
            </a:prstGeom>
            <a:solidFill>
              <a:srgbClr val="DC4123"/>
            </a:solidFill>
            <a:ln>
              <a:noFill/>
            </a:ln>
            <a:effectLst>
              <a:outerShdw blurRad="4445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66" name="Graphic 965" descr="Open quotation mark with solid fill">
              <a:extLst>
                <a:ext uri="{FF2B5EF4-FFF2-40B4-BE49-F238E27FC236}">
                  <a16:creationId xmlns:a16="http://schemas.microsoft.com/office/drawing/2014/main" xmlns="" id="{15719041-2257-4AD8-82DE-78BC2860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20740" y="1550525"/>
              <a:ext cx="485773" cy="485773"/>
            </a:xfrm>
            <a:prstGeom prst="rect">
              <a:avLst/>
            </a:prstGeom>
          </p:spPr>
        </p:pic>
      </p:grpSp>
      <p:sp>
        <p:nvSpPr>
          <p:cNvPr id="445" name="Rectangle: Rounded Corners 444">
            <a:extLst>
              <a:ext uri="{FF2B5EF4-FFF2-40B4-BE49-F238E27FC236}">
                <a16:creationId xmlns:a16="http://schemas.microsoft.com/office/drawing/2014/main" xmlns="" id="{5C10A899-3ACF-4F8A-BB23-FD86CF8BB0AF}"/>
              </a:ext>
            </a:extLst>
          </p:cNvPr>
          <p:cNvSpPr/>
          <p:nvPr/>
        </p:nvSpPr>
        <p:spPr>
          <a:xfrm>
            <a:off x="6193773" y="1299451"/>
            <a:ext cx="2691405" cy="1863674"/>
          </a:xfrm>
          <a:prstGeom prst="roundRect">
            <a:avLst/>
          </a:prstGeom>
          <a:solidFill>
            <a:srgbClr val="F0E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0" rtlCol="0" anchor="ctr"/>
          <a:lstStyle/>
          <a:p>
            <a:r>
              <a:rPr lang="bg-BG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Родителите могат да допринесат</a:t>
            </a:r>
          </a:p>
          <a:p>
            <a:r>
              <a:rPr lang="bg-BG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значително за функционирането на училището чрез родителското им участие като помощници на учителя в училище, участие в доброволческа дейност за естетизиране на училищната среда, участие в екскурзии и осигуряване на възможности 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взаимодействие.</a:t>
            </a:r>
            <a:endParaRPr lang="en-US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6" name="Rectangle: Rounded Corners 445">
            <a:extLst>
              <a:ext uri="{FF2B5EF4-FFF2-40B4-BE49-F238E27FC236}">
                <a16:creationId xmlns:a16="http://schemas.microsoft.com/office/drawing/2014/main" xmlns="" id="{49F77BE5-9D40-4F38-B6A0-72B96CF0155F}"/>
              </a:ext>
            </a:extLst>
          </p:cNvPr>
          <p:cNvSpPr/>
          <p:nvPr/>
        </p:nvSpPr>
        <p:spPr>
          <a:xfrm>
            <a:off x="6247594" y="1146384"/>
            <a:ext cx="2294971" cy="353080"/>
          </a:xfrm>
          <a:prstGeom prst="roundRect">
            <a:avLst>
              <a:gd name="adj" fmla="val 50000"/>
            </a:avLst>
          </a:prstGeom>
          <a:solidFill>
            <a:srgbClr val="FF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Осъзнато </a:t>
            </a:r>
            <a:r>
              <a:rPr kumimoji="0" lang="bg-BG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доброволчество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48" name="Oval 447">
            <a:extLst>
              <a:ext uri="{FF2B5EF4-FFF2-40B4-BE49-F238E27FC236}">
                <a16:creationId xmlns:a16="http://schemas.microsoft.com/office/drawing/2014/main" xmlns="" id="{92397684-CBD2-4F1C-AE80-360040A679FA}"/>
              </a:ext>
            </a:extLst>
          </p:cNvPr>
          <p:cNvSpPr/>
          <p:nvPr/>
        </p:nvSpPr>
        <p:spPr>
          <a:xfrm>
            <a:off x="8376098" y="1145639"/>
            <a:ext cx="453567" cy="453567"/>
          </a:xfrm>
          <a:prstGeom prst="ellipse">
            <a:avLst/>
          </a:prstGeom>
          <a:pattFill prst="dkUpDiag">
            <a:fgClr>
              <a:srgbClr val="BBDF33"/>
            </a:fgClr>
            <a:bgClr>
              <a:srgbClr val="92D050"/>
            </a:bgClr>
          </a:patt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450" name="Rectangle: Rounded Corners 449">
            <a:extLst>
              <a:ext uri="{FF2B5EF4-FFF2-40B4-BE49-F238E27FC236}">
                <a16:creationId xmlns:a16="http://schemas.microsoft.com/office/drawing/2014/main" xmlns="" id="{639299EB-0E0D-4177-939E-15183BF638CB}"/>
              </a:ext>
            </a:extLst>
          </p:cNvPr>
          <p:cNvSpPr/>
          <p:nvPr/>
        </p:nvSpPr>
        <p:spPr>
          <a:xfrm>
            <a:off x="9138752" y="1551789"/>
            <a:ext cx="2386206" cy="1314334"/>
          </a:xfrm>
          <a:prstGeom prst="roundRect">
            <a:avLst/>
          </a:prstGeom>
          <a:solidFill>
            <a:srgbClr val="F0E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0" rtlCol="0" anchor="ctr"/>
          <a:lstStyle/>
          <a:p>
            <a:r>
              <a:rPr lang="bg-BG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Училището може да предостави на родителите значими роли при вземане на решения в училищния живот, чрез включването им в обществения съвет и училищното настоятелство</a:t>
            </a:r>
          </a:p>
        </p:txBody>
      </p:sp>
      <p:sp>
        <p:nvSpPr>
          <p:cNvPr id="451" name="Rectangle: Rounded Corners 450">
            <a:extLst>
              <a:ext uri="{FF2B5EF4-FFF2-40B4-BE49-F238E27FC236}">
                <a16:creationId xmlns:a16="http://schemas.microsoft.com/office/drawing/2014/main" xmlns="" id="{414A6EAB-32E9-4FEA-B4EA-EE6FE7AB7C2E}"/>
              </a:ext>
            </a:extLst>
          </p:cNvPr>
          <p:cNvSpPr/>
          <p:nvPr/>
        </p:nvSpPr>
        <p:spPr>
          <a:xfrm>
            <a:off x="9138752" y="1245571"/>
            <a:ext cx="2272167" cy="353080"/>
          </a:xfrm>
          <a:prstGeom prst="roundRect">
            <a:avLst>
              <a:gd name="adj" fmla="val 50000"/>
            </a:avLst>
          </a:prstGeom>
          <a:solidFill>
            <a:srgbClr val="FF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Вземане на решения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xmlns="" id="{A6FD1BE8-2155-41A4-AB09-2B7DF014CA60}"/>
              </a:ext>
            </a:extLst>
          </p:cNvPr>
          <p:cNvSpPr/>
          <p:nvPr/>
        </p:nvSpPr>
        <p:spPr>
          <a:xfrm>
            <a:off x="11248798" y="1217673"/>
            <a:ext cx="453567" cy="453567"/>
          </a:xfrm>
          <a:prstGeom prst="ellipse">
            <a:avLst/>
          </a:prstGeom>
          <a:pattFill prst="dkUpDiag">
            <a:fgClr>
              <a:srgbClr val="BBDF33"/>
            </a:fgClr>
            <a:bgClr>
              <a:srgbClr val="92D050"/>
            </a:bgClr>
          </a:patt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xmlns="" id="{1589A387-9A1C-4441-BAD0-BC7D0B99486B}"/>
              </a:ext>
            </a:extLst>
          </p:cNvPr>
          <p:cNvSpPr/>
          <p:nvPr/>
        </p:nvSpPr>
        <p:spPr>
          <a:xfrm>
            <a:off x="4352983" y="3690653"/>
            <a:ext cx="2386206" cy="1200313"/>
          </a:xfrm>
          <a:prstGeom prst="roundRect">
            <a:avLst/>
          </a:prstGeom>
          <a:solidFill>
            <a:srgbClr val="F0E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0" rtlCol="0" anchor="ctr"/>
          <a:lstStyle/>
          <a:p>
            <a:r>
              <a:rPr lang="bg-BG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Включва предоставяне на</a:t>
            </a:r>
          </a:p>
          <a:p>
            <a:r>
              <a:rPr lang="bg-BG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информация за учениците, чрез съобщения до родителите за училищните програми, както и за напредъка им. Комуникацията трябва да бъде ефективна, навременна, релевантна. </a:t>
            </a:r>
          </a:p>
        </p:txBody>
      </p:sp>
      <p:sp>
        <p:nvSpPr>
          <p:cNvPr id="460" name="Rectangle: Rounded Corners 459">
            <a:extLst>
              <a:ext uri="{FF2B5EF4-FFF2-40B4-BE49-F238E27FC236}">
                <a16:creationId xmlns:a16="http://schemas.microsoft.com/office/drawing/2014/main" xmlns="" id="{C84842F0-EDF5-42E3-B669-0AE3F5EEDD0F}"/>
              </a:ext>
            </a:extLst>
          </p:cNvPr>
          <p:cNvSpPr/>
          <p:nvPr/>
        </p:nvSpPr>
        <p:spPr>
          <a:xfrm>
            <a:off x="4358823" y="3357774"/>
            <a:ext cx="2114337" cy="353080"/>
          </a:xfrm>
          <a:prstGeom prst="roundRect">
            <a:avLst>
              <a:gd name="adj" fmla="val 50000"/>
            </a:avLst>
          </a:prstGeom>
          <a:solidFill>
            <a:srgbClr val="FF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Двупосочна комуникация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62" name="Oval 461">
            <a:extLst>
              <a:ext uri="{FF2B5EF4-FFF2-40B4-BE49-F238E27FC236}">
                <a16:creationId xmlns:a16="http://schemas.microsoft.com/office/drawing/2014/main" xmlns="" id="{E7F2CACD-6598-46F2-972D-5D402DB3EBA0}"/>
              </a:ext>
            </a:extLst>
          </p:cNvPr>
          <p:cNvSpPr/>
          <p:nvPr/>
        </p:nvSpPr>
        <p:spPr>
          <a:xfrm>
            <a:off x="6202124" y="3307530"/>
            <a:ext cx="453567" cy="453567"/>
          </a:xfrm>
          <a:prstGeom prst="ellipse">
            <a:avLst/>
          </a:prstGeom>
          <a:pattFill prst="dkUpDiag">
            <a:fgClr>
              <a:srgbClr val="BBDF33"/>
            </a:fgClr>
            <a:bgClr>
              <a:srgbClr val="92D050"/>
            </a:bgClr>
          </a:patt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465" name="Rectangle: Rounded Corners 464">
            <a:extLst>
              <a:ext uri="{FF2B5EF4-FFF2-40B4-BE49-F238E27FC236}">
                <a16:creationId xmlns:a16="http://schemas.microsoft.com/office/drawing/2014/main" xmlns="" id="{926C1150-2DBE-4789-8D72-292A8DD469C6}"/>
              </a:ext>
            </a:extLst>
          </p:cNvPr>
          <p:cNvSpPr/>
          <p:nvPr/>
        </p:nvSpPr>
        <p:spPr>
          <a:xfrm>
            <a:off x="7665760" y="3602268"/>
            <a:ext cx="2325219" cy="1484185"/>
          </a:xfrm>
          <a:prstGeom prst="roundRect">
            <a:avLst/>
          </a:prstGeom>
          <a:solidFill>
            <a:srgbClr val="F0E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0" rtlCol="0" anchor="ctr"/>
          <a:lstStyle/>
          <a:p>
            <a:r>
              <a:rPr lang="bg-BG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Училището включва семействата в образователната дейност на учениците у дома и ги подпомага, за да учат ефективно чрез насърчаване на ученето, включване на семейството в</a:t>
            </a:r>
          </a:p>
          <a:p>
            <a:r>
              <a:rPr lang="bg-BG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подготовката на децата у дома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6" name="Rectangle: Rounded Corners 465">
            <a:extLst>
              <a:ext uri="{FF2B5EF4-FFF2-40B4-BE49-F238E27FC236}">
                <a16:creationId xmlns:a16="http://schemas.microsoft.com/office/drawing/2014/main" xmlns="" id="{16204C23-071B-4287-84C4-386098AAEFAB}"/>
              </a:ext>
            </a:extLst>
          </p:cNvPr>
          <p:cNvSpPr/>
          <p:nvPr/>
        </p:nvSpPr>
        <p:spPr>
          <a:xfrm>
            <a:off x="7661595" y="3276831"/>
            <a:ext cx="2149187" cy="353080"/>
          </a:xfrm>
          <a:prstGeom prst="roundRect">
            <a:avLst>
              <a:gd name="adj" fmla="val 50000"/>
            </a:avLst>
          </a:prstGeom>
          <a:solidFill>
            <a:srgbClr val="FF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Живот в къщи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xmlns="" id="{8E977C12-4F6D-40B0-A176-918A30133612}"/>
              </a:ext>
            </a:extLst>
          </p:cNvPr>
          <p:cNvSpPr/>
          <p:nvPr/>
        </p:nvSpPr>
        <p:spPr>
          <a:xfrm>
            <a:off x="9609003" y="3226588"/>
            <a:ext cx="453567" cy="453567"/>
          </a:xfrm>
          <a:prstGeom prst="ellipse">
            <a:avLst/>
          </a:prstGeom>
          <a:pattFill prst="dkUpDiag">
            <a:fgClr>
              <a:srgbClr val="BBDF33"/>
            </a:fgClr>
            <a:bgClr>
              <a:srgbClr val="92D050"/>
            </a:bgClr>
          </a:patt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470" name="Rectangle: Rounded Corners 469">
            <a:extLst>
              <a:ext uri="{FF2B5EF4-FFF2-40B4-BE49-F238E27FC236}">
                <a16:creationId xmlns:a16="http://schemas.microsoft.com/office/drawing/2014/main" xmlns="" id="{D20E4514-44E1-4DA0-AA42-6F0C3EB1A642}"/>
              </a:ext>
            </a:extLst>
          </p:cNvPr>
          <p:cNvSpPr/>
          <p:nvPr/>
        </p:nvSpPr>
        <p:spPr>
          <a:xfrm>
            <a:off x="10274836" y="3402089"/>
            <a:ext cx="1799037" cy="1297528"/>
          </a:xfrm>
          <a:prstGeom prst="roundRect">
            <a:avLst/>
          </a:prstGeom>
          <a:solidFill>
            <a:srgbClr val="F0E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0" rtlCol="0" anchor="ctr"/>
          <a:lstStyle/>
          <a:p>
            <a:r>
              <a:rPr lang="ru-RU" sz="11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Необходимост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от </a:t>
            </a:r>
            <a:r>
              <a:rPr lang="ru-RU" sz="11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координиране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</a:t>
            </a:r>
            <a:r>
              <a:rPr lang="ru-RU" sz="11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работата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</a:t>
            </a:r>
            <a:r>
              <a:rPr lang="ru-RU" sz="11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училището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</a:t>
            </a:r>
            <a:r>
              <a:rPr lang="ru-RU" sz="11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ресурсите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</a:t>
            </a:r>
          </a:p>
          <a:p>
            <a:r>
              <a:rPr lang="ru-RU" sz="11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общността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бизнеса, </a:t>
            </a:r>
            <a:r>
              <a:rPr lang="ru-RU" sz="11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университетите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1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както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sz="11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други</a:t>
            </a:r>
            <a:r>
              <a:rPr lang="ru-RU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общности</a:t>
            </a:r>
            <a:endParaRPr lang="en-US" sz="11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xmlns="" id="{85AA17BE-662D-4AB5-9619-171F4D708DBC}"/>
              </a:ext>
            </a:extLst>
          </p:cNvPr>
          <p:cNvSpPr/>
          <p:nvPr/>
        </p:nvSpPr>
        <p:spPr>
          <a:xfrm>
            <a:off x="10358604" y="3089025"/>
            <a:ext cx="1504028" cy="353080"/>
          </a:xfrm>
          <a:prstGeom prst="roundRect">
            <a:avLst>
              <a:gd name="adj" fmla="val 50000"/>
            </a:avLst>
          </a:prstGeom>
          <a:solidFill>
            <a:srgbClr val="FF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Сътрудничество с общността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73" name="Oval 472">
            <a:extLst>
              <a:ext uri="{FF2B5EF4-FFF2-40B4-BE49-F238E27FC236}">
                <a16:creationId xmlns:a16="http://schemas.microsoft.com/office/drawing/2014/main" xmlns="" id="{5C9BB24B-1417-4A6F-A7AF-762EFE796303}"/>
              </a:ext>
            </a:extLst>
          </p:cNvPr>
          <p:cNvSpPr/>
          <p:nvPr/>
        </p:nvSpPr>
        <p:spPr>
          <a:xfrm>
            <a:off x="11646492" y="3091785"/>
            <a:ext cx="453567" cy="453567"/>
          </a:xfrm>
          <a:prstGeom prst="ellipse">
            <a:avLst/>
          </a:prstGeom>
          <a:pattFill prst="dkUpDiag">
            <a:fgClr>
              <a:srgbClr val="BBDF33"/>
            </a:fgClr>
            <a:bgClr>
              <a:srgbClr val="92D050"/>
            </a:bgClr>
          </a:patt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xmlns="" id="{1114782C-B764-CD8D-2223-9A3883148FF3}"/>
              </a:ext>
            </a:extLst>
          </p:cNvPr>
          <p:cNvSpPr txBox="1"/>
          <p:nvPr/>
        </p:nvSpPr>
        <p:spPr>
          <a:xfrm>
            <a:off x="2033946" y="762892"/>
            <a:ext cx="767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/>
              <a:t>Основни</a:t>
            </a:r>
            <a:r>
              <a:rPr lang="ru-RU" b="1" i="1" dirty="0"/>
              <a:t> </a:t>
            </a:r>
            <a:r>
              <a:rPr lang="ru-RU" b="1" i="1" dirty="0" err="1"/>
              <a:t>видове</a:t>
            </a:r>
            <a:r>
              <a:rPr lang="ru-RU" b="1" i="1" dirty="0"/>
              <a:t> </a:t>
            </a:r>
            <a:r>
              <a:rPr lang="ru-RU" b="1" i="1" dirty="0" err="1"/>
              <a:t>дейности</a:t>
            </a:r>
            <a:r>
              <a:rPr lang="ru-RU" b="1" i="1" dirty="0"/>
              <a:t>, </a:t>
            </a:r>
            <a:r>
              <a:rPr lang="ru-RU" b="1" i="1" dirty="0" err="1"/>
              <a:t>свързващи</a:t>
            </a:r>
            <a:r>
              <a:rPr lang="ru-RU" b="1" i="1" dirty="0"/>
              <a:t> семейство - училище - </a:t>
            </a:r>
            <a:r>
              <a:rPr lang="ru-RU" b="1" i="1" dirty="0" err="1"/>
              <a:t>общност</a:t>
            </a:r>
            <a:endParaRPr lang="bg-BG" b="1" i="1" dirty="0"/>
          </a:p>
        </p:txBody>
      </p:sp>
      <p:pic>
        <p:nvPicPr>
          <p:cNvPr id="8" name="Картина 7" descr="Картина, която съдържа Човешко лице, дрехи, човек, усмивк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CAE00C28-78E0-5688-7AB2-311D3CEA43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362">
            <a:off x="293498" y="2460656"/>
            <a:ext cx="3185229" cy="2388922"/>
          </a:xfrm>
          <a:prstGeom prst="roundRect">
            <a:avLst>
              <a:gd name="adj" fmla="val 180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3201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xmlns="" id="{9A15179C-1EC0-4948-8154-0BC862447B4C}"/>
              </a:ext>
            </a:extLst>
          </p:cNvPr>
          <p:cNvSpPr/>
          <p:nvPr/>
        </p:nvSpPr>
        <p:spPr>
          <a:xfrm>
            <a:off x="0" y="10264"/>
            <a:ext cx="12192000" cy="6847736"/>
          </a:xfrm>
          <a:prstGeom prst="round2SameRect">
            <a:avLst>
              <a:gd name="adj1" fmla="val 0"/>
              <a:gd name="adj2" fmla="val 10599"/>
            </a:avLst>
          </a:prstGeom>
          <a:solidFill>
            <a:srgbClr val="DC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C0C5D-81AE-4A6F-A448-F56776C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49" y="365126"/>
            <a:ext cx="9718092" cy="1011238"/>
          </a:xfrm>
        </p:spPr>
        <p:txBody>
          <a:bodyPr anchor="t"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МОДЕЛ ЗА УПРАВЛЕНИЕ НА ВЗАИМОДЕЙСТВИЕТО</a:t>
            </a:r>
            <a:endParaRPr lang="en-ID" sz="3600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B3CBEE2-29A4-43D7-9EDC-912DC7CA0755}"/>
              </a:ext>
            </a:extLst>
          </p:cNvPr>
          <p:cNvSpPr txBox="1"/>
          <p:nvPr/>
        </p:nvSpPr>
        <p:spPr>
          <a:xfrm>
            <a:off x="242140" y="2182537"/>
            <a:ext cx="5834325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Чрез </a:t>
            </a:r>
            <a:r>
              <a:rPr lang="bg-BG" dirty="0">
                <a:solidFill>
                  <a:prstClr val="white"/>
                </a:solidFill>
                <a:latin typeface="Segoe UI" panose="020B0502040204020203" pitchFamily="34" charset="0"/>
              </a:rPr>
              <a:t>м</a:t>
            </a:r>
            <a:r>
              <a:rPr kumimoji="0" lang="bg-BG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одела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на взаимодействие с родителите се постига</a:t>
            </a:r>
            <a:r>
              <a:rPr lang="bg-BG" dirty="0">
                <a:solidFill>
                  <a:prstClr val="white"/>
                </a:solidFill>
                <a:latin typeface="Segoe UI" panose="020B0502040204020203" pitchFamily="34" charset="0"/>
              </a:rPr>
              <a:t> 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висока степен на ефективност в подкрепата на личностното развитие на учениците и постигане на целите на обучението и възпитанието в училище.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Това е модел на съучастието, при запазване на границите на взаимоотношенията, детерминирани от изпълняваните роли и постигане на уважение към възможностите учителите и родителите за взаимна подкрепа</a:t>
            </a:r>
            <a:r>
              <a:rPr lang="bg-BG" dirty="0">
                <a:solidFill>
                  <a:prstClr val="white"/>
                </a:solidFill>
                <a:latin typeface="Segoe UI" panose="020B0502040204020203" pitchFamily="34" charset="0"/>
              </a:rPr>
              <a:t> 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на учениците. Въвеждането на модела на взаимодействие училищна</a:t>
            </a:r>
            <a:r>
              <a:rPr lang="bg-BG" dirty="0">
                <a:solidFill>
                  <a:prstClr val="white"/>
                </a:solidFill>
                <a:latin typeface="Segoe UI" panose="020B0502040204020203" pitchFamily="34" charset="0"/>
              </a:rPr>
              <a:t> 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общност - семейство води до утвърждаване на партньорство, преодоляване</a:t>
            </a:r>
            <a:r>
              <a:rPr lang="bg-BG" dirty="0">
                <a:solidFill>
                  <a:prstClr val="white"/>
                </a:solidFill>
                <a:latin typeface="Segoe UI" panose="020B0502040204020203" pitchFamily="34" charset="0"/>
              </a:rPr>
              <a:t> </a:t>
            </a:r>
            <a:r>
              <a:rPr kumimoji="0" lang="bg-BG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на предразсъдъци и бариери, утвърждаване на нов тип училищна култура на споделена отговорност.</a:t>
            </a: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xmlns="" id="{285D6521-0FDE-424F-BC4E-34CB3FD9576A}"/>
              </a:ext>
            </a:extLst>
          </p:cNvPr>
          <p:cNvSpPr/>
          <p:nvPr/>
        </p:nvSpPr>
        <p:spPr>
          <a:xfrm rot="18446849">
            <a:off x="10712580" y="-672965"/>
            <a:ext cx="1515129" cy="2160486"/>
          </a:xfrm>
          <a:custGeom>
            <a:avLst/>
            <a:gdLst>
              <a:gd name="connsiteX0" fmla="*/ 435796 w 1515129"/>
              <a:gd name="connsiteY0" fmla="*/ 0 h 2160486"/>
              <a:gd name="connsiteX1" fmla="*/ 1515129 w 1515129"/>
              <a:gd name="connsiteY1" fmla="*/ 1409286 h 2160486"/>
              <a:gd name="connsiteX2" fmla="*/ 534285 w 1515129"/>
              <a:gd name="connsiteY2" fmla="*/ 2160486 h 2160486"/>
              <a:gd name="connsiteX3" fmla="*/ 533150 w 1515129"/>
              <a:gd name="connsiteY3" fmla="*/ 2159506 h 2160486"/>
              <a:gd name="connsiteX4" fmla="*/ 357035 w 1515129"/>
              <a:gd name="connsiteY4" fmla="*/ 1949495 h 2160486"/>
              <a:gd name="connsiteX5" fmla="*/ 329 w 1515129"/>
              <a:gd name="connsiteY5" fmla="*/ 855510 h 2160486"/>
              <a:gd name="connsiteX6" fmla="*/ 367688 w 1515129"/>
              <a:gd name="connsiteY6" fmla="*/ 57413 h 21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5129" h="2160486">
                <a:moveTo>
                  <a:pt x="435796" y="0"/>
                </a:moveTo>
                <a:lnTo>
                  <a:pt x="1515129" y="1409286"/>
                </a:lnTo>
                <a:lnTo>
                  <a:pt x="534285" y="2160486"/>
                </a:lnTo>
                <a:lnTo>
                  <a:pt x="533150" y="2159506"/>
                </a:lnTo>
                <a:cubicBezTo>
                  <a:pt x="467096" y="2096354"/>
                  <a:pt x="407756" y="2026405"/>
                  <a:pt x="357035" y="1949495"/>
                </a:cubicBezTo>
                <a:cubicBezTo>
                  <a:pt x="128956" y="1602071"/>
                  <a:pt x="-7627" y="1269234"/>
                  <a:pt x="329" y="855510"/>
                </a:cubicBezTo>
                <a:cubicBezTo>
                  <a:pt x="4971" y="585164"/>
                  <a:pt x="160885" y="256947"/>
                  <a:pt x="367688" y="57413"/>
                </a:cubicBezTo>
                <a:close/>
              </a:path>
            </a:pathLst>
          </a:custGeom>
          <a:solidFill>
            <a:srgbClr val="BBD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132F958E-35A0-C86F-EFD4-9C6C090B551A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076465" y="1503311"/>
            <a:ext cx="5973054" cy="49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67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1201</Words>
  <Application>Microsoft Office PowerPoint</Application>
  <PresentationFormat>По избор</PresentationFormat>
  <Paragraphs>92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Office Theme</vt:lpstr>
      <vt:lpstr>Партньорство РОДИТЕЛИ – УЧЕНИЦИ – ДЕЦА</vt:lpstr>
      <vt:lpstr>Презентация на PowerPoint</vt:lpstr>
      <vt:lpstr>Основни принципи за реализиране на партньорството родители-учители-деца</vt:lpstr>
      <vt:lpstr>Форми на взаимодействие с родителите</vt:lpstr>
      <vt:lpstr>Презентация на PowerPoint</vt:lpstr>
      <vt:lpstr>Създаване на Родителски клуб</vt:lpstr>
      <vt:lpstr>ПРИОБЩЕНИЯТ РОДИТЕЛ – КЛЮЧ КЪМ УСПЕХА</vt:lpstr>
      <vt:lpstr>Сфери на родителското участие</vt:lpstr>
      <vt:lpstr>МОДЕЛ ЗА УПРАВЛЕНИЕ НА ВЗАИМОДЕЙСТВИЕТО</vt:lpstr>
      <vt:lpstr>За успеха на нашите деца - днес и в бъдеще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In The Workplace</dc:title>
  <dc:creator>it 24slides3</dc:creator>
  <cp:lastModifiedBy>user</cp:lastModifiedBy>
  <cp:revision>14</cp:revision>
  <dcterms:created xsi:type="dcterms:W3CDTF">2021-11-05T09:27:14Z</dcterms:created>
  <dcterms:modified xsi:type="dcterms:W3CDTF">2024-04-30T05:14:52Z</dcterms:modified>
</cp:coreProperties>
</file>