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heme/themeOverride1.xml" ContentType="application/vnd.openxmlformats-officedocument.themeOverr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  <Override PartName="/ppt/charts/style10.xml" ContentType="application/vnd.ms-office.chartstyle+xml"/>
  <Override PartName="/ppt/charts/colors10.xml" ContentType="application/vnd.ms-office.chartcolorstyle+xml"/>
  <Override PartName="/ppt/charts/colors11.xml" ContentType="application/vnd.ms-office.chartcolorstyle+xml"/>
  <Override PartName="/ppt/charts/style11.xml" ContentType="application/vnd.ms-office.chartstyle+xml"/>
  <Override PartName="/ppt/charts/style12.xml" ContentType="application/vnd.ms-office.chartstyle+xml"/>
  <Override PartName="/ppt/charts/colors12.xml" ContentType="application/vnd.ms-office.chartcolorstyle+xml"/>
  <Override PartName="/ppt/charts/style13.xml" ContentType="application/vnd.ms-office.chartstyle+xml"/>
  <Override PartName="/ppt/charts/colors1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5" r:id="rId2"/>
  </p:sldMasterIdLst>
  <p:notesMasterIdLst>
    <p:notesMasterId r:id="rId64"/>
  </p:notesMasterIdLst>
  <p:sldIdLst>
    <p:sldId id="256" r:id="rId3"/>
    <p:sldId id="257" r:id="rId4"/>
    <p:sldId id="258" r:id="rId5"/>
    <p:sldId id="259" r:id="rId6"/>
    <p:sldId id="275" r:id="rId7"/>
    <p:sldId id="279" r:id="rId8"/>
    <p:sldId id="260" r:id="rId9"/>
    <p:sldId id="281" r:id="rId10"/>
    <p:sldId id="277" r:id="rId11"/>
    <p:sldId id="292" r:id="rId12"/>
    <p:sldId id="347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39" r:id="rId26"/>
    <p:sldId id="341" r:id="rId27"/>
    <p:sldId id="298" r:id="rId28"/>
    <p:sldId id="318" r:id="rId29"/>
    <p:sldId id="343" r:id="rId30"/>
    <p:sldId id="344" r:id="rId31"/>
    <p:sldId id="342" r:id="rId32"/>
    <p:sldId id="294" r:id="rId33"/>
    <p:sldId id="280" r:id="rId34"/>
    <p:sldId id="286" r:id="rId35"/>
    <p:sldId id="274" r:id="rId36"/>
    <p:sldId id="348" r:id="rId37"/>
    <p:sldId id="320" r:id="rId38"/>
    <p:sldId id="321" r:id="rId39"/>
    <p:sldId id="322" r:id="rId40"/>
    <p:sldId id="302" r:id="rId41"/>
    <p:sldId id="323" r:id="rId42"/>
    <p:sldId id="289" r:id="rId43"/>
    <p:sldId id="324" r:id="rId44"/>
    <p:sldId id="325" r:id="rId45"/>
    <p:sldId id="326" r:id="rId46"/>
    <p:sldId id="327" r:id="rId47"/>
    <p:sldId id="328" r:id="rId48"/>
    <p:sldId id="345" r:id="rId49"/>
    <p:sldId id="346" r:id="rId50"/>
    <p:sldId id="329" r:id="rId51"/>
    <p:sldId id="330" r:id="rId52"/>
    <p:sldId id="334" r:id="rId53"/>
    <p:sldId id="331" r:id="rId54"/>
    <p:sldId id="335" r:id="rId55"/>
    <p:sldId id="332" r:id="rId56"/>
    <p:sldId id="340" r:id="rId57"/>
    <p:sldId id="333" r:id="rId58"/>
    <p:sldId id="336" r:id="rId59"/>
    <p:sldId id="337" r:id="rId60"/>
    <p:sldId id="338" r:id="rId61"/>
    <p:sldId id="262" r:id="rId62"/>
    <p:sldId id="304" r:id="rId6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ия Костова" initials="МК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B33"/>
    <a:srgbClr val="000099"/>
    <a:srgbClr val="295F51"/>
    <a:srgbClr val="990000"/>
    <a:srgbClr val="00FF00"/>
    <a:srgbClr val="660033"/>
    <a:srgbClr val="FFFF00"/>
    <a:srgbClr val="4C69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89" autoAdjust="0"/>
    <p:restoredTop sz="50000" autoAdjust="0"/>
  </p:normalViewPr>
  <p:slideViewPr>
    <p:cSldViewPr snapToGrid="0">
      <p:cViewPr>
        <p:scale>
          <a:sx n="80" d="100"/>
          <a:sy n="80" d="100"/>
        </p:scale>
        <p:origin x="-19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.xml"/><Relationship Id="rId4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bg-BG">
                <a:solidFill>
                  <a:schemeClr val="bg1"/>
                </a:solidFill>
              </a:rPr>
              <a:t>І клас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Лист10!$A$1:$A$10</c:f>
              <c:strCache>
                <c:ptCount val="10"/>
                <c:pt idx="0">
                  <c:v>БЕЛ</c:v>
                </c:pt>
                <c:pt idx="1">
                  <c:v>Математика</c:v>
                </c:pt>
                <c:pt idx="2">
                  <c:v>Родинознание</c:v>
                </c:pt>
                <c:pt idx="3">
                  <c:v>Музика</c:v>
                </c:pt>
                <c:pt idx="4">
                  <c:v>Изобразително изкуство</c:v>
                </c:pt>
                <c:pt idx="5">
                  <c:v>Технологии и предприемачество</c:v>
                </c:pt>
                <c:pt idx="6">
                  <c:v> Физическо възпитание и спорт</c:v>
                </c:pt>
                <c:pt idx="7">
                  <c:v>Български език и литература ИУЧ</c:v>
                </c:pt>
                <c:pt idx="8">
                  <c:v>Математика ИУЧ</c:v>
                </c:pt>
                <c:pt idx="9">
                  <c:v>Изобразително изкуство ИУЧ</c:v>
                </c:pt>
              </c:strCache>
            </c:strRef>
          </c:cat>
          <c:val>
            <c:numRef>
              <c:f>Лист10!$B$1:$B$10</c:f>
              <c:numCache>
                <c:formatCode>General</c:formatCode>
                <c:ptCount val="10"/>
                <c:pt idx="0">
                  <c:v>4.4000000000000004</c:v>
                </c:pt>
                <c:pt idx="1">
                  <c:v>4</c:v>
                </c:pt>
                <c:pt idx="2">
                  <c:v>4</c:v>
                </c:pt>
                <c:pt idx="3">
                  <c:v>5.0999999999999996</c:v>
                </c:pt>
                <c:pt idx="4">
                  <c:v>4.8</c:v>
                </c:pt>
                <c:pt idx="5">
                  <c:v>4.2</c:v>
                </c:pt>
                <c:pt idx="6">
                  <c:v>5.3</c:v>
                </c:pt>
                <c:pt idx="7">
                  <c:v>4.8</c:v>
                </c:pt>
                <c:pt idx="8">
                  <c:v>4.4400000000000004</c:v>
                </c:pt>
                <c:pt idx="9">
                  <c:v>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BE0-4901-AC7B-6FD6A472F9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5253504"/>
        <c:axId val="105260544"/>
        <c:axId val="0"/>
      </c:bar3DChart>
      <c:catAx>
        <c:axId val="10525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05260544"/>
        <c:crosses val="autoZero"/>
        <c:auto val="1"/>
        <c:lblAlgn val="ctr"/>
        <c:lblOffset val="100"/>
        <c:noMultiLvlLbl val="0"/>
      </c:catAx>
      <c:valAx>
        <c:axId val="1052605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525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bg-BG">
                <a:solidFill>
                  <a:schemeClr val="bg1"/>
                </a:solidFill>
              </a:rPr>
              <a:t>Х клас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Лист1!$A$1:$A$18</c:f>
              <c:strCache>
                <c:ptCount val="18"/>
                <c:pt idx="0">
                  <c:v>БЕЛ</c:v>
                </c:pt>
                <c:pt idx="1">
                  <c:v>Английски език</c:v>
                </c:pt>
                <c:pt idx="2">
                  <c:v>Френски език</c:v>
                </c:pt>
                <c:pt idx="3">
                  <c:v>Математика</c:v>
                </c:pt>
                <c:pt idx="4">
                  <c:v>Информационни технологии</c:v>
                </c:pt>
                <c:pt idx="5">
                  <c:v>История и цивилизация</c:v>
                </c:pt>
                <c:pt idx="6">
                  <c:v>География и икономика</c:v>
                </c:pt>
                <c:pt idx="7">
                  <c:v>Философия</c:v>
                </c:pt>
                <c:pt idx="8">
                  <c:v>Биология и здравно образование</c:v>
                </c:pt>
                <c:pt idx="9">
                  <c:v>Физика и астрономия</c:v>
                </c:pt>
                <c:pt idx="10">
                  <c:v>Химия и опазване на околната среда</c:v>
                </c:pt>
                <c:pt idx="11">
                  <c:v>Изобразително изкуство</c:v>
                </c:pt>
                <c:pt idx="12">
                  <c:v> Физическо възпитание и спорт</c:v>
                </c:pt>
                <c:pt idx="13">
                  <c:v>Икономика</c:v>
                </c:pt>
                <c:pt idx="14">
                  <c:v>Делова кореспонденция</c:v>
                </c:pt>
                <c:pt idx="15">
                  <c:v>УП Делова кореспонденция</c:v>
                </c:pt>
                <c:pt idx="16">
                  <c:v>УП Деловодство</c:v>
                </c:pt>
                <c:pt idx="17">
                  <c:v>Деловодство</c:v>
                </c:pt>
              </c:strCache>
            </c:strRef>
          </c:cat>
          <c:val>
            <c:numRef>
              <c:f>Лист1!$B$1:$B$18</c:f>
              <c:numCache>
                <c:formatCode>General</c:formatCode>
                <c:ptCount val="18"/>
                <c:pt idx="0">
                  <c:v>3.83</c:v>
                </c:pt>
                <c:pt idx="1">
                  <c:v>3.92</c:v>
                </c:pt>
                <c:pt idx="2">
                  <c:v>3.83</c:v>
                </c:pt>
                <c:pt idx="3">
                  <c:v>3.5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3.92</c:v>
                </c:pt>
                <c:pt idx="8">
                  <c:v>4.08</c:v>
                </c:pt>
                <c:pt idx="9">
                  <c:v>3.92</c:v>
                </c:pt>
                <c:pt idx="10">
                  <c:v>3.92</c:v>
                </c:pt>
                <c:pt idx="11">
                  <c:v>4.25</c:v>
                </c:pt>
                <c:pt idx="12">
                  <c:v>4.25</c:v>
                </c:pt>
                <c:pt idx="13">
                  <c:v>4.5</c:v>
                </c:pt>
                <c:pt idx="14">
                  <c:v>4.42</c:v>
                </c:pt>
                <c:pt idx="15">
                  <c:v>4.67</c:v>
                </c:pt>
                <c:pt idx="16">
                  <c:v>4.42</c:v>
                </c:pt>
                <c:pt idx="17">
                  <c:v>4.58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3B-4973-8693-B29C0E8ABA6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9086464"/>
        <c:axId val="199089152"/>
        <c:axId val="0"/>
      </c:bar3DChart>
      <c:catAx>
        <c:axId val="19908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99089152"/>
        <c:crosses val="autoZero"/>
        <c:auto val="1"/>
        <c:lblAlgn val="ctr"/>
        <c:lblOffset val="100"/>
        <c:noMultiLvlLbl val="0"/>
      </c:catAx>
      <c:valAx>
        <c:axId val="1990891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9086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5959168"/>
        <c:axId val="205960704"/>
        <c:axId val="0"/>
      </c:bar3DChart>
      <c:catAx>
        <c:axId val="20595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205960704"/>
        <c:crosses val="autoZero"/>
        <c:auto val="1"/>
        <c:lblAlgn val="ctr"/>
        <c:lblOffset val="100"/>
        <c:noMultiLvlLbl val="0"/>
      </c:catAx>
      <c:valAx>
        <c:axId val="205960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205959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127296587926515E-2"/>
          <c:y val="5.0925925925925923E-2"/>
          <c:w val="0.91603018372703415"/>
          <c:h val="0.80770049577136194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Лист1!$A$1:$J$1</c:f>
              <c:strCache>
                <c:ptCount val="10"/>
                <c:pt idx="0">
                  <c:v>І клас</c:v>
                </c:pt>
                <c:pt idx="1">
                  <c:v>ІІ клас</c:v>
                </c:pt>
                <c:pt idx="2">
                  <c:v>ІІ клас</c:v>
                </c:pt>
                <c:pt idx="3">
                  <c:v>ІV клас</c:v>
                </c:pt>
                <c:pt idx="4">
                  <c:v>V клас</c:v>
                </c:pt>
                <c:pt idx="5">
                  <c:v>VI клас</c:v>
                </c:pt>
                <c:pt idx="6">
                  <c:v>VII клас</c:v>
                </c:pt>
                <c:pt idx="7">
                  <c:v>VIII клас</c:v>
                </c:pt>
                <c:pt idx="8">
                  <c:v>IХ клас</c:v>
                </c:pt>
                <c:pt idx="9">
                  <c:v>Х клас</c:v>
                </c:pt>
              </c:strCache>
            </c:strRef>
          </c:cat>
          <c:val>
            <c:numRef>
              <c:f>Лист1!$A$2:$J$2</c:f>
              <c:numCache>
                <c:formatCode>0.00</c:formatCode>
                <c:ptCount val="10"/>
                <c:pt idx="0">
                  <c:v>4.55</c:v>
                </c:pt>
                <c:pt idx="1">
                  <c:v>4.57</c:v>
                </c:pt>
                <c:pt idx="2">
                  <c:v>4.49</c:v>
                </c:pt>
                <c:pt idx="3">
                  <c:v>4.3899999999999997</c:v>
                </c:pt>
                <c:pt idx="4">
                  <c:v>3.95</c:v>
                </c:pt>
                <c:pt idx="5">
                  <c:v>3.95</c:v>
                </c:pt>
                <c:pt idx="6">
                  <c:v>3.84</c:v>
                </c:pt>
                <c:pt idx="7">
                  <c:v>4.47</c:v>
                </c:pt>
                <c:pt idx="8">
                  <c:v>4.01</c:v>
                </c:pt>
                <c:pt idx="9">
                  <c:v>3.53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168-43A2-99FA-FC0A840A50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6276096"/>
        <c:axId val="206277632"/>
        <c:axId val="0"/>
      </c:bar3DChart>
      <c:catAx>
        <c:axId val="206276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206277632"/>
        <c:crosses val="autoZero"/>
        <c:auto val="1"/>
        <c:lblAlgn val="ctr"/>
        <c:lblOffset val="100"/>
        <c:noMultiLvlLbl val="0"/>
      </c:catAx>
      <c:valAx>
        <c:axId val="20627763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20627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bg-BG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Лист11!$A$2</c:f>
              <c:strCache>
                <c:ptCount val="1"/>
                <c:pt idx="0">
                  <c:v>По уважителни причини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Лист11!$B$1:$K$1</c:f>
              <c:strCache>
                <c:ptCount val="10"/>
                <c:pt idx="0">
                  <c:v>І</c:v>
                </c:pt>
                <c:pt idx="1">
                  <c:v>ІІ</c:v>
                </c:pt>
                <c:pt idx="2">
                  <c:v>ІІІ</c:v>
                </c:pt>
                <c:pt idx="3">
                  <c:v>ІV</c:v>
                </c:pt>
                <c:pt idx="4">
                  <c:v>V</c:v>
                </c:pt>
                <c:pt idx="5">
                  <c:v>VІ</c:v>
                </c:pt>
                <c:pt idx="6">
                  <c:v>VІІ</c:v>
                </c:pt>
                <c:pt idx="7">
                  <c:v>VІІІ</c:v>
                </c:pt>
                <c:pt idx="8">
                  <c:v>ІХ</c:v>
                </c:pt>
                <c:pt idx="9">
                  <c:v>Х</c:v>
                </c:pt>
              </c:strCache>
            </c:strRef>
          </c:cat>
          <c:val>
            <c:numRef>
              <c:f>Лист11!$B$2:$K$2</c:f>
              <c:numCache>
                <c:formatCode>General</c:formatCode>
                <c:ptCount val="10"/>
                <c:pt idx="0">
                  <c:v>377</c:v>
                </c:pt>
                <c:pt idx="1">
                  <c:v>130</c:v>
                </c:pt>
                <c:pt idx="2">
                  <c:v>324</c:v>
                </c:pt>
                <c:pt idx="3">
                  <c:v>108</c:v>
                </c:pt>
                <c:pt idx="4">
                  <c:v>219</c:v>
                </c:pt>
                <c:pt idx="5">
                  <c:v>135</c:v>
                </c:pt>
                <c:pt idx="6">
                  <c:v>211</c:v>
                </c:pt>
                <c:pt idx="7">
                  <c:v>20</c:v>
                </c:pt>
                <c:pt idx="8">
                  <c:v>109</c:v>
                </c:pt>
                <c:pt idx="9">
                  <c:v>203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5C-45D9-A58C-52A47286020C}"/>
            </c:ext>
          </c:extLst>
        </c:ser>
        <c:ser>
          <c:idx val="1"/>
          <c:order val="1"/>
          <c:tx>
            <c:strRef>
              <c:f>Лист11!$A$3</c:f>
              <c:strCache>
                <c:ptCount val="1"/>
                <c:pt idx="0">
                  <c:v>По неуважителни причини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strRef>
              <c:f>Лист11!$B$1:$K$1</c:f>
              <c:strCache>
                <c:ptCount val="10"/>
                <c:pt idx="0">
                  <c:v>І</c:v>
                </c:pt>
                <c:pt idx="1">
                  <c:v>ІІ</c:v>
                </c:pt>
                <c:pt idx="2">
                  <c:v>ІІІ</c:v>
                </c:pt>
                <c:pt idx="3">
                  <c:v>ІV</c:v>
                </c:pt>
                <c:pt idx="4">
                  <c:v>V</c:v>
                </c:pt>
                <c:pt idx="5">
                  <c:v>VІ</c:v>
                </c:pt>
                <c:pt idx="6">
                  <c:v>VІІ</c:v>
                </c:pt>
                <c:pt idx="7">
                  <c:v>VІІІ</c:v>
                </c:pt>
                <c:pt idx="8">
                  <c:v>ІХ</c:v>
                </c:pt>
                <c:pt idx="9">
                  <c:v>Х</c:v>
                </c:pt>
              </c:strCache>
            </c:strRef>
          </c:cat>
          <c:val>
            <c:numRef>
              <c:f>Лист11!$B$3:$K$3</c:f>
              <c:numCache>
                <c:formatCode>General</c:formatCode>
                <c:ptCount val="10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  <c:pt idx="5">
                  <c:v>7</c:v>
                </c:pt>
                <c:pt idx="6">
                  <c:v>10</c:v>
                </c:pt>
                <c:pt idx="7">
                  <c:v>30</c:v>
                </c:pt>
                <c:pt idx="8">
                  <c:v>45</c:v>
                </c:pt>
                <c:pt idx="9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65C-45D9-A58C-52A4728602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9616384"/>
        <c:axId val="199617920"/>
        <c:axId val="0"/>
      </c:bar3DChart>
      <c:catAx>
        <c:axId val="19961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99617920"/>
        <c:crosses val="autoZero"/>
        <c:auto val="1"/>
        <c:lblAlgn val="ctr"/>
        <c:lblOffset val="100"/>
        <c:noMultiLvlLbl val="0"/>
      </c:catAx>
      <c:valAx>
        <c:axId val="199617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99616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bg-BG">
                <a:solidFill>
                  <a:schemeClr val="bg1"/>
                </a:solidFill>
              </a:rPr>
              <a:t>ІІ клас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Лист9!$A$1:$A$11</c:f>
              <c:strCache>
                <c:ptCount val="11"/>
                <c:pt idx="0">
                  <c:v>БЕЛ</c:v>
                </c:pt>
                <c:pt idx="1">
                  <c:v>Английски език </c:v>
                </c:pt>
                <c:pt idx="2">
                  <c:v>Математика</c:v>
                </c:pt>
                <c:pt idx="3">
                  <c:v>Околен свят</c:v>
                </c:pt>
                <c:pt idx="4">
                  <c:v>Музика</c:v>
                </c:pt>
                <c:pt idx="5">
                  <c:v>Изобразително изкуство</c:v>
                </c:pt>
                <c:pt idx="6">
                  <c:v>Технологии и предприемачество</c:v>
                </c:pt>
                <c:pt idx="7">
                  <c:v> Физическо възпитание и спорт</c:v>
                </c:pt>
                <c:pt idx="8">
                  <c:v>Български език и литература ИУЧ</c:v>
                </c:pt>
                <c:pt idx="9">
                  <c:v>Математика ИУЧ</c:v>
                </c:pt>
                <c:pt idx="10">
                  <c:v>Околен свят ИУЧ</c:v>
                </c:pt>
              </c:strCache>
            </c:strRef>
          </c:cat>
          <c:val>
            <c:numRef>
              <c:f>Лист9!$B$1:$B$11</c:f>
              <c:numCache>
                <c:formatCode>General</c:formatCode>
                <c:ptCount val="11"/>
                <c:pt idx="0">
                  <c:v>4.09</c:v>
                </c:pt>
                <c:pt idx="1">
                  <c:v>3.91</c:v>
                </c:pt>
                <c:pt idx="2">
                  <c:v>4.3600000000000003</c:v>
                </c:pt>
                <c:pt idx="3">
                  <c:v>4</c:v>
                </c:pt>
                <c:pt idx="4">
                  <c:v>4.45</c:v>
                </c:pt>
                <c:pt idx="5">
                  <c:v>5</c:v>
                </c:pt>
                <c:pt idx="6">
                  <c:v>5</c:v>
                </c:pt>
                <c:pt idx="7">
                  <c:v>4.7300000000000004</c:v>
                </c:pt>
                <c:pt idx="8">
                  <c:v>3.82</c:v>
                </c:pt>
                <c:pt idx="9">
                  <c:v>4.09</c:v>
                </c:pt>
                <c:pt idx="10">
                  <c:v>4.3600000000000003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DC-4C51-A759-E1781463CC9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8706048"/>
        <c:axId val="108717184"/>
        <c:axId val="0"/>
      </c:bar3DChart>
      <c:catAx>
        <c:axId val="10870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08717184"/>
        <c:crosses val="autoZero"/>
        <c:auto val="1"/>
        <c:lblAlgn val="ctr"/>
        <c:lblOffset val="100"/>
        <c:noMultiLvlLbl val="0"/>
      </c:catAx>
      <c:valAx>
        <c:axId val="1087171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8706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bg-BG">
                <a:solidFill>
                  <a:schemeClr val="bg1"/>
                </a:solidFill>
              </a:rPr>
              <a:t>ІІІ клас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Лист8!$A$1:$A$12</c:f>
              <c:strCache>
                <c:ptCount val="12"/>
                <c:pt idx="0">
                  <c:v>БЕЛ</c:v>
                </c:pt>
                <c:pt idx="1">
                  <c:v>Английски език</c:v>
                </c:pt>
                <c:pt idx="2">
                  <c:v>Математика</c:v>
                </c:pt>
                <c:pt idx="3">
                  <c:v>Компютърно моделиране</c:v>
                </c:pt>
                <c:pt idx="4">
                  <c:v>Човекът и обществото</c:v>
                </c:pt>
                <c:pt idx="5">
                  <c:v>Човекът и природата</c:v>
                </c:pt>
                <c:pt idx="6">
                  <c:v>Музика</c:v>
                </c:pt>
                <c:pt idx="7">
                  <c:v>Изобразително изкуство</c:v>
                </c:pt>
                <c:pt idx="8">
                  <c:v>Технологии и предприемачество</c:v>
                </c:pt>
                <c:pt idx="9">
                  <c:v> Физическо възпитание и спорт</c:v>
                </c:pt>
                <c:pt idx="10">
                  <c:v>Български език и литература ИУЧ</c:v>
                </c:pt>
                <c:pt idx="11">
                  <c:v>Математика ИУЧ</c:v>
                </c:pt>
              </c:strCache>
            </c:strRef>
          </c:cat>
          <c:val>
            <c:numRef>
              <c:f>Лист8!$B$1:$B$12</c:f>
              <c:numCache>
                <c:formatCode>General</c:formatCode>
                <c:ptCount val="12"/>
                <c:pt idx="0">
                  <c:v>4.07</c:v>
                </c:pt>
                <c:pt idx="1">
                  <c:v>3.43</c:v>
                </c:pt>
                <c:pt idx="2">
                  <c:v>4.21</c:v>
                </c:pt>
                <c:pt idx="3">
                  <c:v>5.36</c:v>
                </c:pt>
                <c:pt idx="4">
                  <c:v>4.21</c:v>
                </c:pt>
                <c:pt idx="5">
                  <c:v>4.3600000000000003</c:v>
                </c:pt>
                <c:pt idx="6">
                  <c:v>4.8600000000000003</c:v>
                </c:pt>
                <c:pt idx="7">
                  <c:v>4.8600000000000003</c:v>
                </c:pt>
                <c:pt idx="8">
                  <c:v>4.46</c:v>
                </c:pt>
                <c:pt idx="9">
                  <c:v>5.15</c:v>
                </c:pt>
                <c:pt idx="10">
                  <c:v>4.1399999999999997</c:v>
                </c:pt>
                <c:pt idx="11">
                  <c:v>4.43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44-40D6-A705-04522210B89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4258176"/>
        <c:axId val="96029696"/>
        <c:axId val="0"/>
      </c:bar3DChart>
      <c:catAx>
        <c:axId val="84258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96029696"/>
        <c:crosses val="autoZero"/>
        <c:auto val="1"/>
        <c:lblAlgn val="ctr"/>
        <c:lblOffset val="100"/>
        <c:noMultiLvlLbl val="0"/>
      </c:catAx>
      <c:valAx>
        <c:axId val="960296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258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bg-BG">
                <a:solidFill>
                  <a:schemeClr val="bg1"/>
                </a:solidFill>
              </a:rPr>
              <a:t>І</a:t>
            </a:r>
            <a:r>
              <a:rPr lang="en-US">
                <a:solidFill>
                  <a:schemeClr val="bg1"/>
                </a:solidFill>
              </a:rPr>
              <a:t>V </a:t>
            </a:r>
            <a:r>
              <a:rPr lang="bg-BG">
                <a:solidFill>
                  <a:schemeClr val="bg1"/>
                </a:solidFill>
              </a:rPr>
              <a:t>клас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Лист7!$A$1:$A$12</c:f>
              <c:strCache>
                <c:ptCount val="12"/>
                <c:pt idx="0">
                  <c:v>БЕЛ</c:v>
                </c:pt>
                <c:pt idx="1">
                  <c:v>Английски език </c:v>
                </c:pt>
                <c:pt idx="2">
                  <c:v>Математика</c:v>
                </c:pt>
                <c:pt idx="3">
                  <c:v>Компютърно моделиране</c:v>
                </c:pt>
                <c:pt idx="4">
                  <c:v>Човекът и обществото</c:v>
                </c:pt>
                <c:pt idx="5">
                  <c:v>Човекът и природата</c:v>
                </c:pt>
                <c:pt idx="6">
                  <c:v>Музика</c:v>
                </c:pt>
                <c:pt idx="7">
                  <c:v>Изобразително изкуство</c:v>
                </c:pt>
                <c:pt idx="8">
                  <c:v>Технологии и предприемачество</c:v>
                </c:pt>
                <c:pt idx="9">
                  <c:v> Физическо възпитание и спорт</c:v>
                </c:pt>
                <c:pt idx="10">
                  <c:v>Български език и литература ИУЧ</c:v>
                </c:pt>
                <c:pt idx="11">
                  <c:v>Математика ИУЧ</c:v>
                </c:pt>
              </c:strCache>
            </c:strRef>
          </c:cat>
          <c:val>
            <c:numRef>
              <c:f>Лист7!$B$1:$B$12</c:f>
              <c:numCache>
                <c:formatCode>General</c:formatCode>
                <c:ptCount val="12"/>
                <c:pt idx="0">
                  <c:v>4.25</c:v>
                </c:pt>
                <c:pt idx="1">
                  <c:v>3.46</c:v>
                </c:pt>
                <c:pt idx="2">
                  <c:v>4.25</c:v>
                </c:pt>
                <c:pt idx="3">
                  <c:v>4.76</c:v>
                </c:pt>
                <c:pt idx="4">
                  <c:v>4.2300000000000004</c:v>
                </c:pt>
                <c:pt idx="5">
                  <c:v>4.1500000000000004</c:v>
                </c:pt>
                <c:pt idx="6">
                  <c:v>5.09</c:v>
                </c:pt>
                <c:pt idx="7">
                  <c:v>5.18</c:v>
                </c:pt>
                <c:pt idx="8">
                  <c:v>5.14</c:v>
                </c:pt>
                <c:pt idx="9">
                  <c:v>4.67</c:v>
                </c:pt>
                <c:pt idx="10">
                  <c:v>4.26</c:v>
                </c:pt>
                <c:pt idx="11">
                  <c:v>4.8600000000000003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09E-42FF-92EA-EF4C0A3941F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7793920"/>
        <c:axId val="117796864"/>
        <c:axId val="0"/>
      </c:bar3DChart>
      <c:catAx>
        <c:axId val="11779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17796864"/>
        <c:crosses val="autoZero"/>
        <c:auto val="1"/>
        <c:lblAlgn val="ctr"/>
        <c:lblOffset val="100"/>
        <c:noMultiLvlLbl val="0"/>
      </c:catAx>
      <c:valAx>
        <c:axId val="117796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7793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V</a:t>
            </a:r>
            <a:r>
              <a:rPr lang="bg-BG" baseline="0">
                <a:solidFill>
                  <a:schemeClr val="bg1"/>
                </a:solidFill>
              </a:rPr>
              <a:t> </a:t>
            </a:r>
            <a:r>
              <a:rPr lang="bg-BG">
                <a:solidFill>
                  <a:schemeClr val="bg1"/>
                </a:solidFill>
              </a:rPr>
              <a:t>клас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Лист6!$A$1:$A$14</c:f>
              <c:strCache>
                <c:ptCount val="14"/>
                <c:pt idx="0">
                  <c:v>БЕЛ</c:v>
                </c:pt>
                <c:pt idx="1">
                  <c:v>Английски език </c:v>
                </c:pt>
                <c:pt idx="2">
                  <c:v>Математика</c:v>
                </c:pt>
                <c:pt idx="3">
                  <c:v>Информационни технологии</c:v>
                </c:pt>
                <c:pt idx="4">
                  <c:v>История и цивилизации</c:v>
                </c:pt>
                <c:pt idx="5">
                  <c:v>География и икономика</c:v>
                </c:pt>
                <c:pt idx="6">
                  <c:v>Човекът и природата</c:v>
                </c:pt>
                <c:pt idx="7">
                  <c:v>Музика</c:v>
                </c:pt>
                <c:pt idx="8">
                  <c:v>Изобразително изкуство</c:v>
                </c:pt>
                <c:pt idx="9">
                  <c:v>Технологии и предприемачество</c:v>
                </c:pt>
                <c:pt idx="10">
                  <c:v> Физическо възпитание и спорт</c:v>
                </c:pt>
                <c:pt idx="11">
                  <c:v>Български език и литература ИУЧ</c:v>
                </c:pt>
                <c:pt idx="12">
                  <c:v>Математика ИУЧ</c:v>
                </c:pt>
                <c:pt idx="13">
                  <c:v>Човекът и природата ИУЧ</c:v>
                </c:pt>
              </c:strCache>
            </c:strRef>
          </c:cat>
          <c:val>
            <c:numRef>
              <c:f>Лист6!$B$1:$B$14</c:f>
              <c:numCache>
                <c:formatCode>General</c:formatCode>
                <c:ptCount val="14"/>
                <c:pt idx="0">
                  <c:v>3.77</c:v>
                </c:pt>
                <c:pt idx="1">
                  <c:v>3.62</c:v>
                </c:pt>
                <c:pt idx="2">
                  <c:v>3.54</c:v>
                </c:pt>
                <c:pt idx="3">
                  <c:v>4.46</c:v>
                </c:pt>
                <c:pt idx="4">
                  <c:v>4.1500000000000004</c:v>
                </c:pt>
                <c:pt idx="5">
                  <c:v>4.2300000000000004</c:v>
                </c:pt>
                <c:pt idx="6">
                  <c:v>3.38</c:v>
                </c:pt>
                <c:pt idx="7">
                  <c:v>4.46</c:v>
                </c:pt>
                <c:pt idx="8">
                  <c:v>4.6900000000000004</c:v>
                </c:pt>
                <c:pt idx="9">
                  <c:v>4.92</c:v>
                </c:pt>
                <c:pt idx="10">
                  <c:v>4.2300000000000004</c:v>
                </c:pt>
                <c:pt idx="11">
                  <c:v>4</c:v>
                </c:pt>
                <c:pt idx="12">
                  <c:v>4</c:v>
                </c:pt>
                <c:pt idx="13">
                  <c:v>4.92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41-4357-B8BD-6B837DD5880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3169536"/>
        <c:axId val="116471296"/>
        <c:axId val="0"/>
      </c:bar3DChart>
      <c:catAx>
        <c:axId val="11316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16471296"/>
        <c:crosses val="autoZero"/>
        <c:auto val="1"/>
        <c:lblAlgn val="ctr"/>
        <c:lblOffset val="100"/>
        <c:noMultiLvlLbl val="0"/>
      </c:catAx>
      <c:valAx>
        <c:axId val="1164712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3169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V</a:t>
            </a:r>
            <a:r>
              <a:rPr lang="bg-BG">
                <a:solidFill>
                  <a:schemeClr val="bg1"/>
                </a:solidFill>
              </a:rPr>
              <a:t>І клас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Лист5!$A$1:$A$13</c:f>
              <c:strCache>
                <c:ptCount val="13"/>
                <c:pt idx="0">
                  <c:v>БЕЛ</c:v>
                </c:pt>
                <c:pt idx="1">
                  <c:v>Английски език </c:v>
                </c:pt>
                <c:pt idx="2">
                  <c:v>Математика</c:v>
                </c:pt>
                <c:pt idx="3">
                  <c:v>Информационни технологии</c:v>
                </c:pt>
                <c:pt idx="4">
                  <c:v>История и цивилизации</c:v>
                </c:pt>
                <c:pt idx="5">
                  <c:v>География и икономика</c:v>
                </c:pt>
                <c:pt idx="6">
                  <c:v>Човекът и природата</c:v>
                </c:pt>
                <c:pt idx="7">
                  <c:v>Музика</c:v>
                </c:pt>
                <c:pt idx="8">
                  <c:v>Изобразително изкуство</c:v>
                </c:pt>
                <c:pt idx="9">
                  <c:v>Технологии и предприемачество</c:v>
                </c:pt>
                <c:pt idx="10">
                  <c:v>Физическо възпитание и спорт</c:v>
                </c:pt>
                <c:pt idx="11">
                  <c:v>Човекът и природата ИУЧ</c:v>
                </c:pt>
                <c:pt idx="12">
                  <c:v>Информационни технологии ИУЧ</c:v>
                </c:pt>
              </c:strCache>
            </c:strRef>
          </c:cat>
          <c:val>
            <c:numRef>
              <c:f>Лист5!$B$1:$B$13</c:f>
              <c:numCache>
                <c:formatCode>General</c:formatCode>
                <c:ptCount val="13"/>
                <c:pt idx="0">
                  <c:v>3.85</c:v>
                </c:pt>
                <c:pt idx="1">
                  <c:v>3.69</c:v>
                </c:pt>
                <c:pt idx="2">
                  <c:v>3.62</c:v>
                </c:pt>
                <c:pt idx="3">
                  <c:v>4</c:v>
                </c:pt>
                <c:pt idx="4">
                  <c:v>4.3099999999999996</c:v>
                </c:pt>
                <c:pt idx="5">
                  <c:v>4.54</c:v>
                </c:pt>
                <c:pt idx="6">
                  <c:v>3.54</c:v>
                </c:pt>
                <c:pt idx="7">
                  <c:v>4.1500000000000004</c:v>
                </c:pt>
                <c:pt idx="8">
                  <c:v>4.2300000000000004</c:v>
                </c:pt>
                <c:pt idx="9">
                  <c:v>4.54</c:v>
                </c:pt>
                <c:pt idx="10">
                  <c:v>4.54</c:v>
                </c:pt>
                <c:pt idx="11">
                  <c:v>4.54</c:v>
                </c:pt>
                <c:pt idx="12">
                  <c:v>3.92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FC-44C8-970B-01189EF35EF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2580480"/>
        <c:axId val="134037888"/>
        <c:axId val="0"/>
      </c:bar3DChart>
      <c:catAx>
        <c:axId val="132580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34037888"/>
        <c:crosses val="autoZero"/>
        <c:auto val="1"/>
        <c:lblAlgn val="ctr"/>
        <c:lblOffset val="100"/>
        <c:noMultiLvlLbl val="0"/>
      </c:catAx>
      <c:valAx>
        <c:axId val="1340378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2580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V</a:t>
            </a:r>
            <a:r>
              <a:rPr lang="bg-BG">
                <a:solidFill>
                  <a:schemeClr val="bg1"/>
                </a:solidFill>
              </a:rPr>
              <a:t>ІІ клас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Лист4!$A$1:$A$16</c:f>
              <c:strCache>
                <c:ptCount val="16"/>
                <c:pt idx="0">
                  <c:v>БЕЛ</c:v>
                </c:pt>
                <c:pt idx="1">
                  <c:v>Английски език </c:v>
                </c:pt>
                <c:pt idx="2">
                  <c:v>Математика</c:v>
                </c:pt>
                <c:pt idx="3">
                  <c:v>Информационни технологии</c:v>
                </c:pt>
                <c:pt idx="4">
                  <c:v>История и цивилизации</c:v>
                </c:pt>
                <c:pt idx="5">
                  <c:v>География и икономика</c:v>
                </c:pt>
                <c:pt idx="6">
                  <c:v>Биология и здравно образование</c:v>
                </c:pt>
                <c:pt idx="7">
                  <c:v>Физика и астрономия</c:v>
                </c:pt>
                <c:pt idx="8">
                  <c:v>Химия и опазване на околната среда</c:v>
                </c:pt>
                <c:pt idx="9">
                  <c:v>Музика</c:v>
                </c:pt>
                <c:pt idx="10">
                  <c:v>Изобразително изкуство</c:v>
                </c:pt>
                <c:pt idx="11">
                  <c:v>Технологии и предприемачество</c:v>
                </c:pt>
                <c:pt idx="12">
                  <c:v>Физическо възпитание и спорт</c:v>
                </c:pt>
                <c:pt idx="13">
                  <c:v>Български език и литература ИУЧ</c:v>
                </c:pt>
                <c:pt idx="14">
                  <c:v>Математика ИУЧ</c:v>
                </c:pt>
                <c:pt idx="15">
                  <c:v>Информационни технологии ИУЧ</c:v>
                </c:pt>
              </c:strCache>
            </c:strRef>
          </c:cat>
          <c:val>
            <c:numRef>
              <c:f>Лист4!$B$1:$B$16</c:f>
              <c:numCache>
                <c:formatCode>General</c:formatCode>
                <c:ptCount val="16"/>
                <c:pt idx="0">
                  <c:v>3.42</c:v>
                </c:pt>
                <c:pt idx="1">
                  <c:v>4</c:v>
                </c:pt>
                <c:pt idx="2">
                  <c:v>4</c:v>
                </c:pt>
                <c:pt idx="3">
                  <c:v>4.08</c:v>
                </c:pt>
                <c:pt idx="4">
                  <c:v>4.08</c:v>
                </c:pt>
                <c:pt idx="5">
                  <c:v>4</c:v>
                </c:pt>
                <c:pt idx="6">
                  <c:v>3.67</c:v>
                </c:pt>
                <c:pt idx="7">
                  <c:v>3.67</c:v>
                </c:pt>
                <c:pt idx="8">
                  <c:v>3.75</c:v>
                </c:pt>
                <c:pt idx="9">
                  <c:v>4.08</c:v>
                </c:pt>
                <c:pt idx="10">
                  <c:v>4.5</c:v>
                </c:pt>
                <c:pt idx="11">
                  <c:v>4.67</c:v>
                </c:pt>
                <c:pt idx="12">
                  <c:v>4.5</c:v>
                </c:pt>
                <c:pt idx="13">
                  <c:v>3.75</c:v>
                </c:pt>
                <c:pt idx="14">
                  <c:v>3.83</c:v>
                </c:pt>
                <c:pt idx="15">
                  <c:v>4.25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614-4E27-9F98-470BB01F3A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7448832"/>
        <c:axId val="157521408"/>
        <c:axId val="0"/>
      </c:bar3DChart>
      <c:catAx>
        <c:axId val="15744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57521408"/>
        <c:crosses val="autoZero"/>
        <c:auto val="1"/>
        <c:lblAlgn val="ctr"/>
        <c:lblOffset val="100"/>
        <c:noMultiLvlLbl val="0"/>
      </c:catAx>
      <c:valAx>
        <c:axId val="1575214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744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V</a:t>
            </a:r>
            <a:r>
              <a:rPr lang="bg-BG">
                <a:solidFill>
                  <a:schemeClr val="bg1"/>
                </a:solidFill>
              </a:rPr>
              <a:t>ІІІ клас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Лист3!$A$1:$A$20</c:f>
              <c:strCache>
                <c:ptCount val="20"/>
                <c:pt idx="0">
                  <c:v>БЕЛ</c:v>
                </c:pt>
                <c:pt idx="1">
                  <c:v>Английски език </c:v>
                </c:pt>
                <c:pt idx="2">
                  <c:v>Математика</c:v>
                </c:pt>
                <c:pt idx="3">
                  <c:v>Информационни технологии</c:v>
                </c:pt>
                <c:pt idx="4">
                  <c:v>История и цивилизация</c:v>
                </c:pt>
                <c:pt idx="5">
                  <c:v>География и икономика</c:v>
                </c:pt>
                <c:pt idx="6">
                  <c:v>Философия</c:v>
                </c:pt>
                <c:pt idx="7">
                  <c:v>Биология и здравно образование</c:v>
                </c:pt>
                <c:pt idx="8">
                  <c:v>Физика и астрономия</c:v>
                </c:pt>
                <c:pt idx="9">
                  <c:v>Химия и опазване на околн. среда</c:v>
                </c:pt>
                <c:pt idx="10">
                  <c:v>Изобразително изкуство</c:v>
                </c:pt>
                <c:pt idx="11">
                  <c:v>Предприемачество</c:v>
                </c:pt>
                <c:pt idx="12">
                  <c:v> Физическо възпитание и спорт</c:v>
                </c:pt>
                <c:pt idx="13">
                  <c:v>Основи на земеделието</c:v>
                </c:pt>
                <c:pt idx="14">
                  <c:v>Механизация в земеделието</c:v>
                </c:pt>
                <c:pt idx="15">
                  <c:v>Основи на животновъдството</c:v>
                </c:pt>
                <c:pt idx="16">
                  <c:v>Основи на растениевъдството</c:v>
                </c:pt>
                <c:pt idx="17">
                  <c:v>УП Механизация в земеделието</c:v>
                </c:pt>
                <c:pt idx="18">
                  <c:v>УП Основи на животновъдството</c:v>
                </c:pt>
                <c:pt idx="19">
                  <c:v>УП Основи на растениевъдството</c:v>
                </c:pt>
              </c:strCache>
            </c:strRef>
          </c:cat>
          <c:val>
            <c:numRef>
              <c:f>Лист3!$B$1:$B$20</c:f>
              <c:numCache>
                <c:formatCode>General</c:formatCode>
                <c:ptCount val="20"/>
                <c:pt idx="0">
                  <c:v>3.77</c:v>
                </c:pt>
                <c:pt idx="1">
                  <c:v>3.46</c:v>
                </c:pt>
                <c:pt idx="2">
                  <c:v>3.77</c:v>
                </c:pt>
                <c:pt idx="3">
                  <c:v>3.46</c:v>
                </c:pt>
                <c:pt idx="4">
                  <c:v>3.77</c:v>
                </c:pt>
                <c:pt idx="5">
                  <c:v>3.92</c:v>
                </c:pt>
                <c:pt idx="6">
                  <c:v>3.69</c:v>
                </c:pt>
                <c:pt idx="7">
                  <c:v>3.54</c:v>
                </c:pt>
                <c:pt idx="8">
                  <c:v>2.92</c:v>
                </c:pt>
                <c:pt idx="9">
                  <c:v>2.92</c:v>
                </c:pt>
                <c:pt idx="10">
                  <c:v>4.08</c:v>
                </c:pt>
                <c:pt idx="11">
                  <c:v>4</c:v>
                </c:pt>
                <c:pt idx="12">
                  <c:v>4.2300000000000004</c:v>
                </c:pt>
                <c:pt idx="13">
                  <c:v>3.62</c:v>
                </c:pt>
                <c:pt idx="14">
                  <c:v>3.38</c:v>
                </c:pt>
                <c:pt idx="15">
                  <c:v>3.62</c:v>
                </c:pt>
                <c:pt idx="16">
                  <c:v>3.62</c:v>
                </c:pt>
                <c:pt idx="17">
                  <c:v>3.46</c:v>
                </c:pt>
                <c:pt idx="18">
                  <c:v>3.54</c:v>
                </c:pt>
                <c:pt idx="19">
                  <c:v>3.54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81-47ED-BAAC-1992A848EE0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8992640"/>
        <c:axId val="159003776"/>
        <c:axId val="0"/>
      </c:bar3DChart>
      <c:catAx>
        <c:axId val="15899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59003776"/>
        <c:crosses val="autoZero"/>
        <c:auto val="1"/>
        <c:lblAlgn val="ctr"/>
        <c:lblOffset val="100"/>
        <c:noMultiLvlLbl val="0"/>
      </c:catAx>
      <c:valAx>
        <c:axId val="1590037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8992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bg-BG">
                <a:solidFill>
                  <a:schemeClr val="bg1"/>
                </a:solidFill>
              </a:rPr>
              <a:t>ІХ клас</a:t>
            </a:r>
          </a:p>
        </c:rich>
      </c:tx>
      <c:layout>
        <c:manualLayout>
          <c:xMode val="edge"/>
          <c:yMode val="edge"/>
          <c:x val="0.44428940648914506"/>
          <c:y val="7.6510218331245867E-3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Лист2!$A$1:$A$18</c:f>
              <c:strCache>
                <c:ptCount val="18"/>
                <c:pt idx="0">
                  <c:v>БЕЛ</c:v>
                </c:pt>
                <c:pt idx="1">
                  <c:v>Английски език </c:v>
                </c:pt>
                <c:pt idx="2">
                  <c:v>Френски език</c:v>
                </c:pt>
                <c:pt idx="3">
                  <c:v>Математика</c:v>
                </c:pt>
                <c:pt idx="4">
                  <c:v>Информационни технологии</c:v>
                </c:pt>
                <c:pt idx="5">
                  <c:v>История и цивилизация</c:v>
                </c:pt>
                <c:pt idx="6">
                  <c:v>География и икономика</c:v>
                </c:pt>
                <c:pt idx="7">
                  <c:v>Философия</c:v>
                </c:pt>
                <c:pt idx="8">
                  <c:v>Биология и здравно образование</c:v>
                </c:pt>
                <c:pt idx="9">
                  <c:v>Физика и астрономия</c:v>
                </c:pt>
                <c:pt idx="10">
                  <c:v>Химия и опазване на околната среда</c:v>
                </c:pt>
                <c:pt idx="11">
                  <c:v>Музика</c:v>
                </c:pt>
                <c:pt idx="12">
                  <c:v>Физическо възпитание и спорт</c:v>
                </c:pt>
                <c:pt idx="13">
                  <c:v>УП Компютърен машинопис и текстообработка</c:v>
                </c:pt>
                <c:pt idx="14">
                  <c:v>Въведение в деловата кореспонденция</c:v>
                </c:pt>
                <c:pt idx="15">
                  <c:v>Въведение в деловодството</c:v>
                </c:pt>
                <c:pt idx="16">
                  <c:v>УП Въведение в деловата кореспонденция</c:v>
                </c:pt>
                <c:pt idx="17">
                  <c:v>УП Въведение в деловодството</c:v>
                </c:pt>
              </c:strCache>
            </c:strRef>
          </c:cat>
          <c:val>
            <c:numRef>
              <c:f>Лист2!$B$1:$B$18</c:f>
              <c:numCache>
                <c:formatCode>General</c:formatCode>
                <c:ptCount val="18"/>
                <c:pt idx="0">
                  <c:v>3.73</c:v>
                </c:pt>
                <c:pt idx="1">
                  <c:v>3.55</c:v>
                </c:pt>
                <c:pt idx="2">
                  <c:v>4.09</c:v>
                </c:pt>
                <c:pt idx="3">
                  <c:v>3.82</c:v>
                </c:pt>
                <c:pt idx="4">
                  <c:v>4</c:v>
                </c:pt>
                <c:pt idx="5">
                  <c:v>4.09</c:v>
                </c:pt>
                <c:pt idx="6">
                  <c:v>4.18</c:v>
                </c:pt>
                <c:pt idx="7">
                  <c:v>4</c:v>
                </c:pt>
                <c:pt idx="8">
                  <c:v>3.73</c:v>
                </c:pt>
                <c:pt idx="9">
                  <c:v>3.82</c:v>
                </c:pt>
                <c:pt idx="10">
                  <c:v>3.36</c:v>
                </c:pt>
                <c:pt idx="11">
                  <c:v>4.18</c:v>
                </c:pt>
                <c:pt idx="12">
                  <c:v>4</c:v>
                </c:pt>
                <c:pt idx="13">
                  <c:v>4.2699999999999996</c:v>
                </c:pt>
                <c:pt idx="14">
                  <c:v>4.09</c:v>
                </c:pt>
                <c:pt idx="15">
                  <c:v>4</c:v>
                </c:pt>
                <c:pt idx="16">
                  <c:v>4.09</c:v>
                </c:pt>
                <c:pt idx="17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A16-4237-8A05-70A6C034BCD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0394624"/>
        <c:axId val="162048640"/>
        <c:axId val="0"/>
      </c:bar3DChart>
      <c:catAx>
        <c:axId val="160394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62048640"/>
        <c:crosses val="autoZero"/>
        <c:auto val="1"/>
        <c:lblAlgn val="ctr"/>
        <c:lblOffset val="100"/>
        <c:noMultiLvlLbl val="0"/>
      </c:catAx>
      <c:valAx>
        <c:axId val="1620486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0394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0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8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9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21T01:13:06.755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D3415F-E0A3-4760-8769-05621357C56C}" type="doc">
      <dgm:prSet loTypeId="urn:microsoft.com/office/officeart/2005/8/layout/chevron2" loCatId="process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bg-BG"/>
        </a:p>
      </dgm:t>
    </dgm:pt>
    <dgm:pt modelId="{F745556B-56C7-4A68-A90D-5F6C60628B01}">
      <dgm:prSet phldrT="[Текст]"/>
      <dgm:spPr/>
      <dgm:t>
        <a:bodyPr/>
        <a:lstStyle/>
        <a:p>
          <a:r>
            <a:rPr lang="bg-BG" dirty="0"/>
            <a:t>7 клас</a:t>
          </a:r>
        </a:p>
      </dgm:t>
    </dgm:pt>
    <dgm:pt modelId="{3C01BAF6-01CF-43D3-9C49-B798A31FE4CC}" type="parTrans" cxnId="{0FC7D177-BA45-491A-9D5D-AC64E8B80253}">
      <dgm:prSet/>
      <dgm:spPr/>
      <dgm:t>
        <a:bodyPr/>
        <a:lstStyle/>
        <a:p>
          <a:endParaRPr lang="bg-BG"/>
        </a:p>
      </dgm:t>
    </dgm:pt>
    <dgm:pt modelId="{573C4385-E3D4-456D-B583-7BDC02A5898C}" type="sibTrans" cxnId="{0FC7D177-BA45-491A-9D5D-AC64E8B80253}">
      <dgm:prSet/>
      <dgm:spPr/>
      <dgm:t>
        <a:bodyPr/>
        <a:lstStyle/>
        <a:p>
          <a:endParaRPr lang="bg-BG"/>
        </a:p>
      </dgm:t>
    </dgm:pt>
    <dgm:pt modelId="{4932F9F0-2BBE-4810-BC71-22395609407B}">
      <dgm:prSet phldrT="[Текст]"/>
      <dgm:spPr/>
      <dgm:t>
        <a:bodyPr/>
        <a:lstStyle/>
        <a:p>
          <a:r>
            <a:rPr lang="bg-BG" dirty="0"/>
            <a:t>Български език и литература</a:t>
          </a:r>
        </a:p>
      </dgm:t>
    </dgm:pt>
    <dgm:pt modelId="{ADEE0620-26C7-4928-AF6E-C4272B8370A3}" type="parTrans" cxnId="{5C36DB65-B773-4E64-849F-B28AD403EABB}">
      <dgm:prSet/>
      <dgm:spPr/>
      <dgm:t>
        <a:bodyPr/>
        <a:lstStyle/>
        <a:p>
          <a:endParaRPr lang="bg-BG"/>
        </a:p>
      </dgm:t>
    </dgm:pt>
    <dgm:pt modelId="{E30081F0-3258-454F-B832-5B3177F25F2A}" type="sibTrans" cxnId="{5C36DB65-B773-4E64-849F-B28AD403EABB}">
      <dgm:prSet/>
      <dgm:spPr/>
      <dgm:t>
        <a:bodyPr/>
        <a:lstStyle/>
        <a:p>
          <a:endParaRPr lang="bg-BG"/>
        </a:p>
      </dgm:t>
    </dgm:pt>
    <dgm:pt modelId="{247F620C-0314-4699-BC1D-298212981176}">
      <dgm:prSet phldrT="[Текст]"/>
      <dgm:spPr/>
      <dgm:t>
        <a:bodyPr/>
        <a:lstStyle/>
        <a:p>
          <a:r>
            <a:rPr lang="bg-BG" dirty="0"/>
            <a:t>7 клас</a:t>
          </a:r>
        </a:p>
      </dgm:t>
    </dgm:pt>
    <dgm:pt modelId="{1BD0D3B3-DCEF-4EB8-BEAA-B5FCD7532B23}" type="parTrans" cxnId="{8162C78F-B1C5-48DA-8ABD-198A5B159A86}">
      <dgm:prSet/>
      <dgm:spPr/>
      <dgm:t>
        <a:bodyPr/>
        <a:lstStyle/>
        <a:p>
          <a:endParaRPr lang="bg-BG"/>
        </a:p>
      </dgm:t>
    </dgm:pt>
    <dgm:pt modelId="{DB31901E-6FDD-4C18-98BA-A34E9A22B5DF}" type="sibTrans" cxnId="{8162C78F-B1C5-48DA-8ABD-198A5B159A86}">
      <dgm:prSet/>
      <dgm:spPr/>
      <dgm:t>
        <a:bodyPr/>
        <a:lstStyle/>
        <a:p>
          <a:endParaRPr lang="bg-BG"/>
        </a:p>
      </dgm:t>
    </dgm:pt>
    <dgm:pt modelId="{3EAE0EF9-D291-45FF-A7AF-91DC9C6D58F7}">
      <dgm:prSet phldrT="[Текст]"/>
      <dgm:spPr/>
      <dgm:t>
        <a:bodyPr/>
        <a:lstStyle/>
        <a:p>
          <a:r>
            <a:rPr lang="bg-BG" dirty="0"/>
            <a:t>Математика</a:t>
          </a:r>
        </a:p>
      </dgm:t>
    </dgm:pt>
    <dgm:pt modelId="{98FE8930-7A61-4C5A-A627-55B44D6D2B68}" type="parTrans" cxnId="{A96F6A04-AF1D-43B7-8776-1185179045C3}">
      <dgm:prSet/>
      <dgm:spPr/>
      <dgm:t>
        <a:bodyPr/>
        <a:lstStyle/>
        <a:p>
          <a:endParaRPr lang="bg-BG"/>
        </a:p>
      </dgm:t>
    </dgm:pt>
    <dgm:pt modelId="{D91DACF3-4987-420B-AA6A-5F29231844B7}" type="sibTrans" cxnId="{A96F6A04-AF1D-43B7-8776-1185179045C3}">
      <dgm:prSet/>
      <dgm:spPr/>
      <dgm:t>
        <a:bodyPr/>
        <a:lstStyle/>
        <a:p>
          <a:endParaRPr lang="bg-BG"/>
        </a:p>
      </dgm:t>
    </dgm:pt>
    <dgm:pt modelId="{A0BE8CBC-3A42-4BA3-A1BE-A09899E77CFB}">
      <dgm:prSet phldrT="[Текст]"/>
      <dgm:spPr/>
      <dgm:t>
        <a:bodyPr/>
        <a:lstStyle/>
        <a:p>
          <a:r>
            <a:rPr lang="bg-BG" dirty="0"/>
            <a:t>10 клас</a:t>
          </a:r>
        </a:p>
      </dgm:t>
    </dgm:pt>
    <dgm:pt modelId="{C3A1969E-A958-4ED6-B628-41AF14C77B59}" type="parTrans" cxnId="{783B677A-CC0B-435E-A863-72EF661BA8DB}">
      <dgm:prSet/>
      <dgm:spPr/>
      <dgm:t>
        <a:bodyPr/>
        <a:lstStyle/>
        <a:p>
          <a:endParaRPr lang="bg-BG"/>
        </a:p>
      </dgm:t>
    </dgm:pt>
    <dgm:pt modelId="{7ABEC82B-17B6-4C40-8129-0A644F524193}" type="sibTrans" cxnId="{783B677A-CC0B-435E-A863-72EF661BA8DB}">
      <dgm:prSet/>
      <dgm:spPr/>
      <dgm:t>
        <a:bodyPr/>
        <a:lstStyle/>
        <a:p>
          <a:endParaRPr lang="bg-BG"/>
        </a:p>
      </dgm:t>
    </dgm:pt>
    <dgm:pt modelId="{6507C9F8-4291-4DD4-B0BC-B071BE9F5623}">
      <dgm:prSet phldrT="[Текст]"/>
      <dgm:spPr/>
      <dgm:t>
        <a:bodyPr/>
        <a:lstStyle/>
        <a:p>
          <a:r>
            <a:rPr lang="bg-BG" dirty="0"/>
            <a:t>Български език и литература</a:t>
          </a:r>
        </a:p>
      </dgm:t>
    </dgm:pt>
    <dgm:pt modelId="{89FB652B-82DB-4380-8D51-0622F5C6A117}" type="parTrans" cxnId="{5B48867F-5F1E-44AA-879B-D6E1EA259B5E}">
      <dgm:prSet/>
      <dgm:spPr/>
      <dgm:t>
        <a:bodyPr/>
        <a:lstStyle/>
        <a:p>
          <a:endParaRPr lang="bg-BG"/>
        </a:p>
      </dgm:t>
    </dgm:pt>
    <dgm:pt modelId="{72D6D6C4-FA5C-45AE-A046-AB8B02FDEE96}" type="sibTrans" cxnId="{5B48867F-5F1E-44AA-879B-D6E1EA259B5E}">
      <dgm:prSet/>
      <dgm:spPr/>
      <dgm:t>
        <a:bodyPr/>
        <a:lstStyle/>
        <a:p>
          <a:endParaRPr lang="bg-BG"/>
        </a:p>
      </dgm:t>
    </dgm:pt>
    <dgm:pt modelId="{36A683A6-CC4B-44B7-AEA5-C94552446796}">
      <dgm:prSet/>
      <dgm:spPr/>
      <dgm:t>
        <a:bodyPr/>
        <a:lstStyle/>
        <a:p>
          <a:r>
            <a:rPr lang="bg-BG" dirty="0"/>
            <a:t>10 клас</a:t>
          </a:r>
        </a:p>
      </dgm:t>
    </dgm:pt>
    <dgm:pt modelId="{F811F171-5F15-442B-8177-94A1EDF7830D}" type="parTrans" cxnId="{8B0A02DA-F064-4F36-94F9-8FDF13AE584A}">
      <dgm:prSet/>
      <dgm:spPr/>
      <dgm:t>
        <a:bodyPr/>
        <a:lstStyle/>
        <a:p>
          <a:endParaRPr lang="bg-BG"/>
        </a:p>
      </dgm:t>
    </dgm:pt>
    <dgm:pt modelId="{CF05FA60-B5A6-4F94-9767-1B724960667C}" type="sibTrans" cxnId="{8B0A02DA-F064-4F36-94F9-8FDF13AE584A}">
      <dgm:prSet/>
      <dgm:spPr/>
      <dgm:t>
        <a:bodyPr/>
        <a:lstStyle/>
        <a:p>
          <a:endParaRPr lang="bg-BG"/>
        </a:p>
      </dgm:t>
    </dgm:pt>
    <dgm:pt modelId="{19AF3BB6-FECC-467B-BFA2-909C54455DCC}">
      <dgm:prSet/>
      <dgm:spPr/>
      <dgm:t>
        <a:bodyPr/>
        <a:lstStyle/>
        <a:p>
          <a:r>
            <a:rPr lang="bg-BG"/>
            <a:t>Математика</a:t>
          </a:r>
        </a:p>
      </dgm:t>
    </dgm:pt>
    <dgm:pt modelId="{0EAE6EBA-3904-4256-BF3A-C9248D1F768D}" type="parTrans" cxnId="{0F94CC5A-18AE-4CBB-B9D3-D2B6E06024E8}">
      <dgm:prSet/>
      <dgm:spPr/>
      <dgm:t>
        <a:bodyPr/>
        <a:lstStyle/>
        <a:p>
          <a:endParaRPr lang="bg-BG"/>
        </a:p>
      </dgm:t>
    </dgm:pt>
    <dgm:pt modelId="{BF59760A-B8A5-4093-99D7-204F2D684467}" type="sibTrans" cxnId="{0F94CC5A-18AE-4CBB-B9D3-D2B6E06024E8}">
      <dgm:prSet/>
      <dgm:spPr/>
      <dgm:t>
        <a:bodyPr/>
        <a:lstStyle/>
        <a:p>
          <a:endParaRPr lang="bg-BG"/>
        </a:p>
      </dgm:t>
    </dgm:pt>
    <dgm:pt modelId="{E82FE84B-ACFE-4776-B752-191129AAEAD5}" type="pres">
      <dgm:prSet presAssocID="{79D3415F-E0A3-4760-8769-05621357C56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E1F47C57-50A9-4DE0-9F8C-ADC6590ED1A6}" type="pres">
      <dgm:prSet presAssocID="{F745556B-56C7-4A68-A90D-5F6C60628B01}" presName="composite" presStyleCnt="0"/>
      <dgm:spPr/>
    </dgm:pt>
    <dgm:pt modelId="{2AE0D528-6DC5-444D-ADDC-6FD8C7F9EDB6}" type="pres">
      <dgm:prSet presAssocID="{F745556B-56C7-4A68-A90D-5F6C60628B01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C9C2A306-41A7-405E-9A2A-9F04130C415D}" type="pres">
      <dgm:prSet presAssocID="{F745556B-56C7-4A68-A90D-5F6C60628B01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ACAF132E-CA5E-49E6-8DEF-5E2A91F9E6B5}" type="pres">
      <dgm:prSet presAssocID="{573C4385-E3D4-456D-B583-7BDC02A5898C}" presName="sp" presStyleCnt="0"/>
      <dgm:spPr/>
    </dgm:pt>
    <dgm:pt modelId="{3024CAF3-932B-4434-8B32-80A84779EA55}" type="pres">
      <dgm:prSet presAssocID="{247F620C-0314-4699-BC1D-298212981176}" presName="composite" presStyleCnt="0"/>
      <dgm:spPr/>
    </dgm:pt>
    <dgm:pt modelId="{E79CDEDC-72EE-43AA-8CA8-1C48A7BB581D}" type="pres">
      <dgm:prSet presAssocID="{247F620C-0314-4699-BC1D-298212981176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D6877A5C-BDF4-4A30-A00D-54614928EC53}" type="pres">
      <dgm:prSet presAssocID="{247F620C-0314-4699-BC1D-298212981176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CC5F19FD-DE96-46F6-A117-A2B3540176E4}" type="pres">
      <dgm:prSet presAssocID="{DB31901E-6FDD-4C18-98BA-A34E9A22B5DF}" presName="sp" presStyleCnt="0"/>
      <dgm:spPr/>
    </dgm:pt>
    <dgm:pt modelId="{A4D5B57B-0B3A-4363-B8FE-4E5B30185F30}" type="pres">
      <dgm:prSet presAssocID="{A0BE8CBC-3A42-4BA3-A1BE-A09899E77CFB}" presName="composite" presStyleCnt="0"/>
      <dgm:spPr/>
    </dgm:pt>
    <dgm:pt modelId="{78055A55-EE77-48BC-B012-6E553CC54042}" type="pres">
      <dgm:prSet presAssocID="{A0BE8CBC-3A42-4BA3-A1BE-A09899E77CFB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24D4BE1-E454-4577-83D8-1165F148D55C}" type="pres">
      <dgm:prSet presAssocID="{A0BE8CBC-3A42-4BA3-A1BE-A09899E77CFB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107708C2-FF04-48BA-8D59-FFDB77D2CA96}" type="pres">
      <dgm:prSet presAssocID="{7ABEC82B-17B6-4C40-8129-0A644F524193}" presName="sp" presStyleCnt="0"/>
      <dgm:spPr/>
    </dgm:pt>
    <dgm:pt modelId="{966D73C9-8D9D-478C-B559-1FF75DD42199}" type="pres">
      <dgm:prSet presAssocID="{36A683A6-CC4B-44B7-AEA5-C94552446796}" presName="composite" presStyleCnt="0"/>
      <dgm:spPr/>
    </dgm:pt>
    <dgm:pt modelId="{E60F28F4-8FBA-482B-9D55-0194DAC7F0EF}" type="pres">
      <dgm:prSet presAssocID="{36A683A6-CC4B-44B7-AEA5-C94552446796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56C4FE03-D626-4E70-A18B-63E457E5415E}" type="pres">
      <dgm:prSet presAssocID="{36A683A6-CC4B-44B7-AEA5-C94552446796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A96F6A04-AF1D-43B7-8776-1185179045C3}" srcId="{247F620C-0314-4699-BC1D-298212981176}" destId="{3EAE0EF9-D291-45FF-A7AF-91DC9C6D58F7}" srcOrd="0" destOrd="0" parTransId="{98FE8930-7A61-4C5A-A627-55B44D6D2B68}" sibTransId="{D91DACF3-4987-420B-AA6A-5F29231844B7}"/>
    <dgm:cxn modelId="{8B0A02DA-F064-4F36-94F9-8FDF13AE584A}" srcId="{79D3415F-E0A3-4760-8769-05621357C56C}" destId="{36A683A6-CC4B-44B7-AEA5-C94552446796}" srcOrd="3" destOrd="0" parTransId="{F811F171-5F15-442B-8177-94A1EDF7830D}" sibTransId="{CF05FA60-B5A6-4F94-9767-1B724960667C}"/>
    <dgm:cxn modelId="{5C36DB65-B773-4E64-849F-B28AD403EABB}" srcId="{F745556B-56C7-4A68-A90D-5F6C60628B01}" destId="{4932F9F0-2BBE-4810-BC71-22395609407B}" srcOrd="0" destOrd="0" parTransId="{ADEE0620-26C7-4928-AF6E-C4272B8370A3}" sibTransId="{E30081F0-3258-454F-B832-5B3177F25F2A}"/>
    <dgm:cxn modelId="{7AFBA12A-9545-4D2F-80B2-6088E106456A}" type="presOf" srcId="{79D3415F-E0A3-4760-8769-05621357C56C}" destId="{E82FE84B-ACFE-4776-B752-191129AAEAD5}" srcOrd="0" destOrd="0" presId="urn:microsoft.com/office/officeart/2005/8/layout/chevron2"/>
    <dgm:cxn modelId="{8162C78F-B1C5-48DA-8ABD-198A5B159A86}" srcId="{79D3415F-E0A3-4760-8769-05621357C56C}" destId="{247F620C-0314-4699-BC1D-298212981176}" srcOrd="1" destOrd="0" parTransId="{1BD0D3B3-DCEF-4EB8-BEAA-B5FCD7532B23}" sibTransId="{DB31901E-6FDD-4C18-98BA-A34E9A22B5DF}"/>
    <dgm:cxn modelId="{783B677A-CC0B-435E-A863-72EF661BA8DB}" srcId="{79D3415F-E0A3-4760-8769-05621357C56C}" destId="{A0BE8CBC-3A42-4BA3-A1BE-A09899E77CFB}" srcOrd="2" destOrd="0" parTransId="{C3A1969E-A958-4ED6-B628-41AF14C77B59}" sibTransId="{7ABEC82B-17B6-4C40-8129-0A644F524193}"/>
    <dgm:cxn modelId="{D2A80755-277E-43A6-AEE6-B33CB09AB008}" type="presOf" srcId="{6507C9F8-4291-4DD4-B0BC-B071BE9F5623}" destId="{424D4BE1-E454-4577-83D8-1165F148D55C}" srcOrd="0" destOrd="0" presId="urn:microsoft.com/office/officeart/2005/8/layout/chevron2"/>
    <dgm:cxn modelId="{E15B3A3A-197F-4D83-8F81-D5856E1C9EC7}" type="presOf" srcId="{247F620C-0314-4699-BC1D-298212981176}" destId="{E79CDEDC-72EE-43AA-8CA8-1C48A7BB581D}" srcOrd="0" destOrd="0" presId="urn:microsoft.com/office/officeart/2005/8/layout/chevron2"/>
    <dgm:cxn modelId="{5B48867F-5F1E-44AA-879B-D6E1EA259B5E}" srcId="{A0BE8CBC-3A42-4BA3-A1BE-A09899E77CFB}" destId="{6507C9F8-4291-4DD4-B0BC-B071BE9F5623}" srcOrd="0" destOrd="0" parTransId="{89FB652B-82DB-4380-8D51-0622F5C6A117}" sibTransId="{72D6D6C4-FA5C-45AE-A046-AB8B02FDEE96}"/>
    <dgm:cxn modelId="{F1B5F09D-92A3-41D7-96F3-2106146E306D}" type="presOf" srcId="{A0BE8CBC-3A42-4BA3-A1BE-A09899E77CFB}" destId="{78055A55-EE77-48BC-B012-6E553CC54042}" srcOrd="0" destOrd="0" presId="urn:microsoft.com/office/officeart/2005/8/layout/chevron2"/>
    <dgm:cxn modelId="{0F94CC5A-18AE-4CBB-B9D3-D2B6E06024E8}" srcId="{36A683A6-CC4B-44B7-AEA5-C94552446796}" destId="{19AF3BB6-FECC-467B-BFA2-909C54455DCC}" srcOrd="0" destOrd="0" parTransId="{0EAE6EBA-3904-4256-BF3A-C9248D1F768D}" sibTransId="{BF59760A-B8A5-4093-99D7-204F2D684467}"/>
    <dgm:cxn modelId="{7F0E2D84-1861-4D3B-95C3-E253B8E54FEC}" type="presOf" srcId="{4932F9F0-2BBE-4810-BC71-22395609407B}" destId="{C9C2A306-41A7-405E-9A2A-9F04130C415D}" srcOrd="0" destOrd="0" presId="urn:microsoft.com/office/officeart/2005/8/layout/chevron2"/>
    <dgm:cxn modelId="{D95D13E7-5702-44F2-A8C7-7ED17B90ACB6}" type="presOf" srcId="{F745556B-56C7-4A68-A90D-5F6C60628B01}" destId="{2AE0D528-6DC5-444D-ADDC-6FD8C7F9EDB6}" srcOrd="0" destOrd="0" presId="urn:microsoft.com/office/officeart/2005/8/layout/chevron2"/>
    <dgm:cxn modelId="{0FC7D177-BA45-491A-9D5D-AC64E8B80253}" srcId="{79D3415F-E0A3-4760-8769-05621357C56C}" destId="{F745556B-56C7-4A68-A90D-5F6C60628B01}" srcOrd="0" destOrd="0" parTransId="{3C01BAF6-01CF-43D3-9C49-B798A31FE4CC}" sibTransId="{573C4385-E3D4-456D-B583-7BDC02A5898C}"/>
    <dgm:cxn modelId="{5F8D1DF5-ED9A-44C4-8BF8-FFF4DF62BA0B}" type="presOf" srcId="{36A683A6-CC4B-44B7-AEA5-C94552446796}" destId="{E60F28F4-8FBA-482B-9D55-0194DAC7F0EF}" srcOrd="0" destOrd="0" presId="urn:microsoft.com/office/officeart/2005/8/layout/chevron2"/>
    <dgm:cxn modelId="{E2E61947-04E7-4E4C-B7FB-8A130A70507D}" type="presOf" srcId="{19AF3BB6-FECC-467B-BFA2-909C54455DCC}" destId="{56C4FE03-D626-4E70-A18B-63E457E5415E}" srcOrd="0" destOrd="0" presId="urn:microsoft.com/office/officeart/2005/8/layout/chevron2"/>
    <dgm:cxn modelId="{D7751251-1957-4B5B-9062-E67DB57F4242}" type="presOf" srcId="{3EAE0EF9-D291-45FF-A7AF-91DC9C6D58F7}" destId="{D6877A5C-BDF4-4A30-A00D-54614928EC53}" srcOrd="0" destOrd="0" presId="urn:microsoft.com/office/officeart/2005/8/layout/chevron2"/>
    <dgm:cxn modelId="{8F2C3199-9189-46D9-B5B9-072D1AC44CA4}" type="presParOf" srcId="{E82FE84B-ACFE-4776-B752-191129AAEAD5}" destId="{E1F47C57-50A9-4DE0-9F8C-ADC6590ED1A6}" srcOrd="0" destOrd="0" presId="urn:microsoft.com/office/officeart/2005/8/layout/chevron2"/>
    <dgm:cxn modelId="{586A49BA-E59D-499D-A4B1-6F99D7E9096E}" type="presParOf" srcId="{E1F47C57-50A9-4DE0-9F8C-ADC6590ED1A6}" destId="{2AE0D528-6DC5-444D-ADDC-6FD8C7F9EDB6}" srcOrd="0" destOrd="0" presId="urn:microsoft.com/office/officeart/2005/8/layout/chevron2"/>
    <dgm:cxn modelId="{D902EF0B-54B7-4A29-B989-4621CA928C6B}" type="presParOf" srcId="{E1F47C57-50A9-4DE0-9F8C-ADC6590ED1A6}" destId="{C9C2A306-41A7-405E-9A2A-9F04130C415D}" srcOrd="1" destOrd="0" presId="urn:microsoft.com/office/officeart/2005/8/layout/chevron2"/>
    <dgm:cxn modelId="{D910DB84-A3C6-4D26-983E-617CB1E9C667}" type="presParOf" srcId="{E82FE84B-ACFE-4776-B752-191129AAEAD5}" destId="{ACAF132E-CA5E-49E6-8DEF-5E2A91F9E6B5}" srcOrd="1" destOrd="0" presId="urn:microsoft.com/office/officeart/2005/8/layout/chevron2"/>
    <dgm:cxn modelId="{DADD0989-4760-4CEE-8D80-21B9E51DABC1}" type="presParOf" srcId="{E82FE84B-ACFE-4776-B752-191129AAEAD5}" destId="{3024CAF3-932B-4434-8B32-80A84779EA55}" srcOrd="2" destOrd="0" presId="urn:microsoft.com/office/officeart/2005/8/layout/chevron2"/>
    <dgm:cxn modelId="{0F917AA8-7746-4A41-A092-0FE9004C072E}" type="presParOf" srcId="{3024CAF3-932B-4434-8B32-80A84779EA55}" destId="{E79CDEDC-72EE-43AA-8CA8-1C48A7BB581D}" srcOrd="0" destOrd="0" presId="urn:microsoft.com/office/officeart/2005/8/layout/chevron2"/>
    <dgm:cxn modelId="{84B3A760-5C4A-450D-BB58-654119F9B2B2}" type="presParOf" srcId="{3024CAF3-932B-4434-8B32-80A84779EA55}" destId="{D6877A5C-BDF4-4A30-A00D-54614928EC53}" srcOrd="1" destOrd="0" presId="urn:microsoft.com/office/officeart/2005/8/layout/chevron2"/>
    <dgm:cxn modelId="{5EEE465B-8533-4D24-AEEF-AFFDEC6B36F2}" type="presParOf" srcId="{E82FE84B-ACFE-4776-B752-191129AAEAD5}" destId="{CC5F19FD-DE96-46F6-A117-A2B3540176E4}" srcOrd="3" destOrd="0" presId="urn:microsoft.com/office/officeart/2005/8/layout/chevron2"/>
    <dgm:cxn modelId="{259BF8B2-639C-4A5B-8004-4564F48E2E46}" type="presParOf" srcId="{E82FE84B-ACFE-4776-B752-191129AAEAD5}" destId="{A4D5B57B-0B3A-4363-B8FE-4E5B30185F30}" srcOrd="4" destOrd="0" presId="urn:microsoft.com/office/officeart/2005/8/layout/chevron2"/>
    <dgm:cxn modelId="{9A208043-C31D-438B-9C9D-333E83E9E680}" type="presParOf" srcId="{A4D5B57B-0B3A-4363-B8FE-4E5B30185F30}" destId="{78055A55-EE77-48BC-B012-6E553CC54042}" srcOrd="0" destOrd="0" presId="urn:microsoft.com/office/officeart/2005/8/layout/chevron2"/>
    <dgm:cxn modelId="{A9735DF5-E320-424C-90AD-24A243E14363}" type="presParOf" srcId="{A4D5B57B-0B3A-4363-B8FE-4E5B30185F30}" destId="{424D4BE1-E454-4577-83D8-1165F148D55C}" srcOrd="1" destOrd="0" presId="urn:microsoft.com/office/officeart/2005/8/layout/chevron2"/>
    <dgm:cxn modelId="{FF7260C8-05DD-4BBC-B4E3-41627D4BB9A7}" type="presParOf" srcId="{E82FE84B-ACFE-4776-B752-191129AAEAD5}" destId="{107708C2-FF04-48BA-8D59-FFDB77D2CA96}" srcOrd="5" destOrd="0" presId="urn:microsoft.com/office/officeart/2005/8/layout/chevron2"/>
    <dgm:cxn modelId="{C97D7EB4-5F56-4221-8DA7-D1F12E446DA1}" type="presParOf" srcId="{E82FE84B-ACFE-4776-B752-191129AAEAD5}" destId="{966D73C9-8D9D-478C-B559-1FF75DD42199}" srcOrd="6" destOrd="0" presId="urn:microsoft.com/office/officeart/2005/8/layout/chevron2"/>
    <dgm:cxn modelId="{08587E65-C691-4141-9CEE-97C2C3BB1246}" type="presParOf" srcId="{966D73C9-8D9D-478C-B559-1FF75DD42199}" destId="{E60F28F4-8FBA-482B-9D55-0194DAC7F0EF}" srcOrd="0" destOrd="0" presId="urn:microsoft.com/office/officeart/2005/8/layout/chevron2"/>
    <dgm:cxn modelId="{1A139060-4721-455F-9ACF-9637BA965D82}" type="presParOf" srcId="{966D73C9-8D9D-478C-B559-1FF75DD42199}" destId="{56C4FE03-D626-4E70-A18B-63E457E5415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D3415F-E0A3-4760-8769-05621357C56C}" type="doc">
      <dgm:prSet loTypeId="urn:microsoft.com/office/officeart/2005/8/layout/chevron2" loCatId="process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bg-BG"/>
        </a:p>
      </dgm:t>
    </dgm:pt>
    <dgm:pt modelId="{F745556B-56C7-4A68-A90D-5F6C60628B01}">
      <dgm:prSet phldrT="[Текст]"/>
      <dgm:spPr/>
      <dgm:t>
        <a:bodyPr/>
        <a:lstStyle/>
        <a:p>
          <a:r>
            <a:rPr lang="bg-BG" dirty="0"/>
            <a:t>4-6 клас</a:t>
          </a:r>
        </a:p>
      </dgm:t>
    </dgm:pt>
    <dgm:pt modelId="{3C01BAF6-01CF-43D3-9C49-B798A31FE4CC}" type="parTrans" cxnId="{0FC7D177-BA45-491A-9D5D-AC64E8B80253}">
      <dgm:prSet/>
      <dgm:spPr/>
      <dgm:t>
        <a:bodyPr/>
        <a:lstStyle/>
        <a:p>
          <a:endParaRPr lang="bg-BG"/>
        </a:p>
      </dgm:t>
    </dgm:pt>
    <dgm:pt modelId="{573C4385-E3D4-456D-B583-7BDC02A5898C}" type="sibTrans" cxnId="{0FC7D177-BA45-491A-9D5D-AC64E8B80253}">
      <dgm:prSet/>
      <dgm:spPr/>
      <dgm:t>
        <a:bodyPr/>
        <a:lstStyle/>
        <a:p>
          <a:endParaRPr lang="bg-BG"/>
        </a:p>
      </dgm:t>
    </dgm:pt>
    <dgm:pt modelId="{4932F9F0-2BBE-4810-BC71-22395609407B}">
      <dgm:prSet phldrT="[Текст]"/>
      <dgm:spPr/>
      <dgm:t>
        <a:bodyPr/>
        <a:lstStyle/>
        <a:p>
          <a:r>
            <a:rPr lang="bg-BG" dirty="0"/>
            <a:t>Клуб „Франк“</a:t>
          </a:r>
        </a:p>
      </dgm:t>
    </dgm:pt>
    <dgm:pt modelId="{ADEE0620-26C7-4928-AF6E-C4272B8370A3}" type="parTrans" cxnId="{5C36DB65-B773-4E64-849F-B28AD403EABB}">
      <dgm:prSet/>
      <dgm:spPr/>
      <dgm:t>
        <a:bodyPr/>
        <a:lstStyle/>
        <a:p>
          <a:endParaRPr lang="bg-BG"/>
        </a:p>
      </dgm:t>
    </dgm:pt>
    <dgm:pt modelId="{E30081F0-3258-454F-B832-5B3177F25F2A}" type="sibTrans" cxnId="{5C36DB65-B773-4E64-849F-B28AD403EABB}">
      <dgm:prSet/>
      <dgm:spPr/>
      <dgm:t>
        <a:bodyPr/>
        <a:lstStyle/>
        <a:p>
          <a:endParaRPr lang="bg-BG"/>
        </a:p>
      </dgm:t>
    </dgm:pt>
    <dgm:pt modelId="{247F620C-0314-4699-BC1D-298212981176}">
      <dgm:prSet phldrT="[Текст]"/>
      <dgm:spPr/>
      <dgm:t>
        <a:bodyPr/>
        <a:lstStyle/>
        <a:p>
          <a:r>
            <a:rPr lang="bg-BG" dirty="0"/>
            <a:t>8-9 клас</a:t>
          </a:r>
        </a:p>
      </dgm:t>
    </dgm:pt>
    <dgm:pt modelId="{1BD0D3B3-DCEF-4EB8-BEAA-B5FCD7532B23}" type="parTrans" cxnId="{8162C78F-B1C5-48DA-8ABD-198A5B159A86}">
      <dgm:prSet/>
      <dgm:spPr/>
      <dgm:t>
        <a:bodyPr/>
        <a:lstStyle/>
        <a:p>
          <a:endParaRPr lang="bg-BG"/>
        </a:p>
      </dgm:t>
    </dgm:pt>
    <dgm:pt modelId="{DB31901E-6FDD-4C18-98BA-A34E9A22B5DF}" type="sibTrans" cxnId="{8162C78F-B1C5-48DA-8ABD-198A5B159A86}">
      <dgm:prSet/>
      <dgm:spPr/>
      <dgm:t>
        <a:bodyPr/>
        <a:lstStyle/>
        <a:p>
          <a:endParaRPr lang="bg-BG"/>
        </a:p>
      </dgm:t>
    </dgm:pt>
    <dgm:pt modelId="{3EAE0EF9-D291-45FF-A7AF-91DC9C6D58F7}">
      <dgm:prSet phldrT="[Текст]"/>
      <dgm:spPr/>
      <dgm:t>
        <a:bodyPr/>
        <a:lstStyle/>
        <a:p>
          <a:r>
            <a:rPr lang="bg-BG" dirty="0"/>
            <a:t>Клуб „Млад химик и еколог“</a:t>
          </a:r>
        </a:p>
      </dgm:t>
    </dgm:pt>
    <dgm:pt modelId="{98FE8930-7A61-4C5A-A627-55B44D6D2B68}" type="parTrans" cxnId="{A96F6A04-AF1D-43B7-8776-1185179045C3}">
      <dgm:prSet/>
      <dgm:spPr/>
      <dgm:t>
        <a:bodyPr/>
        <a:lstStyle/>
        <a:p>
          <a:endParaRPr lang="bg-BG"/>
        </a:p>
      </dgm:t>
    </dgm:pt>
    <dgm:pt modelId="{D91DACF3-4987-420B-AA6A-5F29231844B7}" type="sibTrans" cxnId="{A96F6A04-AF1D-43B7-8776-1185179045C3}">
      <dgm:prSet/>
      <dgm:spPr/>
      <dgm:t>
        <a:bodyPr/>
        <a:lstStyle/>
        <a:p>
          <a:endParaRPr lang="bg-BG"/>
        </a:p>
      </dgm:t>
    </dgm:pt>
    <dgm:pt modelId="{E82FE84B-ACFE-4776-B752-191129AAEAD5}" type="pres">
      <dgm:prSet presAssocID="{79D3415F-E0A3-4760-8769-05621357C56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E1F47C57-50A9-4DE0-9F8C-ADC6590ED1A6}" type="pres">
      <dgm:prSet presAssocID="{F745556B-56C7-4A68-A90D-5F6C60628B01}" presName="composite" presStyleCnt="0"/>
      <dgm:spPr/>
    </dgm:pt>
    <dgm:pt modelId="{2AE0D528-6DC5-444D-ADDC-6FD8C7F9EDB6}" type="pres">
      <dgm:prSet presAssocID="{F745556B-56C7-4A68-A90D-5F6C60628B01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C9C2A306-41A7-405E-9A2A-9F04130C415D}" type="pres">
      <dgm:prSet presAssocID="{F745556B-56C7-4A68-A90D-5F6C60628B01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ACAF132E-CA5E-49E6-8DEF-5E2A91F9E6B5}" type="pres">
      <dgm:prSet presAssocID="{573C4385-E3D4-456D-B583-7BDC02A5898C}" presName="sp" presStyleCnt="0"/>
      <dgm:spPr/>
    </dgm:pt>
    <dgm:pt modelId="{3024CAF3-932B-4434-8B32-80A84779EA55}" type="pres">
      <dgm:prSet presAssocID="{247F620C-0314-4699-BC1D-298212981176}" presName="composite" presStyleCnt="0"/>
      <dgm:spPr/>
    </dgm:pt>
    <dgm:pt modelId="{E79CDEDC-72EE-43AA-8CA8-1C48A7BB581D}" type="pres">
      <dgm:prSet presAssocID="{247F620C-0314-4699-BC1D-298212981176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D6877A5C-BDF4-4A30-A00D-54614928EC53}" type="pres">
      <dgm:prSet presAssocID="{247F620C-0314-4699-BC1D-298212981176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8162C78F-B1C5-48DA-8ABD-198A5B159A86}" srcId="{79D3415F-E0A3-4760-8769-05621357C56C}" destId="{247F620C-0314-4699-BC1D-298212981176}" srcOrd="1" destOrd="0" parTransId="{1BD0D3B3-DCEF-4EB8-BEAA-B5FCD7532B23}" sibTransId="{DB31901E-6FDD-4C18-98BA-A34E9A22B5DF}"/>
    <dgm:cxn modelId="{A96F6A04-AF1D-43B7-8776-1185179045C3}" srcId="{247F620C-0314-4699-BC1D-298212981176}" destId="{3EAE0EF9-D291-45FF-A7AF-91DC9C6D58F7}" srcOrd="0" destOrd="0" parTransId="{98FE8930-7A61-4C5A-A627-55B44D6D2B68}" sibTransId="{D91DACF3-4987-420B-AA6A-5F29231844B7}"/>
    <dgm:cxn modelId="{7AFBA12A-9545-4D2F-80B2-6088E106456A}" type="presOf" srcId="{79D3415F-E0A3-4760-8769-05621357C56C}" destId="{E82FE84B-ACFE-4776-B752-191129AAEAD5}" srcOrd="0" destOrd="0" presId="urn:microsoft.com/office/officeart/2005/8/layout/chevron2"/>
    <dgm:cxn modelId="{7F0E2D84-1861-4D3B-95C3-E253B8E54FEC}" type="presOf" srcId="{4932F9F0-2BBE-4810-BC71-22395609407B}" destId="{C9C2A306-41A7-405E-9A2A-9F04130C415D}" srcOrd="0" destOrd="0" presId="urn:microsoft.com/office/officeart/2005/8/layout/chevron2"/>
    <dgm:cxn modelId="{D95D13E7-5702-44F2-A8C7-7ED17B90ACB6}" type="presOf" srcId="{F745556B-56C7-4A68-A90D-5F6C60628B01}" destId="{2AE0D528-6DC5-444D-ADDC-6FD8C7F9EDB6}" srcOrd="0" destOrd="0" presId="urn:microsoft.com/office/officeart/2005/8/layout/chevron2"/>
    <dgm:cxn modelId="{E15B3A3A-197F-4D83-8F81-D5856E1C9EC7}" type="presOf" srcId="{247F620C-0314-4699-BC1D-298212981176}" destId="{E79CDEDC-72EE-43AA-8CA8-1C48A7BB581D}" srcOrd="0" destOrd="0" presId="urn:microsoft.com/office/officeart/2005/8/layout/chevron2"/>
    <dgm:cxn modelId="{5C36DB65-B773-4E64-849F-B28AD403EABB}" srcId="{F745556B-56C7-4A68-A90D-5F6C60628B01}" destId="{4932F9F0-2BBE-4810-BC71-22395609407B}" srcOrd="0" destOrd="0" parTransId="{ADEE0620-26C7-4928-AF6E-C4272B8370A3}" sibTransId="{E30081F0-3258-454F-B832-5B3177F25F2A}"/>
    <dgm:cxn modelId="{D7751251-1957-4B5B-9062-E67DB57F4242}" type="presOf" srcId="{3EAE0EF9-D291-45FF-A7AF-91DC9C6D58F7}" destId="{D6877A5C-BDF4-4A30-A00D-54614928EC53}" srcOrd="0" destOrd="0" presId="urn:microsoft.com/office/officeart/2005/8/layout/chevron2"/>
    <dgm:cxn modelId="{0FC7D177-BA45-491A-9D5D-AC64E8B80253}" srcId="{79D3415F-E0A3-4760-8769-05621357C56C}" destId="{F745556B-56C7-4A68-A90D-5F6C60628B01}" srcOrd="0" destOrd="0" parTransId="{3C01BAF6-01CF-43D3-9C49-B798A31FE4CC}" sibTransId="{573C4385-E3D4-456D-B583-7BDC02A5898C}"/>
    <dgm:cxn modelId="{8F2C3199-9189-46D9-B5B9-072D1AC44CA4}" type="presParOf" srcId="{E82FE84B-ACFE-4776-B752-191129AAEAD5}" destId="{E1F47C57-50A9-4DE0-9F8C-ADC6590ED1A6}" srcOrd="0" destOrd="0" presId="urn:microsoft.com/office/officeart/2005/8/layout/chevron2"/>
    <dgm:cxn modelId="{586A49BA-E59D-499D-A4B1-6F99D7E9096E}" type="presParOf" srcId="{E1F47C57-50A9-4DE0-9F8C-ADC6590ED1A6}" destId="{2AE0D528-6DC5-444D-ADDC-6FD8C7F9EDB6}" srcOrd="0" destOrd="0" presId="urn:microsoft.com/office/officeart/2005/8/layout/chevron2"/>
    <dgm:cxn modelId="{D902EF0B-54B7-4A29-B989-4621CA928C6B}" type="presParOf" srcId="{E1F47C57-50A9-4DE0-9F8C-ADC6590ED1A6}" destId="{C9C2A306-41A7-405E-9A2A-9F04130C415D}" srcOrd="1" destOrd="0" presId="urn:microsoft.com/office/officeart/2005/8/layout/chevron2"/>
    <dgm:cxn modelId="{D910DB84-A3C6-4D26-983E-617CB1E9C667}" type="presParOf" srcId="{E82FE84B-ACFE-4776-B752-191129AAEAD5}" destId="{ACAF132E-CA5E-49E6-8DEF-5E2A91F9E6B5}" srcOrd="1" destOrd="0" presId="urn:microsoft.com/office/officeart/2005/8/layout/chevron2"/>
    <dgm:cxn modelId="{DADD0989-4760-4CEE-8D80-21B9E51DABC1}" type="presParOf" srcId="{E82FE84B-ACFE-4776-B752-191129AAEAD5}" destId="{3024CAF3-932B-4434-8B32-80A84779EA55}" srcOrd="2" destOrd="0" presId="urn:microsoft.com/office/officeart/2005/8/layout/chevron2"/>
    <dgm:cxn modelId="{0F917AA8-7746-4A41-A092-0FE9004C072E}" type="presParOf" srcId="{3024CAF3-932B-4434-8B32-80A84779EA55}" destId="{E79CDEDC-72EE-43AA-8CA8-1C48A7BB581D}" srcOrd="0" destOrd="0" presId="urn:microsoft.com/office/officeart/2005/8/layout/chevron2"/>
    <dgm:cxn modelId="{84B3A760-5C4A-450D-BB58-654119F9B2B2}" type="presParOf" srcId="{3024CAF3-932B-4434-8B32-80A84779EA55}" destId="{D6877A5C-BDF4-4A30-A00D-54614928EC5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E0D528-6DC5-444D-ADDC-6FD8C7F9EDB6}">
      <dsp:nvSpPr>
        <dsp:cNvPr id="0" name=""/>
        <dsp:cNvSpPr/>
      </dsp:nvSpPr>
      <dsp:spPr>
        <a:xfrm rot="5400000">
          <a:off x="-219471" y="219479"/>
          <a:ext cx="1463145" cy="102420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500" kern="1200" dirty="0"/>
            <a:t>7 клас</a:t>
          </a:r>
        </a:p>
      </dsp:txBody>
      <dsp:txXfrm rot="-5400000">
        <a:off x="1" y="512108"/>
        <a:ext cx="1024202" cy="438943"/>
      </dsp:txXfrm>
    </dsp:sp>
    <dsp:sp modelId="{C9C2A306-41A7-405E-9A2A-9F04130C415D}">
      <dsp:nvSpPr>
        <dsp:cNvPr id="0" name=""/>
        <dsp:cNvSpPr/>
      </dsp:nvSpPr>
      <dsp:spPr>
        <a:xfrm rot="5400000">
          <a:off x="4100578" y="-3076368"/>
          <a:ext cx="951044" cy="7103797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6035" rIns="26035" bIns="26035" numCol="1" spcCol="1270" anchor="ctr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4100" kern="1200" dirty="0"/>
            <a:t>Български език и литература</a:t>
          </a:r>
        </a:p>
      </dsp:txBody>
      <dsp:txXfrm rot="-5400000">
        <a:off x="1024202" y="46434"/>
        <a:ext cx="7057371" cy="858192"/>
      </dsp:txXfrm>
    </dsp:sp>
    <dsp:sp modelId="{E79CDEDC-72EE-43AA-8CA8-1C48A7BB581D}">
      <dsp:nvSpPr>
        <dsp:cNvPr id="0" name=""/>
        <dsp:cNvSpPr/>
      </dsp:nvSpPr>
      <dsp:spPr>
        <a:xfrm rot="5400000">
          <a:off x="-219471" y="1537981"/>
          <a:ext cx="1463145" cy="102420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500" kern="1200" dirty="0"/>
            <a:t>7 клас</a:t>
          </a:r>
        </a:p>
      </dsp:txBody>
      <dsp:txXfrm rot="-5400000">
        <a:off x="1" y="1830610"/>
        <a:ext cx="1024202" cy="438943"/>
      </dsp:txXfrm>
    </dsp:sp>
    <dsp:sp modelId="{D6877A5C-BDF4-4A30-A00D-54614928EC53}">
      <dsp:nvSpPr>
        <dsp:cNvPr id="0" name=""/>
        <dsp:cNvSpPr/>
      </dsp:nvSpPr>
      <dsp:spPr>
        <a:xfrm rot="5400000">
          <a:off x="4100578" y="-1757866"/>
          <a:ext cx="951044" cy="7103797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6035" rIns="26035" bIns="26035" numCol="1" spcCol="1270" anchor="ctr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4100" kern="1200" dirty="0"/>
            <a:t>Математика</a:t>
          </a:r>
        </a:p>
      </dsp:txBody>
      <dsp:txXfrm rot="-5400000">
        <a:off x="1024202" y="1364936"/>
        <a:ext cx="7057371" cy="858192"/>
      </dsp:txXfrm>
    </dsp:sp>
    <dsp:sp modelId="{78055A55-EE77-48BC-B012-6E553CC54042}">
      <dsp:nvSpPr>
        <dsp:cNvPr id="0" name=""/>
        <dsp:cNvSpPr/>
      </dsp:nvSpPr>
      <dsp:spPr>
        <a:xfrm rot="5400000">
          <a:off x="-219471" y="2856483"/>
          <a:ext cx="1463145" cy="102420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500" kern="1200" dirty="0"/>
            <a:t>10 клас</a:t>
          </a:r>
        </a:p>
      </dsp:txBody>
      <dsp:txXfrm rot="-5400000">
        <a:off x="1" y="3149112"/>
        <a:ext cx="1024202" cy="438943"/>
      </dsp:txXfrm>
    </dsp:sp>
    <dsp:sp modelId="{424D4BE1-E454-4577-83D8-1165F148D55C}">
      <dsp:nvSpPr>
        <dsp:cNvPr id="0" name=""/>
        <dsp:cNvSpPr/>
      </dsp:nvSpPr>
      <dsp:spPr>
        <a:xfrm rot="5400000">
          <a:off x="4100578" y="-439365"/>
          <a:ext cx="951044" cy="7103797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6035" rIns="26035" bIns="26035" numCol="1" spcCol="1270" anchor="ctr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4100" kern="1200" dirty="0"/>
            <a:t>Български език и литература</a:t>
          </a:r>
        </a:p>
      </dsp:txBody>
      <dsp:txXfrm rot="-5400000">
        <a:off x="1024202" y="2683437"/>
        <a:ext cx="7057371" cy="858192"/>
      </dsp:txXfrm>
    </dsp:sp>
    <dsp:sp modelId="{E60F28F4-8FBA-482B-9D55-0194DAC7F0EF}">
      <dsp:nvSpPr>
        <dsp:cNvPr id="0" name=""/>
        <dsp:cNvSpPr/>
      </dsp:nvSpPr>
      <dsp:spPr>
        <a:xfrm rot="5400000">
          <a:off x="-219471" y="4174985"/>
          <a:ext cx="1463145" cy="102420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500" kern="1200" dirty="0"/>
            <a:t>10 клас</a:t>
          </a:r>
        </a:p>
      </dsp:txBody>
      <dsp:txXfrm rot="-5400000">
        <a:off x="1" y="4467614"/>
        <a:ext cx="1024202" cy="438943"/>
      </dsp:txXfrm>
    </dsp:sp>
    <dsp:sp modelId="{56C4FE03-D626-4E70-A18B-63E457E5415E}">
      <dsp:nvSpPr>
        <dsp:cNvPr id="0" name=""/>
        <dsp:cNvSpPr/>
      </dsp:nvSpPr>
      <dsp:spPr>
        <a:xfrm rot="5400000">
          <a:off x="4100578" y="879136"/>
          <a:ext cx="951044" cy="7103797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6035" rIns="26035" bIns="26035" numCol="1" spcCol="1270" anchor="ctr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4100" kern="1200"/>
            <a:t>Математика</a:t>
          </a:r>
        </a:p>
      </dsp:txBody>
      <dsp:txXfrm rot="-5400000">
        <a:off x="1024202" y="4001938"/>
        <a:ext cx="7057371" cy="8581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E0D528-6DC5-444D-ADDC-6FD8C7F9EDB6}">
      <dsp:nvSpPr>
        <dsp:cNvPr id="0" name=""/>
        <dsp:cNvSpPr/>
      </dsp:nvSpPr>
      <dsp:spPr>
        <a:xfrm rot="5400000">
          <a:off x="-330566" y="332631"/>
          <a:ext cx="2203773" cy="1542641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400" kern="1200" dirty="0"/>
            <a:t>4-6 клас</a:t>
          </a:r>
        </a:p>
      </dsp:txBody>
      <dsp:txXfrm rot="-5400000">
        <a:off x="1" y="773386"/>
        <a:ext cx="1542641" cy="661132"/>
      </dsp:txXfrm>
    </dsp:sp>
    <dsp:sp modelId="{C9C2A306-41A7-405E-9A2A-9F04130C415D}">
      <dsp:nvSpPr>
        <dsp:cNvPr id="0" name=""/>
        <dsp:cNvSpPr/>
      </dsp:nvSpPr>
      <dsp:spPr>
        <a:xfrm rot="5400000">
          <a:off x="3661100" y="-2116393"/>
          <a:ext cx="1432452" cy="5669371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27940" rIns="27940" bIns="279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4400" kern="1200" dirty="0"/>
            <a:t>Клуб „Франк“</a:t>
          </a:r>
        </a:p>
      </dsp:txBody>
      <dsp:txXfrm rot="-5400000">
        <a:off x="1542641" y="71993"/>
        <a:ext cx="5599444" cy="1292598"/>
      </dsp:txXfrm>
    </dsp:sp>
    <dsp:sp modelId="{E79CDEDC-72EE-43AA-8CA8-1C48A7BB581D}">
      <dsp:nvSpPr>
        <dsp:cNvPr id="0" name=""/>
        <dsp:cNvSpPr/>
      </dsp:nvSpPr>
      <dsp:spPr>
        <a:xfrm rot="5400000">
          <a:off x="-330566" y="2250255"/>
          <a:ext cx="2203773" cy="1542641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400" kern="1200" dirty="0"/>
            <a:t>8-9 клас</a:t>
          </a:r>
        </a:p>
      </dsp:txBody>
      <dsp:txXfrm rot="-5400000">
        <a:off x="1" y="2691010"/>
        <a:ext cx="1542641" cy="661132"/>
      </dsp:txXfrm>
    </dsp:sp>
    <dsp:sp modelId="{D6877A5C-BDF4-4A30-A00D-54614928EC53}">
      <dsp:nvSpPr>
        <dsp:cNvPr id="0" name=""/>
        <dsp:cNvSpPr/>
      </dsp:nvSpPr>
      <dsp:spPr>
        <a:xfrm rot="5400000">
          <a:off x="3661100" y="-198769"/>
          <a:ext cx="1432452" cy="5669371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27940" rIns="27940" bIns="279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4400" kern="1200" dirty="0"/>
            <a:t>Клуб „Млад химик и еколог“</a:t>
          </a:r>
        </a:p>
      </dsp:txBody>
      <dsp:txXfrm rot="-5400000">
        <a:off x="1542641" y="1989617"/>
        <a:ext cx="5599444" cy="1292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2F4C0-C493-438D-B3AE-5D91F3AE8A08}" type="datetimeFigureOut">
              <a:rPr lang="zh-CN" altLang="en-US" smtClean="0"/>
              <a:pPr/>
              <a:t>2022/3/12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A4D71-6FB1-43EF-BC66-D662D3571DD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583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219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516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9295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924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449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711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044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459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262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984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910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193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74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625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877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altLang="zh-CN" dirty="0"/>
              <a:t>www.freepptbackgrounds.net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dirty="0"/>
              <a:t>Download free</a:t>
            </a:r>
            <a:endParaRPr lang="tr-TR" altLang="zh-CN" dirty="0"/>
          </a:p>
          <a:p>
            <a:pPr lvl="1"/>
            <a:r>
              <a:rPr lang="en-US" altLang="zh-CN" dirty="0" err="1"/>
              <a:t>Powerpoint</a:t>
            </a:r>
            <a:r>
              <a:rPr lang="en-US" altLang="zh-CN" dirty="0"/>
              <a:t> template</a:t>
            </a:r>
            <a:endParaRPr lang="tr-TR" altLang="zh-CN" dirty="0"/>
          </a:p>
          <a:p>
            <a:pPr lvl="2"/>
            <a:r>
              <a:rPr lang="en-US" altLang="zh-CN" dirty="0"/>
              <a:t>and </a:t>
            </a:r>
            <a:endParaRPr lang="tr-TR" altLang="zh-CN" dirty="0"/>
          </a:p>
          <a:p>
            <a:pPr lvl="3"/>
            <a:r>
              <a:rPr lang="en-US" altLang="zh-CN" dirty="0"/>
              <a:t>Google slides</a:t>
            </a:r>
            <a:endParaRPr lang="tr-TR" altLang="zh-CN" dirty="0"/>
          </a:p>
          <a:p>
            <a:pPr lvl="4"/>
            <a:r>
              <a:rPr lang="en-US" altLang="zh-CN" dirty="0"/>
              <a:t>Presentation for you.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dirty="0"/>
              <a:t>Download free</a:t>
            </a:r>
            <a:endParaRPr lang="tr-TR" altLang="zh-CN" dirty="0"/>
          </a:p>
          <a:p>
            <a:pPr lvl="1"/>
            <a:r>
              <a:rPr lang="en-US" altLang="zh-CN" dirty="0" err="1"/>
              <a:t>Powerpoint</a:t>
            </a:r>
            <a:r>
              <a:rPr lang="en-US" altLang="zh-CN" dirty="0"/>
              <a:t> template</a:t>
            </a:r>
            <a:endParaRPr lang="tr-TR" altLang="zh-CN" dirty="0"/>
          </a:p>
          <a:p>
            <a:pPr lvl="2"/>
            <a:r>
              <a:rPr lang="en-US" altLang="zh-CN" dirty="0"/>
              <a:t>and </a:t>
            </a:r>
            <a:endParaRPr lang="tr-TR" altLang="zh-CN" dirty="0"/>
          </a:p>
          <a:p>
            <a:pPr lvl="3"/>
            <a:r>
              <a:rPr lang="en-US" altLang="zh-CN" dirty="0"/>
              <a:t>Google slides</a:t>
            </a:r>
            <a:endParaRPr lang="tr-TR" altLang="zh-CN" dirty="0"/>
          </a:p>
          <a:p>
            <a:pPr lvl="4"/>
            <a:r>
              <a:rPr lang="en-US" altLang="zh-CN" dirty="0"/>
              <a:t>Presentation for you.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altLang="zh-CN" dirty="0"/>
              <a:t>Download free</a:t>
            </a:r>
            <a:endParaRPr lang="tr-TR" altLang="zh-CN" dirty="0"/>
          </a:p>
          <a:p>
            <a:pPr lvl="1"/>
            <a:r>
              <a:rPr lang="en-US" altLang="zh-CN" dirty="0" err="1"/>
              <a:t>Powerpoint</a:t>
            </a:r>
            <a:r>
              <a:rPr lang="en-US" altLang="zh-CN" dirty="0"/>
              <a:t> template</a:t>
            </a:r>
            <a:endParaRPr lang="tr-TR" altLang="zh-CN" dirty="0"/>
          </a:p>
          <a:p>
            <a:pPr lvl="2"/>
            <a:r>
              <a:rPr lang="en-US" altLang="zh-CN" dirty="0"/>
              <a:t>and </a:t>
            </a:r>
            <a:endParaRPr lang="tr-TR" altLang="zh-CN" dirty="0"/>
          </a:p>
          <a:p>
            <a:pPr lvl="3"/>
            <a:r>
              <a:rPr lang="en-US" altLang="zh-CN" dirty="0"/>
              <a:t>Google slides</a:t>
            </a:r>
            <a:endParaRPr lang="tr-TR" altLang="zh-CN" dirty="0"/>
          </a:p>
          <a:p>
            <a:pPr lvl="4"/>
            <a:r>
              <a:rPr lang="en-US" altLang="zh-CN" dirty="0"/>
              <a:t>Presentation for you.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CN" dirty="0"/>
              <a:t>www.freepptbackgrounds.net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dirty="0"/>
              <a:t>Download free</a:t>
            </a:r>
            <a:endParaRPr lang="tr-TR" altLang="zh-CN" dirty="0"/>
          </a:p>
          <a:p>
            <a:pPr lvl="1"/>
            <a:r>
              <a:rPr lang="en-US" altLang="zh-CN" dirty="0" err="1"/>
              <a:t>Powerpoint</a:t>
            </a:r>
            <a:r>
              <a:rPr lang="en-US" altLang="zh-CN" dirty="0"/>
              <a:t> template</a:t>
            </a:r>
            <a:endParaRPr lang="tr-TR" altLang="zh-CN" dirty="0"/>
          </a:p>
          <a:p>
            <a:pPr lvl="2"/>
            <a:r>
              <a:rPr lang="en-US" altLang="zh-CN" dirty="0"/>
              <a:t>and </a:t>
            </a:r>
            <a:endParaRPr lang="tr-TR" altLang="zh-CN" dirty="0"/>
          </a:p>
          <a:p>
            <a:pPr lvl="3"/>
            <a:r>
              <a:rPr lang="en-US" altLang="zh-CN" dirty="0"/>
              <a:t>Google slides</a:t>
            </a:r>
            <a:endParaRPr lang="tr-TR" altLang="zh-CN" dirty="0"/>
          </a:p>
          <a:p>
            <a:pPr lvl="4"/>
            <a:r>
              <a:rPr lang="en-US" altLang="zh-CN" dirty="0"/>
              <a:t>Presentation for you.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dirty="0"/>
              <a:t>Download free</a:t>
            </a:r>
            <a:endParaRPr lang="tr-TR" altLang="zh-CN" dirty="0"/>
          </a:p>
          <a:p>
            <a:pPr lvl="1"/>
            <a:r>
              <a:rPr lang="en-US" altLang="zh-CN" dirty="0" err="1"/>
              <a:t>Powerpoint</a:t>
            </a:r>
            <a:r>
              <a:rPr lang="en-US" altLang="zh-CN" dirty="0"/>
              <a:t> template</a:t>
            </a:r>
            <a:endParaRPr lang="tr-TR" altLang="zh-CN" dirty="0"/>
          </a:p>
          <a:p>
            <a:pPr lvl="2"/>
            <a:r>
              <a:rPr lang="en-US" altLang="zh-CN" dirty="0"/>
              <a:t>and </a:t>
            </a:r>
            <a:endParaRPr lang="tr-TR" altLang="zh-CN" dirty="0"/>
          </a:p>
          <a:p>
            <a:pPr lvl="3"/>
            <a:r>
              <a:rPr lang="en-US" altLang="zh-CN" dirty="0"/>
              <a:t>Google slides</a:t>
            </a:r>
            <a:endParaRPr lang="tr-TR" altLang="zh-CN" dirty="0"/>
          </a:p>
          <a:p>
            <a:pPr lvl="4"/>
            <a:r>
              <a:rPr lang="en-US" altLang="zh-CN" dirty="0"/>
              <a:t>Presentation for you.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altLang="zh-CN" dirty="0"/>
              <a:t>www.freepptbackgrounds.net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 dirty="0"/>
              <a:t>Download free</a:t>
            </a:r>
            <a:endParaRPr lang="tr-TR" altLang="zh-CN" dirty="0"/>
          </a:p>
          <a:p>
            <a:pPr lvl="1"/>
            <a:r>
              <a:rPr lang="en-US" altLang="zh-CN" dirty="0" err="1"/>
              <a:t>Powerpoint</a:t>
            </a:r>
            <a:r>
              <a:rPr lang="en-US" altLang="zh-CN" dirty="0"/>
              <a:t> template</a:t>
            </a:r>
            <a:endParaRPr lang="tr-TR" altLang="zh-CN" dirty="0"/>
          </a:p>
          <a:p>
            <a:pPr lvl="2"/>
            <a:r>
              <a:rPr lang="en-US" altLang="zh-CN" dirty="0"/>
              <a:t>and </a:t>
            </a:r>
            <a:endParaRPr lang="tr-TR" altLang="zh-CN" dirty="0"/>
          </a:p>
          <a:p>
            <a:pPr lvl="3"/>
            <a:r>
              <a:rPr lang="en-US" altLang="zh-CN" dirty="0"/>
              <a:t>Google slides</a:t>
            </a:r>
            <a:endParaRPr lang="tr-TR" altLang="zh-CN" dirty="0"/>
          </a:p>
          <a:p>
            <a:pPr lvl="4"/>
            <a:r>
              <a:rPr lang="en-US" altLang="zh-CN" dirty="0"/>
              <a:t>Presentation for you.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altLang="zh-CN" dirty="0"/>
              <a:t>www.freepptbackgrounds.net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 dirty="0"/>
              <a:t>Download free</a:t>
            </a:r>
            <a:endParaRPr lang="tr-TR" altLang="zh-CN" dirty="0"/>
          </a:p>
          <a:p>
            <a:pPr lvl="1"/>
            <a:r>
              <a:rPr lang="en-US" altLang="zh-CN" dirty="0" err="1"/>
              <a:t>Powerpoint</a:t>
            </a:r>
            <a:r>
              <a:rPr lang="en-US" altLang="zh-CN" dirty="0"/>
              <a:t> template</a:t>
            </a:r>
            <a:endParaRPr lang="tr-TR" altLang="zh-CN" dirty="0"/>
          </a:p>
          <a:p>
            <a:pPr lvl="2"/>
            <a:r>
              <a:rPr lang="en-US" altLang="zh-CN" dirty="0"/>
              <a:t>and </a:t>
            </a:r>
            <a:endParaRPr lang="tr-TR" altLang="zh-CN" dirty="0"/>
          </a:p>
          <a:p>
            <a:pPr lvl="3"/>
            <a:r>
              <a:rPr lang="en-US" altLang="zh-CN" dirty="0"/>
              <a:t>Google slides</a:t>
            </a:r>
            <a:endParaRPr lang="tr-TR" altLang="zh-CN" dirty="0"/>
          </a:p>
          <a:p>
            <a:pPr lvl="4"/>
            <a:r>
              <a:rPr lang="en-US" altLang="zh-CN" dirty="0"/>
              <a:t>Presentation for you.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831058" y="6448150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schemeClr val="accent1">
                    <a:lumMod val="50000"/>
                  </a:schemeClr>
                </a:solidFill>
                <a:latin typeface="Calibri"/>
                <a:ea typeface="宋体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45473" y="254290"/>
            <a:ext cx="10515600" cy="38302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tr-TR" altLang="zh-CN" dirty="0" err="1"/>
              <a:t>University</a:t>
            </a:r>
            <a:r>
              <a:rPr lang="tr-TR" altLang="zh-CN" dirty="0"/>
              <a:t> </a:t>
            </a:r>
            <a:r>
              <a:rPr lang="tr-TR" altLang="zh-CN" dirty="0" err="1"/>
              <a:t>College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145473" y="665020"/>
            <a:ext cx="11921836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dirty="0"/>
              <a:t>Download free</a:t>
            </a:r>
            <a:endParaRPr lang="tr-TR" altLang="zh-CN" dirty="0"/>
          </a:p>
          <a:p>
            <a:pPr lvl="1"/>
            <a:r>
              <a:rPr lang="en-US" altLang="zh-CN" dirty="0" err="1"/>
              <a:t>Powerpoint</a:t>
            </a:r>
            <a:r>
              <a:rPr lang="en-US" altLang="zh-CN" dirty="0"/>
              <a:t> template</a:t>
            </a:r>
            <a:endParaRPr lang="tr-TR" altLang="zh-CN" dirty="0"/>
          </a:p>
          <a:p>
            <a:pPr lvl="2"/>
            <a:r>
              <a:rPr lang="en-US" altLang="zh-CN" dirty="0"/>
              <a:t>and </a:t>
            </a:r>
            <a:endParaRPr lang="tr-TR" altLang="zh-CN" dirty="0"/>
          </a:p>
          <a:p>
            <a:pPr lvl="3"/>
            <a:r>
              <a:rPr lang="en-US" altLang="zh-CN" dirty="0"/>
              <a:t>Google slides</a:t>
            </a:r>
            <a:endParaRPr lang="tr-TR" altLang="zh-CN" dirty="0"/>
          </a:p>
          <a:p>
            <a:pPr lvl="4"/>
            <a:r>
              <a:rPr lang="en-US" altLang="zh-CN" dirty="0"/>
              <a:t>Presentation for you.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altLang="zh-CN" dirty="0"/>
              <a:t>www.freepptbackgrounds.net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altLang="zh-CN" dirty="0"/>
              <a:t>www.freepptbackgrounds.net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Download free</a:t>
            </a:r>
            <a:endParaRPr lang="tr-TR" altLang="zh-CN" dirty="0"/>
          </a:p>
          <a:p>
            <a:pPr lvl="1"/>
            <a:r>
              <a:rPr lang="en-US" altLang="zh-CN" dirty="0" err="1"/>
              <a:t>Powerpoint</a:t>
            </a:r>
            <a:r>
              <a:rPr lang="en-US" altLang="zh-CN" dirty="0"/>
              <a:t> template</a:t>
            </a:r>
            <a:endParaRPr lang="tr-TR" altLang="zh-CN" dirty="0"/>
          </a:p>
          <a:p>
            <a:pPr lvl="2"/>
            <a:r>
              <a:rPr lang="en-US" altLang="zh-CN" dirty="0"/>
              <a:t>and </a:t>
            </a:r>
            <a:endParaRPr lang="tr-TR" altLang="zh-CN" dirty="0"/>
          </a:p>
          <a:p>
            <a:pPr lvl="3"/>
            <a:r>
              <a:rPr lang="en-US" altLang="zh-CN" dirty="0"/>
              <a:t>Google slides</a:t>
            </a:r>
            <a:endParaRPr lang="tr-TR" altLang="zh-CN" dirty="0"/>
          </a:p>
          <a:p>
            <a:pPr lvl="4"/>
            <a:r>
              <a:rPr lang="en-US" altLang="zh-CN" dirty="0"/>
              <a:t>Presentation for you.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Download free</a:t>
            </a:r>
            <a:endParaRPr lang="tr-TR" altLang="zh-CN" dirty="0"/>
          </a:p>
          <a:p>
            <a:pPr lvl="1"/>
            <a:r>
              <a:rPr lang="en-US" altLang="zh-CN" dirty="0" err="1"/>
              <a:t>Powerpoint</a:t>
            </a:r>
            <a:r>
              <a:rPr lang="en-US" altLang="zh-CN" dirty="0"/>
              <a:t> template</a:t>
            </a:r>
            <a:endParaRPr lang="tr-TR" altLang="zh-CN" dirty="0"/>
          </a:p>
          <a:p>
            <a:pPr lvl="2"/>
            <a:r>
              <a:rPr lang="en-US" altLang="zh-CN" dirty="0"/>
              <a:t>and </a:t>
            </a:r>
            <a:endParaRPr lang="tr-TR" altLang="zh-CN" dirty="0"/>
          </a:p>
          <a:p>
            <a:pPr lvl="3"/>
            <a:r>
              <a:rPr lang="en-US" altLang="zh-CN" dirty="0"/>
              <a:t>Google slides</a:t>
            </a:r>
            <a:endParaRPr lang="tr-TR" altLang="zh-CN" dirty="0"/>
          </a:p>
          <a:p>
            <a:pPr lvl="4"/>
            <a:r>
              <a:rPr lang="en-US" altLang="zh-CN" dirty="0"/>
              <a:t>Presentation for you.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comments" Target="../comments/comment1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hyperlink" Target="https://bnr.bg/varna/post/101536151/uchitelat-trabva-da-e-priatel-i-da-provokira-uchenika-za-znania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1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0249"/>
            <a:ext cx="4998536" cy="4036318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194852" y="742086"/>
            <a:ext cx="6603736" cy="348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ru-RU" altLang="zh-CN" sz="6000" b="1" dirty="0">
                <a:solidFill>
                  <a:schemeClr val="bg1"/>
                </a:solidFill>
                <a:ea typeface="+mn-ea"/>
              </a:rPr>
              <a:t>АНАЛИЗ </a:t>
            </a:r>
            <a:br>
              <a:rPr lang="ru-RU" altLang="zh-CN" sz="6000" b="1" dirty="0">
                <a:solidFill>
                  <a:schemeClr val="bg1"/>
                </a:solidFill>
                <a:ea typeface="+mn-ea"/>
              </a:rPr>
            </a:br>
            <a:r>
              <a:rPr lang="ru-RU" altLang="zh-CN" sz="6000" b="1" dirty="0">
                <a:solidFill>
                  <a:schemeClr val="bg1"/>
                </a:solidFill>
                <a:ea typeface="+mn-ea"/>
              </a:rPr>
              <a:t>на </a:t>
            </a:r>
            <a:r>
              <a:rPr lang="ru-RU" altLang="zh-CN" sz="6000" b="1" dirty="0" err="1">
                <a:solidFill>
                  <a:schemeClr val="bg1"/>
                </a:solidFill>
                <a:ea typeface="+mn-ea"/>
              </a:rPr>
              <a:t>образователно-възпитателния</a:t>
            </a:r>
            <a:r>
              <a:rPr lang="ru-RU" altLang="zh-CN" sz="60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ru-RU" altLang="zh-CN" sz="6000" b="1" dirty="0" err="1">
                <a:solidFill>
                  <a:schemeClr val="bg1"/>
                </a:solidFill>
                <a:ea typeface="+mn-ea"/>
              </a:rPr>
              <a:t>процес</a:t>
            </a:r>
            <a:endParaRPr lang="zh-CN" altLang="en-US" sz="6000" b="1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669774" y="5081104"/>
            <a:ext cx="8274875" cy="54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bg-BG" altLang="zh-CN" sz="4000" b="0" dirty="0">
                <a:ea typeface="+mn-ea"/>
              </a:rPr>
              <a:t>през първия срок на учебната 2021/2022 година </a:t>
            </a:r>
            <a:endParaRPr lang="zh-CN" altLang="zh-CN" sz="4000" b="0" dirty="0"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文本框 23"/>
          <p:cNvSpPr txBox="1"/>
          <p:nvPr/>
        </p:nvSpPr>
        <p:spPr>
          <a:xfrm>
            <a:off x="217916" y="0"/>
            <a:ext cx="11756167" cy="658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8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Движение на </a:t>
            </a:r>
            <a:r>
              <a:rPr lang="ru-RU" altLang="zh-CN" sz="2800" b="1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ученици</a:t>
            </a:r>
            <a:r>
              <a:rPr lang="ru-RU" altLang="zh-CN" sz="28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за </a:t>
            </a:r>
            <a:r>
              <a:rPr lang="ru-RU" altLang="zh-CN" sz="2800" b="1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първия</a:t>
            </a:r>
            <a:r>
              <a:rPr lang="ru-RU" altLang="zh-CN" sz="28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срок на </a:t>
            </a:r>
            <a:r>
              <a:rPr lang="ru-RU" altLang="zh-CN" sz="2800" b="1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учебна</a:t>
            </a:r>
            <a:r>
              <a:rPr lang="ru-RU" altLang="zh-CN" sz="28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2020/2021 година</a:t>
            </a:r>
            <a:endParaRPr lang="en-US" altLang="zh-CN" sz="28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99189A3D-8708-4A52-A953-1F065A1CE9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725727"/>
              </p:ext>
            </p:extLst>
          </p:nvPr>
        </p:nvGraphicFramePr>
        <p:xfrm>
          <a:off x="1772038" y="658706"/>
          <a:ext cx="9412476" cy="6099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5471">
                  <a:extLst>
                    <a:ext uri="{9D8B030D-6E8A-4147-A177-3AD203B41FA5}">
                      <a16:colId xmlns="" xmlns:a16="http://schemas.microsoft.com/office/drawing/2014/main" val="4161048400"/>
                    </a:ext>
                  </a:extLst>
                </a:gridCol>
                <a:gridCol w="1949519">
                  <a:extLst>
                    <a:ext uri="{9D8B030D-6E8A-4147-A177-3AD203B41FA5}">
                      <a16:colId xmlns="" xmlns:a16="http://schemas.microsoft.com/office/drawing/2014/main" val="3960910102"/>
                    </a:ext>
                  </a:extLst>
                </a:gridCol>
                <a:gridCol w="1882495">
                  <a:extLst>
                    <a:ext uri="{9D8B030D-6E8A-4147-A177-3AD203B41FA5}">
                      <a16:colId xmlns="" xmlns:a16="http://schemas.microsoft.com/office/drawing/2014/main" val="739962844"/>
                    </a:ext>
                  </a:extLst>
                </a:gridCol>
                <a:gridCol w="1875397">
                  <a:extLst>
                    <a:ext uri="{9D8B030D-6E8A-4147-A177-3AD203B41FA5}">
                      <a16:colId xmlns="" xmlns:a16="http://schemas.microsoft.com/office/drawing/2014/main" val="4068863931"/>
                    </a:ext>
                  </a:extLst>
                </a:gridCol>
                <a:gridCol w="1889594">
                  <a:extLst>
                    <a:ext uri="{9D8B030D-6E8A-4147-A177-3AD203B41FA5}">
                      <a16:colId xmlns="" xmlns:a16="http://schemas.microsoft.com/office/drawing/2014/main" val="16878777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bg-BG" sz="1400" b="1" dirty="0"/>
                        <a:t>Клас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b="1" dirty="0"/>
                        <a:t>В началото на срока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b="1" dirty="0"/>
                        <a:t>Преместени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b="1" dirty="0"/>
                        <a:t>Придошли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b="1" dirty="0"/>
                        <a:t>В края на срока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100797627"/>
                  </a:ext>
                </a:extLst>
              </a:tr>
              <a:tr h="545959">
                <a:tc>
                  <a:txBody>
                    <a:bodyPr/>
                    <a:lstStyle/>
                    <a:p>
                      <a:pPr algn="ctr"/>
                      <a:r>
                        <a:rPr lang="bg-BG" sz="1400" b="1" dirty="0"/>
                        <a:t>ПГ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2</a:t>
                      </a:r>
                    </a:p>
                    <a:p>
                      <a:pPr algn="ctr"/>
                      <a:r>
                        <a:rPr lang="bg-BG" sz="1400" dirty="0"/>
                        <a:t>Александър, Хюсеин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2</a:t>
                      </a:r>
                    </a:p>
                    <a:p>
                      <a:pPr algn="ctr"/>
                      <a:r>
                        <a:rPr lang="bg-BG" sz="1400" dirty="0"/>
                        <a:t>Емилиян, Илиян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763673420"/>
                  </a:ext>
                </a:extLst>
              </a:tr>
              <a:tr h="314649">
                <a:tc>
                  <a:txBody>
                    <a:bodyPr/>
                    <a:lstStyle/>
                    <a:p>
                      <a:pPr algn="ctr"/>
                      <a:r>
                        <a:rPr lang="bg-BG" sz="1400" b="1" dirty="0"/>
                        <a:t>1</a:t>
                      </a:r>
                      <a:r>
                        <a:rPr lang="bg-BG" sz="1400" b="1" baseline="0" dirty="0"/>
                        <a:t> клас</a:t>
                      </a:r>
                      <a:endParaRPr lang="bg-BG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Александра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010431210"/>
                  </a:ext>
                </a:extLst>
              </a:tr>
              <a:tr h="534903">
                <a:tc>
                  <a:txBody>
                    <a:bodyPr/>
                    <a:lstStyle/>
                    <a:p>
                      <a:pPr algn="ctr"/>
                      <a:r>
                        <a:rPr lang="bg-BG" sz="1400" b="1" dirty="0"/>
                        <a:t>2 клас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</a:t>
                      </a:r>
                    </a:p>
                    <a:p>
                      <a:pPr algn="ctr"/>
                      <a:r>
                        <a:rPr lang="bg-BG" sz="1400" dirty="0"/>
                        <a:t>Станислава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</a:t>
                      </a:r>
                    </a:p>
                    <a:p>
                      <a:pPr algn="ctr"/>
                      <a:r>
                        <a:rPr lang="bg-BG" sz="1400" dirty="0"/>
                        <a:t>Алкин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00132640"/>
                  </a:ext>
                </a:extLst>
              </a:tr>
              <a:tr h="534903">
                <a:tc>
                  <a:txBody>
                    <a:bodyPr/>
                    <a:lstStyle/>
                    <a:p>
                      <a:pPr algn="ctr"/>
                      <a:r>
                        <a:rPr lang="bg-BG" sz="1400" b="1" dirty="0"/>
                        <a:t>3 клас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</a:t>
                      </a:r>
                    </a:p>
                    <a:p>
                      <a:pPr algn="ctr"/>
                      <a:r>
                        <a:rPr lang="bg-BG" sz="1400" dirty="0"/>
                        <a:t>Ангел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</a:t>
                      </a:r>
                    </a:p>
                    <a:p>
                      <a:pPr algn="ctr"/>
                      <a:r>
                        <a:rPr lang="bg-BG" sz="1400" dirty="0" err="1"/>
                        <a:t>Алиджан</a:t>
                      </a:r>
                      <a:endParaRPr lang="bg-B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107747221"/>
                  </a:ext>
                </a:extLst>
              </a:tr>
              <a:tr h="534903">
                <a:tc>
                  <a:txBody>
                    <a:bodyPr/>
                    <a:lstStyle/>
                    <a:p>
                      <a:pPr algn="ctr"/>
                      <a:r>
                        <a:rPr lang="bg-BG" sz="1400" b="1" dirty="0"/>
                        <a:t>4 клас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 </a:t>
                      </a:r>
                    </a:p>
                    <a:p>
                      <a:pPr algn="ctr"/>
                      <a:r>
                        <a:rPr lang="bg-BG" sz="1400" dirty="0"/>
                        <a:t>Иван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167679035"/>
                  </a:ext>
                </a:extLst>
              </a:tr>
              <a:tr h="314649">
                <a:tc>
                  <a:txBody>
                    <a:bodyPr/>
                    <a:lstStyle/>
                    <a:p>
                      <a:pPr algn="ctr"/>
                      <a:r>
                        <a:rPr lang="bg-BG" sz="1400" b="1" dirty="0"/>
                        <a:t>5 клас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</a:t>
                      </a:r>
                    </a:p>
                    <a:p>
                      <a:pPr algn="ctr"/>
                      <a:r>
                        <a:rPr lang="bg-BG" sz="1400" dirty="0"/>
                        <a:t>Георги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11935045"/>
                  </a:ext>
                </a:extLst>
              </a:tr>
              <a:tr h="374048">
                <a:tc>
                  <a:txBody>
                    <a:bodyPr/>
                    <a:lstStyle/>
                    <a:p>
                      <a:pPr algn="ctr"/>
                      <a:r>
                        <a:rPr lang="bg-BG" sz="1400" b="1" dirty="0"/>
                        <a:t>6 клас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Бойчо, Светла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226402227"/>
                  </a:ext>
                </a:extLst>
              </a:tr>
              <a:tr h="479473">
                <a:tc>
                  <a:txBody>
                    <a:bodyPr/>
                    <a:lstStyle/>
                    <a:p>
                      <a:pPr algn="ctr"/>
                      <a:r>
                        <a:rPr lang="bg-BG" sz="1400" b="1" dirty="0"/>
                        <a:t>7 клас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</a:t>
                      </a:r>
                    </a:p>
                    <a:p>
                      <a:pPr algn="ctr"/>
                      <a:r>
                        <a:rPr lang="bg-BG" sz="1400" dirty="0"/>
                        <a:t>Грациела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40623901"/>
                  </a:ext>
                </a:extLst>
              </a:tr>
              <a:tr h="534903">
                <a:tc>
                  <a:txBody>
                    <a:bodyPr/>
                    <a:lstStyle/>
                    <a:p>
                      <a:pPr algn="ctr"/>
                      <a:r>
                        <a:rPr lang="bg-BG" sz="1400" b="1" dirty="0"/>
                        <a:t>8 клас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 </a:t>
                      </a:r>
                    </a:p>
                    <a:p>
                      <a:pPr algn="ctr"/>
                      <a:r>
                        <a:rPr lang="bg-BG" sz="1400" dirty="0"/>
                        <a:t>Еленка СФО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</a:t>
                      </a:r>
                    </a:p>
                    <a:p>
                      <a:pPr algn="ctr"/>
                      <a:r>
                        <a:rPr lang="bg-BG" sz="1400" dirty="0"/>
                        <a:t>Еленка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812870207"/>
                  </a:ext>
                </a:extLst>
              </a:tr>
              <a:tr h="534903">
                <a:tc>
                  <a:txBody>
                    <a:bodyPr/>
                    <a:lstStyle/>
                    <a:p>
                      <a:pPr algn="ctr"/>
                      <a:r>
                        <a:rPr lang="bg-BG" sz="1400" b="1" dirty="0"/>
                        <a:t>9 клас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algn="ctr"/>
                      <a:r>
                        <a:rPr lang="bg-BG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Кина, Кунка СФО</a:t>
                      </a:r>
                      <a:endParaRPr lang="bg-B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248438373"/>
                  </a:ext>
                </a:extLst>
              </a:tr>
              <a:tr h="534903">
                <a:tc>
                  <a:txBody>
                    <a:bodyPr/>
                    <a:lstStyle/>
                    <a:p>
                      <a:pPr algn="ctr"/>
                      <a:r>
                        <a:rPr lang="bg-BG" sz="1400" b="1" dirty="0"/>
                        <a:t>10 клас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/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03771105"/>
                  </a:ext>
                </a:extLst>
              </a:tr>
              <a:tr h="314649">
                <a:tc>
                  <a:txBody>
                    <a:bodyPr/>
                    <a:lstStyle/>
                    <a:p>
                      <a:pPr algn="ctr"/>
                      <a:r>
                        <a:rPr lang="bg-BG" sz="1400" b="1" dirty="0">
                          <a:solidFill>
                            <a:srgbClr val="FF0000"/>
                          </a:solidFill>
                        </a:rPr>
                        <a:t>ОБЩО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>
                          <a:solidFill>
                            <a:srgbClr val="FF0000"/>
                          </a:solidFill>
                        </a:rPr>
                        <a:t>142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g-BG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bg-BG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>
                          <a:solidFill>
                            <a:srgbClr val="FF0000"/>
                          </a:solidFill>
                        </a:rPr>
                        <a:t>134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4898388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588579" y="917198"/>
            <a:ext cx="1116724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200" b="1" dirty="0" smtClean="0">
                <a:solidFill>
                  <a:schemeClr val="bg1"/>
                </a:solidFill>
              </a:rPr>
              <a:t>Български </a:t>
            </a:r>
            <a:r>
              <a:rPr lang="bg-BG" sz="1200" b="1" dirty="0">
                <a:solidFill>
                  <a:schemeClr val="bg1"/>
                </a:solidFill>
              </a:rPr>
              <a:t>език и литература.</a:t>
            </a:r>
            <a:endParaRPr lang="bg-BG" sz="1200" dirty="0">
              <a:solidFill>
                <a:schemeClr val="bg1"/>
              </a:solidFill>
            </a:endParaRPr>
          </a:p>
          <a:p>
            <a:r>
              <a:rPr lang="bg-BG" sz="1200" dirty="0">
                <a:solidFill>
                  <a:schemeClr val="bg1"/>
                </a:solidFill>
              </a:rPr>
              <a:t>Свързана реч</a:t>
            </a:r>
            <a:r>
              <a:rPr lang="bg-BG" sz="1200" b="1" dirty="0">
                <a:solidFill>
                  <a:schemeClr val="bg1"/>
                </a:solidFill>
              </a:rPr>
              <a:t>: </a:t>
            </a:r>
            <a:r>
              <a:rPr lang="bg-BG" sz="1200" dirty="0">
                <a:solidFill>
                  <a:schemeClr val="bg1"/>
                </a:solidFill>
              </a:rPr>
              <a:t>Назовават роднински връзки в своето семейство.Назовават държавата и селото, в което живеят.</a:t>
            </a:r>
          </a:p>
          <a:p>
            <a:r>
              <a:rPr lang="bg-BG" sz="1200" dirty="0">
                <a:solidFill>
                  <a:schemeClr val="bg1"/>
                </a:solidFill>
              </a:rPr>
              <a:t>Участват в диалог по познати </a:t>
            </a:r>
            <a:r>
              <a:rPr lang="bg-BG" sz="1200" dirty="0" smtClean="0">
                <a:solidFill>
                  <a:schemeClr val="bg1"/>
                </a:solidFill>
              </a:rPr>
              <a:t>теми, </a:t>
            </a:r>
            <a:r>
              <a:rPr lang="bg-BG" sz="1200" dirty="0">
                <a:solidFill>
                  <a:schemeClr val="bg1"/>
                </a:solidFill>
              </a:rPr>
              <a:t>проявяват култура на общуване , като изслушват събеседника. </a:t>
            </a:r>
          </a:p>
          <a:p>
            <a:r>
              <a:rPr lang="bg-BG" sz="1200" dirty="0">
                <a:solidFill>
                  <a:schemeClr val="bg1"/>
                </a:solidFill>
              </a:rPr>
              <a:t>Граматически правилна реч</a:t>
            </a:r>
            <a:r>
              <a:rPr lang="bg-BG" sz="1200" dirty="0" smtClean="0">
                <a:solidFill>
                  <a:schemeClr val="bg1"/>
                </a:solidFill>
              </a:rPr>
              <a:t>: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bg-BG" sz="1200" dirty="0" smtClean="0">
                <a:solidFill>
                  <a:schemeClr val="bg1"/>
                </a:solidFill>
              </a:rPr>
              <a:t>Съставят </a:t>
            </a:r>
            <a:r>
              <a:rPr lang="bg-BG" sz="1200" dirty="0">
                <a:solidFill>
                  <a:schemeClr val="bg1"/>
                </a:solidFill>
              </a:rPr>
              <a:t>въпросителни изречения. Разбират разликата между дума и изречение.</a:t>
            </a:r>
          </a:p>
          <a:p>
            <a:r>
              <a:rPr lang="bg-BG" sz="1200" dirty="0">
                <a:solidFill>
                  <a:schemeClr val="bg1"/>
                </a:solidFill>
              </a:rPr>
              <a:t>Звукова култура</a:t>
            </a:r>
            <a:r>
              <a:rPr lang="bg-BG" sz="1200" dirty="0" smtClean="0">
                <a:solidFill>
                  <a:schemeClr val="bg1"/>
                </a:solidFill>
              </a:rPr>
              <a:t>: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bg-BG" sz="1200" dirty="0" smtClean="0">
                <a:solidFill>
                  <a:schemeClr val="bg1"/>
                </a:solidFill>
              </a:rPr>
              <a:t>Определят </a:t>
            </a:r>
            <a:r>
              <a:rPr lang="bg-BG" sz="1200" dirty="0">
                <a:solidFill>
                  <a:schemeClr val="bg1"/>
                </a:solidFill>
              </a:rPr>
              <a:t>броя на звуковете в думите. Определят звука в края и началото на думите. Разпознават и назовават графични знаци на печатни букви и ги свързва с познати лица и предмети.</a:t>
            </a:r>
          </a:p>
          <a:p>
            <a:r>
              <a:rPr lang="bg-BG" sz="1200" b="1" dirty="0">
                <a:solidFill>
                  <a:schemeClr val="bg1"/>
                </a:solidFill>
              </a:rPr>
              <a:t>Слаби страни</a:t>
            </a:r>
            <a:r>
              <a:rPr lang="bg-BG" sz="1200" dirty="0">
                <a:solidFill>
                  <a:schemeClr val="bg1"/>
                </a:solidFill>
              </a:rPr>
              <a:t>:</a:t>
            </a:r>
          </a:p>
          <a:p>
            <a:r>
              <a:rPr lang="bg-BG" sz="1200" dirty="0">
                <a:solidFill>
                  <a:schemeClr val="bg1"/>
                </a:solidFill>
              </a:rPr>
              <a:t>Някои </a:t>
            </a:r>
            <a:r>
              <a:rPr lang="bg-BG" sz="1200" dirty="0" smtClean="0">
                <a:solidFill>
                  <a:schemeClr val="bg1"/>
                </a:solidFill>
              </a:rPr>
              <a:t>о</a:t>
            </a:r>
            <a:r>
              <a:rPr lang="bg-BG" sz="1200" dirty="0">
                <a:solidFill>
                  <a:schemeClr val="bg1"/>
                </a:solidFill>
              </a:rPr>
              <a:t>т</a:t>
            </a:r>
            <a:r>
              <a:rPr lang="bg-BG" sz="1200" dirty="0" smtClean="0">
                <a:solidFill>
                  <a:schemeClr val="bg1"/>
                </a:solidFill>
              </a:rPr>
              <a:t> </a:t>
            </a:r>
            <a:r>
              <a:rPr lang="bg-BG" sz="1200" dirty="0">
                <a:solidFill>
                  <a:schemeClr val="bg1"/>
                </a:solidFill>
              </a:rPr>
              <a:t>децата се затрудняват при преразказ на позната </a:t>
            </a:r>
            <a:r>
              <a:rPr lang="bg-BG" sz="1200" dirty="0" smtClean="0">
                <a:solidFill>
                  <a:schemeClr val="bg1"/>
                </a:solidFill>
              </a:rPr>
              <a:t>приказка. Изпитват </a:t>
            </a:r>
            <a:r>
              <a:rPr lang="bg-BG" sz="1200" dirty="0">
                <a:solidFill>
                  <a:schemeClr val="bg1"/>
                </a:solidFill>
              </a:rPr>
              <a:t>затруднение при съгласуването по род и число на съществителни и прилагателни имена.</a:t>
            </a:r>
          </a:p>
          <a:p>
            <a:r>
              <a:rPr lang="bg-BG" sz="1200" b="1" dirty="0">
                <a:solidFill>
                  <a:schemeClr val="bg1"/>
                </a:solidFill>
              </a:rPr>
              <a:t>Математика:</a:t>
            </a:r>
            <a:endParaRPr lang="bg-BG" sz="1200" dirty="0">
              <a:solidFill>
                <a:schemeClr val="bg1"/>
              </a:solidFill>
            </a:endParaRPr>
          </a:p>
          <a:p>
            <a:r>
              <a:rPr lang="bg-BG" sz="1200" dirty="0">
                <a:solidFill>
                  <a:schemeClr val="bg1"/>
                </a:solidFill>
              </a:rPr>
              <a:t>Броят до десет в прав и обратен ред.Определят броя на обектите до 10 и ги свързват със съответната цифра.</a:t>
            </a:r>
          </a:p>
          <a:p>
            <a:r>
              <a:rPr lang="bg-BG" sz="1200" dirty="0">
                <a:solidFill>
                  <a:schemeClr val="bg1"/>
                </a:solidFill>
              </a:rPr>
              <a:t>Сравняват обекти по техните признаци:дължина , височина , ширина.</a:t>
            </a:r>
          </a:p>
          <a:p>
            <a:r>
              <a:rPr lang="bg-BG" sz="1200" dirty="0">
                <a:solidFill>
                  <a:schemeClr val="bg1"/>
                </a:solidFill>
              </a:rPr>
              <a:t>Определят пространствените отношения /вътре , вън , между , затворено , отворено./</a:t>
            </a:r>
          </a:p>
          <a:p>
            <a:r>
              <a:rPr lang="bg-BG" sz="1200" dirty="0">
                <a:solidFill>
                  <a:schemeClr val="bg1"/>
                </a:solidFill>
              </a:rPr>
              <a:t>Познават и </a:t>
            </a:r>
            <a:r>
              <a:rPr lang="bg-BG" sz="1200" dirty="0" smtClean="0">
                <a:solidFill>
                  <a:schemeClr val="bg1"/>
                </a:solidFill>
              </a:rPr>
              <a:t>назовават </a:t>
            </a:r>
            <a:r>
              <a:rPr lang="bg-BG" sz="1200" dirty="0">
                <a:solidFill>
                  <a:schemeClr val="bg1"/>
                </a:solidFill>
              </a:rPr>
              <a:t>дните от седмицата.Разпознават и определят четирите годишни времена.</a:t>
            </a:r>
          </a:p>
          <a:p>
            <a:r>
              <a:rPr lang="bg-BG" sz="1200" dirty="0">
                <a:solidFill>
                  <a:schemeClr val="bg1"/>
                </a:solidFill>
              </a:rPr>
              <a:t>Различават и назовават познати геометрични фигури.</a:t>
            </a:r>
          </a:p>
          <a:p>
            <a:r>
              <a:rPr lang="bg-BG" sz="1200" b="1" dirty="0">
                <a:solidFill>
                  <a:schemeClr val="bg1"/>
                </a:solidFill>
              </a:rPr>
              <a:t>Слаби страни:</a:t>
            </a:r>
            <a:endParaRPr lang="bg-BG" sz="1200" dirty="0">
              <a:solidFill>
                <a:schemeClr val="bg1"/>
              </a:solidFill>
            </a:endParaRPr>
          </a:p>
          <a:p>
            <a:r>
              <a:rPr lang="bg-BG" sz="1200" dirty="0">
                <a:solidFill>
                  <a:schemeClr val="bg1"/>
                </a:solidFill>
              </a:rPr>
              <a:t>Някои от децата се затрудняват  при определяне на Цифрите на числата до 10.</a:t>
            </a:r>
          </a:p>
          <a:p>
            <a:r>
              <a:rPr lang="bg-BG" sz="1200" dirty="0" smtClean="0">
                <a:solidFill>
                  <a:schemeClr val="bg1"/>
                </a:solidFill>
              </a:rPr>
              <a:t>Децата </a:t>
            </a:r>
            <a:r>
              <a:rPr lang="bg-BG" sz="1200" dirty="0">
                <a:solidFill>
                  <a:schemeClr val="bg1"/>
                </a:solidFill>
              </a:rPr>
              <a:t>от четвърта група </a:t>
            </a:r>
            <a:r>
              <a:rPr lang="bg-BG" sz="1200" dirty="0" smtClean="0">
                <a:solidFill>
                  <a:schemeClr val="bg1"/>
                </a:solidFill>
              </a:rPr>
              <a:t>се </a:t>
            </a:r>
            <a:r>
              <a:rPr lang="bg-BG" sz="1200" dirty="0">
                <a:solidFill>
                  <a:schemeClr val="bg1"/>
                </a:solidFill>
              </a:rPr>
              <a:t>затрудняват при възприемането на събирането като практическо добавяне , а изваждането-като отнемане на част от група</a:t>
            </a:r>
            <a:r>
              <a:rPr lang="bg-BG" sz="1200" dirty="0" smtClean="0">
                <a:solidFill>
                  <a:schemeClr val="bg1"/>
                </a:solidFill>
              </a:rPr>
              <a:t>.</a:t>
            </a:r>
            <a:endParaRPr lang="bg-BG" sz="1200" dirty="0">
              <a:solidFill>
                <a:schemeClr val="bg1"/>
              </a:solidFill>
            </a:endParaRPr>
          </a:p>
          <a:p>
            <a:r>
              <a:rPr lang="bg-BG" sz="1200" b="1" dirty="0">
                <a:solidFill>
                  <a:schemeClr val="bg1"/>
                </a:solidFill>
              </a:rPr>
              <a:t>Околен свят</a:t>
            </a:r>
            <a:r>
              <a:rPr lang="bg-BG" sz="1200" dirty="0">
                <a:solidFill>
                  <a:schemeClr val="bg1"/>
                </a:solidFill>
              </a:rPr>
              <a:t>:</a:t>
            </a:r>
          </a:p>
          <a:p>
            <a:r>
              <a:rPr lang="bg-BG" sz="1200" dirty="0">
                <a:solidFill>
                  <a:schemeClr val="bg1"/>
                </a:solidFill>
              </a:rPr>
              <a:t>Децата взаимодействат с деца и възрастни , като спазва правила за общуване.Отчитат настроението на другите </a:t>
            </a:r>
            <a:r>
              <a:rPr lang="bg-BG" sz="1200" dirty="0" err="1">
                <a:solidFill>
                  <a:schemeClr val="bg1"/>
                </a:solidFill>
              </a:rPr>
              <a:t>иги</a:t>
            </a:r>
            <a:r>
              <a:rPr lang="bg-BG" sz="1200" dirty="0">
                <a:solidFill>
                  <a:schemeClr val="bg1"/>
                </a:solidFill>
              </a:rPr>
              <a:t> свързва с причините , които са ги са го породили.</a:t>
            </a:r>
          </a:p>
          <a:p>
            <a:r>
              <a:rPr lang="bg-BG" sz="1200" dirty="0">
                <a:solidFill>
                  <a:schemeClr val="bg1"/>
                </a:solidFill>
              </a:rPr>
              <a:t>Разпознават професии от близкото обкръжение.Познават правилата за собствена безопасност</a:t>
            </a:r>
            <a:r>
              <a:rPr lang="bg-BG" sz="1200" dirty="0" smtClean="0">
                <a:solidFill>
                  <a:schemeClr val="bg1"/>
                </a:solidFill>
              </a:rPr>
              <a:t>. Разпознават </a:t>
            </a:r>
            <a:r>
              <a:rPr lang="bg-BG" sz="1200" dirty="0">
                <a:solidFill>
                  <a:schemeClr val="bg1"/>
                </a:solidFill>
              </a:rPr>
              <a:t>празниците различните обичаи и традиции.</a:t>
            </a:r>
          </a:p>
          <a:p>
            <a:r>
              <a:rPr lang="bg-BG" sz="1200" dirty="0">
                <a:solidFill>
                  <a:schemeClr val="bg1"/>
                </a:solidFill>
              </a:rPr>
              <a:t>Познават основните жизнени потребности на растенията и животните.</a:t>
            </a:r>
          </a:p>
          <a:p>
            <a:r>
              <a:rPr lang="bg-BG" sz="1200" dirty="0">
                <a:solidFill>
                  <a:schemeClr val="bg1"/>
                </a:solidFill>
              </a:rPr>
              <a:t>Различават плодовете и зеленчуците.</a:t>
            </a:r>
          </a:p>
          <a:p>
            <a:r>
              <a:rPr lang="bg-BG" sz="1200" dirty="0">
                <a:solidFill>
                  <a:schemeClr val="bg1"/>
                </a:solidFill>
              </a:rPr>
              <a:t>Различават правилата за безопасност при природни бедствия и лошо време.</a:t>
            </a:r>
          </a:p>
          <a:p>
            <a:r>
              <a:rPr lang="bg-BG" sz="1200" b="1" dirty="0">
                <a:solidFill>
                  <a:schemeClr val="bg1"/>
                </a:solidFill>
              </a:rPr>
              <a:t>Изобразително изкуство:</a:t>
            </a:r>
            <a:endParaRPr lang="bg-BG" sz="1200" dirty="0">
              <a:solidFill>
                <a:schemeClr val="bg1"/>
              </a:solidFill>
            </a:endParaRPr>
          </a:p>
          <a:p>
            <a:r>
              <a:rPr lang="bg-BG" sz="1200" dirty="0">
                <a:solidFill>
                  <a:schemeClr val="bg1"/>
                </a:solidFill>
              </a:rPr>
              <a:t>Децата </a:t>
            </a:r>
            <a:r>
              <a:rPr lang="bg-BG" sz="1200" dirty="0" smtClean="0">
                <a:solidFill>
                  <a:schemeClr val="bg1"/>
                </a:solidFill>
              </a:rPr>
              <a:t>познават </a:t>
            </a:r>
            <a:r>
              <a:rPr lang="bg-BG" sz="1200" dirty="0">
                <a:solidFill>
                  <a:schemeClr val="bg1"/>
                </a:solidFill>
              </a:rPr>
              <a:t>изобразителните материали. Умеят да изграждат тематични рисунки по зададена задача.</a:t>
            </a:r>
          </a:p>
          <a:p>
            <a:r>
              <a:rPr lang="bg-BG" sz="1200" b="1" dirty="0">
                <a:solidFill>
                  <a:schemeClr val="bg1"/>
                </a:solidFill>
              </a:rPr>
              <a:t>Конструиране и технологии:</a:t>
            </a:r>
            <a:endParaRPr lang="bg-BG" sz="1200" dirty="0">
              <a:solidFill>
                <a:schemeClr val="bg1"/>
              </a:solidFill>
            </a:endParaRPr>
          </a:p>
          <a:p>
            <a:r>
              <a:rPr lang="bg-BG" sz="1200" dirty="0">
                <a:solidFill>
                  <a:schemeClr val="bg1"/>
                </a:solidFill>
              </a:rPr>
              <a:t>Децата имат добри конструктивни и технологични умения.</a:t>
            </a:r>
          </a:p>
        </p:txBody>
      </p:sp>
      <p:sp>
        <p:nvSpPr>
          <p:cNvPr id="3" name="Текстово поле 2"/>
          <p:cNvSpPr txBox="1"/>
          <p:nvPr/>
        </p:nvSpPr>
        <p:spPr>
          <a:xfrm>
            <a:off x="4020207" y="252249"/>
            <a:ext cx="4303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>
                <a:solidFill>
                  <a:schemeClr val="bg1"/>
                </a:solidFill>
              </a:rPr>
              <a:t>ПОДГОТВИТЕЛНА ГРУПА</a:t>
            </a:r>
          </a:p>
        </p:txBody>
      </p:sp>
    </p:spTree>
    <p:extLst>
      <p:ext uri="{BB962C8B-B14F-4D97-AF65-F5344CB8AC3E}">
        <p14:creationId xmlns:p14="http://schemas.microsoft.com/office/powerpoint/2010/main" val="138822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67781" y="290856"/>
            <a:ext cx="2290822" cy="360039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bg-BG" b="1" dirty="0">
                <a:solidFill>
                  <a:schemeClr val="bg1"/>
                </a:solidFill>
              </a:rPr>
              <a:t>І клас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="" xmlns:a16="http://schemas.microsoft.com/office/drawing/2014/main" id="{B60F8DFA-D673-491B-ACCA-1927496949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9187980"/>
              </p:ext>
            </p:extLst>
          </p:nvPr>
        </p:nvGraphicFramePr>
        <p:xfrm>
          <a:off x="103803" y="831647"/>
          <a:ext cx="6897499" cy="46711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8072">
                  <a:extLst>
                    <a:ext uri="{9D8B030D-6E8A-4147-A177-3AD203B41FA5}">
                      <a16:colId xmlns="" xmlns:a16="http://schemas.microsoft.com/office/drawing/2014/main" val="738926834"/>
                    </a:ext>
                  </a:extLst>
                </a:gridCol>
                <a:gridCol w="2376735">
                  <a:extLst>
                    <a:ext uri="{9D8B030D-6E8A-4147-A177-3AD203B41FA5}">
                      <a16:colId xmlns="" xmlns:a16="http://schemas.microsoft.com/office/drawing/2014/main" val="4217944373"/>
                    </a:ext>
                  </a:extLst>
                </a:gridCol>
                <a:gridCol w="719118">
                  <a:extLst>
                    <a:ext uri="{9D8B030D-6E8A-4147-A177-3AD203B41FA5}">
                      <a16:colId xmlns="" xmlns:a16="http://schemas.microsoft.com/office/drawing/2014/main" val="2887778782"/>
                    </a:ext>
                  </a:extLst>
                </a:gridCol>
                <a:gridCol w="673964">
                  <a:extLst>
                    <a:ext uri="{9D8B030D-6E8A-4147-A177-3AD203B41FA5}">
                      <a16:colId xmlns="" xmlns:a16="http://schemas.microsoft.com/office/drawing/2014/main" val="536580702"/>
                    </a:ext>
                  </a:extLst>
                </a:gridCol>
                <a:gridCol w="709615">
                  <a:extLst>
                    <a:ext uri="{9D8B030D-6E8A-4147-A177-3AD203B41FA5}">
                      <a16:colId xmlns="" xmlns:a16="http://schemas.microsoft.com/office/drawing/2014/main" val="2889559201"/>
                    </a:ext>
                  </a:extLst>
                </a:gridCol>
                <a:gridCol w="725267">
                  <a:extLst>
                    <a:ext uri="{9D8B030D-6E8A-4147-A177-3AD203B41FA5}">
                      <a16:colId xmlns="" xmlns:a16="http://schemas.microsoft.com/office/drawing/2014/main" val="719778589"/>
                    </a:ext>
                  </a:extLst>
                </a:gridCol>
                <a:gridCol w="691133">
                  <a:extLst>
                    <a:ext uri="{9D8B030D-6E8A-4147-A177-3AD203B41FA5}">
                      <a16:colId xmlns="" xmlns:a16="http://schemas.microsoft.com/office/drawing/2014/main" val="1758155205"/>
                    </a:ext>
                  </a:extLst>
                </a:gridCol>
                <a:gridCol w="633595">
                  <a:extLst>
                    <a:ext uri="{9D8B030D-6E8A-4147-A177-3AD203B41FA5}">
                      <a16:colId xmlns="" xmlns:a16="http://schemas.microsoft.com/office/drawing/2014/main" val="2378462403"/>
                    </a:ext>
                  </a:extLst>
                </a:gridCol>
              </a:tblGrid>
              <a:tr h="974920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Учебни предмети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45085" algn="ctr"/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слаб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45085" algn="ctr"/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среден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45085" algn="ctr"/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добър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45085" algn="ctr"/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мн. добър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45085" algn="ctr"/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отличен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Среден успех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955108668"/>
                  </a:ext>
                </a:extLst>
              </a:tr>
              <a:tr h="308836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Български език и литература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68460901"/>
                  </a:ext>
                </a:extLst>
              </a:tr>
              <a:tr h="259307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37899952"/>
                  </a:ext>
                </a:extLst>
              </a:tr>
              <a:tr h="286603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Родинознание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23501731"/>
                  </a:ext>
                </a:extLst>
              </a:tr>
              <a:tr h="218365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Музика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430028"/>
                  </a:ext>
                </a:extLst>
              </a:tr>
              <a:tr h="327546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Изобразително изкуство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2399052"/>
                  </a:ext>
                </a:extLst>
              </a:tr>
              <a:tr h="48746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Технологии и предприемачество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07883367"/>
                  </a:ext>
                </a:extLst>
              </a:tr>
              <a:tr h="48746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Физическо възпитание и спорт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5,30</a:t>
                      </a:r>
                      <a:endParaRPr lang="en-US" sz="1400" b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18592301"/>
                  </a:ext>
                </a:extLst>
              </a:tr>
              <a:tr h="48746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Български език и литература ИУЧ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03311885"/>
                  </a:ext>
                </a:extLst>
              </a:tr>
              <a:tr h="345717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ИУЧ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86427614"/>
                  </a:ext>
                </a:extLst>
              </a:tr>
              <a:tr h="48746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1750" indent="-31750"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Изобразително изкуство ИУЧ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91791488"/>
                  </a:ext>
                </a:extLst>
              </a:tr>
            </a:tbl>
          </a:graphicData>
        </a:graphic>
      </p:graphicFrame>
      <p:graphicFrame>
        <p:nvGraphicFramePr>
          <p:cNvPr id="6" name="Диаграма 5">
            <a:extLst>
              <a:ext uri="{FF2B5EF4-FFF2-40B4-BE49-F238E27FC236}">
                <a16:creationId xmlns="" xmlns:a16="http://schemas.microsoft.com/office/drawing/2014/main" id="{73224771-CF95-49CF-B315-744FC1FA58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5604036"/>
              </p:ext>
            </p:extLst>
          </p:nvPr>
        </p:nvGraphicFramePr>
        <p:xfrm>
          <a:off x="6817329" y="1238534"/>
          <a:ext cx="5613779" cy="3633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0014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Graphic spid="6" grpId="0">
        <p:bldSub>
          <a:bldChart bld="categoryEl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711739" y="468791"/>
            <a:ext cx="2897491" cy="360039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bg-BG" b="1" dirty="0">
                <a:solidFill>
                  <a:schemeClr val="bg1"/>
                </a:solidFill>
              </a:rPr>
              <a:t>І</a:t>
            </a:r>
            <a:r>
              <a:rPr lang="en-US" b="1" dirty="0">
                <a:solidFill>
                  <a:schemeClr val="bg1"/>
                </a:solidFill>
              </a:rPr>
              <a:t>I</a:t>
            </a:r>
            <a:r>
              <a:rPr lang="bg-BG" b="1" dirty="0">
                <a:solidFill>
                  <a:schemeClr val="bg1"/>
                </a:solidFill>
              </a:rPr>
              <a:t> клас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22DF5963-16DE-48DC-AFF1-23D0BB3307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9721349"/>
              </p:ext>
            </p:extLst>
          </p:nvPr>
        </p:nvGraphicFramePr>
        <p:xfrm>
          <a:off x="182591" y="1060217"/>
          <a:ext cx="7364622" cy="52198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5437">
                  <a:extLst>
                    <a:ext uri="{9D8B030D-6E8A-4147-A177-3AD203B41FA5}">
                      <a16:colId xmlns="" xmlns:a16="http://schemas.microsoft.com/office/drawing/2014/main" val="2197634088"/>
                    </a:ext>
                  </a:extLst>
                </a:gridCol>
                <a:gridCol w="3001596">
                  <a:extLst>
                    <a:ext uri="{9D8B030D-6E8A-4147-A177-3AD203B41FA5}">
                      <a16:colId xmlns="" xmlns:a16="http://schemas.microsoft.com/office/drawing/2014/main" val="3635111135"/>
                    </a:ext>
                  </a:extLst>
                </a:gridCol>
                <a:gridCol w="676376">
                  <a:extLst>
                    <a:ext uri="{9D8B030D-6E8A-4147-A177-3AD203B41FA5}">
                      <a16:colId xmlns="" xmlns:a16="http://schemas.microsoft.com/office/drawing/2014/main" val="3944536260"/>
                    </a:ext>
                  </a:extLst>
                </a:gridCol>
                <a:gridCol w="601223">
                  <a:extLst>
                    <a:ext uri="{9D8B030D-6E8A-4147-A177-3AD203B41FA5}">
                      <a16:colId xmlns="" xmlns:a16="http://schemas.microsoft.com/office/drawing/2014/main" val="1185610085"/>
                    </a:ext>
                  </a:extLst>
                </a:gridCol>
                <a:gridCol w="601223">
                  <a:extLst>
                    <a:ext uri="{9D8B030D-6E8A-4147-A177-3AD203B41FA5}">
                      <a16:colId xmlns="" xmlns:a16="http://schemas.microsoft.com/office/drawing/2014/main" val="3609213460"/>
                    </a:ext>
                  </a:extLst>
                </a:gridCol>
                <a:gridCol w="526069">
                  <a:extLst>
                    <a:ext uri="{9D8B030D-6E8A-4147-A177-3AD203B41FA5}">
                      <a16:colId xmlns="" xmlns:a16="http://schemas.microsoft.com/office/drawing/2014/main" val="4024727118"/>
                    </a:ext>
                  </a:extLst>
                </a:gridCol>
                <a:gridCol w="676376">
                  <a:extLst>
                    <a:ext uri="{9D8B030D-6E8A-4147-A177-3AD203B41FA5}">
                      <a16:colId xmlns="" xmlns:a16="http://schemas.microsoft.com/office/drawing/2014/main" val="2478997977"/>
                    </a:ext>
                  </a:extLst>
                </a:gridCol>
                <a:gridCol w="826322">
                  <a:extLst>
                    <a:ext uri="{9D8B030D-6E8A-4147-A177-3AD203B41FA5}">
                      <a16:colId xmlns="" xmlns:a16="http://schemas.microsoft.com/office/drawing/2014/main" val="356513331"/>
                    </a:ext>
                  </a:extLst>
                </a:gridCol>
              </a:tblGrid>
              <a:tr h="887459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Учебни предмети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слаб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среден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добър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мн. добър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отличен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Среден успех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51757173"/>
                  </a:ext>
                </a:extLst>
              </a:tr>
              <a:tr h="364009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Български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език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4C699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4,09</a:t>
                      </a:r>
                      <a:endParaRPr lang="en-US" sz="1400" b="1" dirty="0">
                        <a:solidFill>
                          <a:srgbClr val="4C69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07006308"/>
                  </a:ext>
                </a:extLst>
              </a:tr>
              <a:tr h="364009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език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b="1" dirty="0">
                          <a:solidFill>
                            <a:srgbClr val="4C699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bg-BG" sz="1400" b="1" dirty="0">
                          <a:solidFill>
                            <a:srgbClr val="4C699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,91</a:t>
                      </a:r>
                      <a:endParaRPr lang="en-US" sz="1400" b="1" dirty="0">
                        <a:solidFill>
                          <a:srgbClr val="4C69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67379094"/>
                  </a:ext>
                </a:extLst>
              </a:tr>
              <a:tr h="364009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4C699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4,36</a:t>
                      </a:r>
                      <a:endParaRPr lang="en-US" sz="1400" b="1" dirty="0">
                        <a:solidFill>
                          <a:srgbClr val="4C69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93426947"/>
                  </a:ext>
                </a:extLst>
              </a:tr>
              <a:tr h="364009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Околен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свят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4C699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en-US" sz="1400" b="1" dirty="0">
                        <a:solidFill>
                          <a:srgbClr val="4C69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85455029"/>
                  </a:ext>
                </a:extLst>
              </a:tr>
              <a:tr h="364009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Музика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b="1" dirty="0">
                          <a:solidFill>
                            <a:srgbClr val="4C699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bg-BG" sz="1400" b="1" dirty="0">
                          <a:solidFill>
                            <a:srgbClr val="4C699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,45</a:t>
                      </a:r>
                      <a:endParaRPr lang="en-US" sz="1400" b="1" dirty="0">
                        <a:solidFill>
                          <a:srgbClr val="4C69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51483194"/>
                  </a:ext>
                </a:extLst>
              </a:tr>
              <a:tr h="364009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Изобразително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изкуство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en-US" sz="1400" b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915853978"/>
                  </a:ext>
                </a:extLst>
              </a:tr>
              <a:tr h="489312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Технологии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предприемачество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en-US" sz="1400" b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8446146"/>
                  </a:ext>
                </a:extLst>
              </a:tr>
              <a:tr h="489312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Физическо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възпитание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4C699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4,73</a:t>
                      </a:r>
                      <a:endParaRPr lang="en-US" sz="1400" b="1" dirty="0">
                        <a:solidFill>
                          <a:srgbClr val="4C69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95526752"/>
                  </a:ext>
                </a:extLst>
              </a:tr>
              <a:tr h="489312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Български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език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ИУЧ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3,82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68496922"/>
                  </a:ext>
                </a:extLst>
              </a:tr>
              <a:tr h="364009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ИУЧ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4C699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4,09</a:t>
                      </a:r>
                      <a:endParaRPr lang="en-US" sz="1400" b="1" dirty="0">
                        <a:solidFill>
                          <a:srgbClr val="4C69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246209482"/>
                  </a:ext>
                </a:extLst>
              </a:tr>
              <a:tr h="316348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Околен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свят</a:t>
                      </a: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ИУЧ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4C699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4,36</a:t>
                      </a:r>
                      <a:endParaRPr lang="en-US" sz="1400" b="1" dirty="0">
                        <a:solidFill>
                          <a:srgbClr val="4C699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27265590"/>
                  </a:ext>
                </a:extLst>
              </a:tr>
            </a:tbl>
          </a:graphicData>
        </a:graphic>
      </p:graphicFrame>
      <p:graphicFrame>
        <p:nvGraphicFramePr>
          <p:cNvPr id="6" name="Диаграма 5">
            <a:extLst>
              <a:ext uri="{FF2B5EF4-FFF2-40B4-BE49-F238E27FC236}">
                <a16:creationId xmlns="" xmlns:a16="http://schemas.microsoft.com/office/drawing/2014/main" id="{FB6EB0BD-E020-4446-A09E-AECCFB9B25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3444345"/>
              </p:ext>
            </p:extLst>
          </p:nvPr>
        </p:nvGraphicFramePr>
        <p:xfrm>
          <a:off x="7262883" y="1844152"/>
          <a:ext cx="5238466" cy="3273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526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Graphic spid="6" grpId="0">
        <p:bldSub>
          <a:bldChart bld="category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877993" y="197026"/>
            <a:ext cx="2376395" cy="360039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bg-BG" b="1" dirty="0">
                <a:solidFill>
                  <a:schemeClr val="bg1"/>
                </a:solidFill>
              </a:rPr>
              <a:t>ІІ</a:t>
            </a:r>
            <a:r>
              <a:rPr lang="en-US" b="1" dirty="0">
                <a:solidFill>
                  <a:schemeClr val="bg1"/>
                </a:solidFill>
              </a:rPr>
              <a:t>I</a:t>
            </a:r>
            <a:r>
              <a:rPr lang="bg-BG" b="1" dirty="0">
                <a:solidFill>
                  <a:schemeClr val="bg1"/>
                </a:solidFill>
              </a:rPr>
              <a:t> клас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="" xmlns:a16="http://schemas.microsoft.com/office/drawing/2014/main" id="{613C565E-9D0B-44CA-9C55-A508FBDAAB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8582273"/>
              </p:ext>
            </p:extLst>
          </p:nvPr>
        </p:nvGraphicFramePr>
        <p:xfrm>
          <a:off x="191070" y="873457"/>
          <a:ext cx="7351933" cy="52680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4653">
                  <a:extLst>
                    <a:ext uri="{9D8B030D-6E8A-4147-A177-3AD203B41FA5}">
                      <a16:colId xmlns="" xmlns:a16="http://schemas.microsoft.com/office/drawing/2014/main" val="2197634088"/>
                    </a:ext>
                  </a:extLst>
                </a:gridCol>
                <a:gridCol w="2454298">
                  <a:extLst>
                    <a:ext uri="{9D8B030D-6E8A-4147-A177-3AD203B41FA5}">
                      <a16:colId xmlns="" xmlns:a16="http://schemas.microsoft.com/office/drawing/2014/main" val="3635111135"/>
                    </a:ext>
                  </a:extLst>
                </a:gridCol>
                <a:gridCol w="688961">
                  <a:extLst>
                    <a:ext uri="{9D8B030D-6E8A-4147-A177-3AD203B41FA5}">
                      <a16:colId xmlns="" xmlns:a16="http://schemas.microsoft.com/office/drawing/2014/main" val="3944536260"/>
                    </a:ext>
                  </a:extLst>
                </a:gridCol>
                <a:gridCol w="765514">
                  <a:extLst>
                    <a:ext uri="{9D8B030D-6E8A-4147-A177-3AD203B41FA5}">
                      <a16:colId xmlns="" xmlns:a16="http://schemas.microsoft.com/office/drawing/2014/main" val="1185610085"/>
                    </a:ext>
                  </a:extLst>
                </a:gridCol>
                <a:gridCol w="688961">
                  <a:extLst>
                    <a:ext uri="{9D8B030D-6E8A-4147-A177-3AD203B41FA5}">
                      <a16:colId xmlns="" xmlns:a16="http://schemas.microsoft.com/office/drawing/2014/main" val="3609213460"/>
                    </a:ext>
                  </a:extLst>
                </a:gridCol>
                <a:gridCol w="799438">
                  <a:extLst>
                    <a:ext uri="{9D8B030D-6E8A-4147-A177-3AD203B41FA5}">
                      <a16:colId xmlns="" xmlns:a16="http://schemas.microsoft.com/office/drawing/2014/main" val="4024727118"/>
                    </a:ext>
                  </a:extLst>
                </a:gridCol>
                <a:gridCol w="675210">
                  <a:extLst>
                    <a:ext uri="{9D8B030D-6E8A-4147-A177-3AD203B41FA5}">
                      <a16:colId xmlns="" xmlns:a16="http://schemas.microsoft.com/office/drawing/2014/main" val="2478997977"/>
                    </a:ext>
                  </a:extLst>
                </a:gridCol>
                <a:gridCol w="824898">
                  <a:extLst>
                    <a:ext uri="{9D8B030D-6E8A-4147-A177-3AD203B41FA5}">
                      <a16:colId xmlns="" xmlns:a16="http://schemas.microsoft.com/office/drawing/2014/main" val="356513331"/>
                    </a:ext>
                  </a:extLst>
                </a:gridCol>
              </a:tblGrid>
              <a:tr h="788494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Учебни предмети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слаб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среден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добър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мн. добър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отличен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Среден успех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51757173"/>
                  </a:ext>
                </a:extLst>
              </a:tr>
              <a:tr h="43530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Български език и литература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4,07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extLst>
                  <a:ext uri="{0D108BD9-81ED-4DB2-BD59-A6C34878D82A}">
                    <a16:rowId xmlns="" xmlns:a16="http://schemas.microsoft.com/office/drawing/2014/main" val="1507006308"/>
                  </a:ext>
                </a:extLst>
              </a:tr>
              <a:tr h="33888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</a:t>
                      </a:r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език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3,43</a:t>
                      </a:r>
                    </a:p>
                  </a:txBody>
                  <a:tcPr marL="5937" marR="5937" marT="5937" marB="0" anchor="ctr"/>
                </a:tc>
                <a:extLst>
                  <a:ext uri="{0D108BD9-81ED-4DB2-BD59-A6C34878D82A}">
                    <a16:rowId xmlns="" xmlns:a16="http://schemas.microsoft.com/office/drawing/2014/main" val="1567379094"/>
                  </a:ext>
                </a:extLst>
              </a:tr>
              <a:tr h="33888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4,21</a:t>
                      </a:r>
                    </a:p>
                  </a:txBody>
                  <a:tcPr marL="5937" marR="5937" marT="5937" marB="0" anchor="ctr"/>
                </a:tc>
                <a:extLst>
                  <a:ext uri="{0D108BD9-81ED-4DB2-BD59-A6C34878D82A}">
                    <a16:rowId xmlns="" xmlns:a16="http://schemas.microsoft.com/office/drawing/2014/main" val="3026783858"/>
                  </a:ext>
                </a:extLst>
              </a:tr>
              <a:tr h="33888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Компютърно моделиране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1" u="none" strike="noStrike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5,36</a:t>
                      </a:r>
                      <a:endParaRPr lang="bg-BG" sz="1400" b="1" i="0" u="none" strike="noStrike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extLst>
                  <a:ext uri="{0D108BD9-81ED-4DB2-BD59-A6C34878D82A}">
                    <a16:rowId xmlns="" xmlns:a16="http://schemas.microsoft.com/office/drawing/2014/main" val="2193426947"/>
                  </a:ext>
                </a:extLst>
              </a:tr>
              <a:tr h="33888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Човекът и обществото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4,21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extLst>
                  <a:ext uri="{0D108BD9-81ED-4DB2-BD59-A6C34878D82A}">
                    <a16:rowId xmlns="" xmlns:a16="http://schemas.microsoft.com/office/drawing/2014/main" val="2885455029"/>
                  </a:ext>
                </a:extLst>
              </a:tr>
              <a:tr h="33888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Човекът и природата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4,36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extLst>
                  <a:ext uri="{0D108BD9-81ED-4DB2-BD59-A6C34878D82A}">
                    <a16:rowId xmlns="" xmlns:a16="http://schemas.microsoft.com/office/drawing/2014/main" val="3351483194"/>
                  </a:ext>
                </a:extLst>
              </a:tr>
              <a:tr h="33888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Музика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4,86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extLst>
                  <a:ext uri="{0D108BD9-81ED-4DB2-BD59-A6C34878D82A}">
                    <a16:rowId xmlns="" xmlns:a16="http://schemas.microsoft.com/office/drawing/2014/main" val="3915853978"/>
                  </a:ext>
                </a:extLst>
              </a:tr>
              <a:tr h="33888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Изобразително изкуство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4,86</a:t>
                      </a:r>
                    </a:p>
                  </a:txBody>
                  <a:tcPr marL="5937" marR="5937" marT="5937" marB="0" anchor="ctr"/>
                </a:tc>
                <a:extLst>
                  <a:ext uri="{0D108BD9-81ED-4DB2-BD59-A6C34878D82A}">
                    <a16:rowId xmlns="" xmlns:a16="http://schemas.microsoft.com/office/drawing/2014/main" val="148446146"/>
                  </a:ext>
                </a:extLst>
              </a:tr>
              <a:tr h="444399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Технологии и предприемачество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4,46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extLst>
                  <a:ext uri="{0D108BD9-81ED-4DB2-BD59-A6C34878D82A}">
                    <a16:rowId xmlns="" xmlns:a16="http://schemas.microsoft.com/office/drawing/2014/main" val="695526752"/>
                  </a:ext>
                </a:extLst>
              </a:tr>
              <a:tr h="444399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Физическо възпитание и спорт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bg-BG" sz="1400" b="0" i="0" u="none" strike="noStrike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5,15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extLst>
                  <a:ext uri="{0D108BD9-81ED-4DB2-BD59-A6C34878D82A}">
                    <a16:rowId xmlns="" xmlns:a16="http://schemas.microsoft.com/office/drawing/2014/main" val="468496922"/>
                  </a:ext>
                </a:extLst>
              </a:tr>
              <a:tr h="444399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Български език и литература ИУЧ</a:t>
                      </a:r>
                      <a:endParaRPr lang="ru-RU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bg-BG" sz="1400" b="0" i="0" u="none" strike="noStrike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4,14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extLst>
                  <a:ext uri="{0D108BD9-81ED-4DB2-BD59-A6C34878D82A}">
                    <a16:rowId xmlns="" xmlns:a16="http://schemas.microsoft.com/office/drawing/2014/main" val="3246209482"/>
                  </a:ext>
                </a:extLst>
              </a:tr>
              <a:tr h="33888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40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ИУЧ</a:t>
                      </a:r>
                      <a:endParaRPr lang="bg-BG" sz="1400" b="0" i="0" u="none" strike="noStrike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bg-BG" sz="1400" b="0" i="0" u="none" strike="noStrike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937" marR="5937" marT="59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b="0" i="0" u="none" strike="noStrike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4,43</a:t>
                      </a:r>
                    </a:p>
                  </a:txBody>
                  <a:tcPr marL="5937" marR="5937" marT="5937" marB="0" anchor="ctr"/>
                </a:tc>
                <a:extLst>
                  <a:ext uri="{0D108BD9-81ED-4DB2-BD59-A6C34878D82A}">
                    <a16:rowId xmlns="" xmlns:a16="http://schemas.microsoft.com/office/drawing/2014/main" val="927265590"/>
                  </a:ext>
                </a:extLst>
              </a:tr>
            </a:tbl>
          </a:graphicData>
        </a:graphic>
      </p:graphicFrame>
      <p:graphicFrame>
        <p:nvGraphicFramePr>
          <p:cNvPr id="6" name="Диаграма 5">
            <a:extLst>
              <a:ext uri="{FF2B5EF4-FFF2-40B4-BE49-F238E27FC236}">
                <a16:creationId xmlns="" xmlns:a16="http://schemas.microsoft.com/office/drawing/2014/main" id="{2FE95DEE-4F92-4047-9C63-F540D93F71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3816703"/>
              </p:ext>
            </p:extLst>
          </p:nvPr>
        </p:nvGraphicFramePr>
        <p:xfrm>
          <a:off x="7424382" y="1583140"/>
          <a:ext cx="5158853" cy="3425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945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Graphic spid="6" grpId="0">
        <p:bldSub>
          <a:bldChart bld="category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747654" y="440954"/>
            <a:ext cx="2140040" cy="360039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bg-BG" b="1" dirty="0">
                <a:solidFill>
                  <a:schemeClr val="bg1"/>
                </a:solidFill>
              </a:rPr>
              <a:t>І</a:t>
            </a:r>
            <a:r>
              <a:rPr lang="en-US" b="1" dirty="0">
                <a:solidFill>
                  <a:schemeClr val="bg1"/>
                </a:solidFill>
              </a:rPr>
              <a:t>V</a:t>
            </a:r>
            <a:r>
              <a:rPr lang="bg-BG" b="1" dirty="0">
                <a:solidFill>
                  <a:schemeClr val="bg1"/>
                </a:solidFill>
              </a:rPr>
              <a:t> клас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22DF5963-16DE-48DC-AFF1-23D0BB3307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7940587"/>
              </p:ext>
            </p:extLst>
          </p:nvPr>
        </p:nvGraphicFramePr>
        <p:xfrm>
          <a:off x="289455" y="1003147"/>
          <a:ext cx="7056438" cy="52338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6379">
                  <a:extLst>
                    <a:ext uri="{9D8B030D-6E8A-4147-A177-3AD203B41FA5}">
                      <a16:colId xmlns="" xmlns:a16="http://schemas.microsoft.com/office/drawing/2014/main" val="2197634088"/>
                    </a:ext>
                  </a:extLst>
                </a:gridCol>
                <a:gridCol w="2429128">
                  <a:extLst>
                    <a:ext uri="{9D8B030D-6E8A-4147-A177-3AD203B41FA5}">
                      <a16:colId xmlns="" xmlns:a16="http://schemas.microsoft.com/office/drawing/2014/main" val="3635111135"/>
                    </a:ext>
                  </a:extLst>
                </a:gridCol>
                <a:gridCol w="661270">
                  <a:extLst>
                    <a:ext uri="{9D8B030D-6E8A-4147-A177-3AD203B41FA5}">
                      <a16:colId xmlns="" xmlns:a16="http://schemas.microsoft.com/office/drawing/2014/main" val="3944536260"/>
                    </a:ext>
                  </a:extLst>
                </a:gridCol>
                <a:gridCol w="661270">
                  <a:extLst>
                    <a:ext uri="{9D8B030D-6E8A-4147-A177-3AD203B41FA5}">
                      <a16:colId xmlns="" xmlns:a16="http://schemas.microsoft.com/office/drawing/2014/main" val="1185610085"/>
                    </a:ext>
                  </a:extLst>
                </a:gridCol>
                <a:gridCol w="661270">
                  <a:extLst>
                    <a:ext uri="{9D8B030D-6E8A-4147-A177-3AD203B41FA5}">
                      <a16:colId xmlns="" xmlns:a16="http://schemas.microsoft.com/office/drawing/2014/main" val="3609213460"/>
                    </a:ext>
                  </a:extLst>
                </a:gridCol>
                <a:gridCol w="767307">
                  <a:extLst>
                    <a:ext uri="{9D8B030D-6E8A-4147-A177-3AD203B41FA5}">
                      <a16:colId xmlns="" xmlns:a16="http://schemas.microsoft.com/office/drawing/2014/main" val="4024727118"/>
                    </a:ext>
                  </a:extLst>
                </a:gridCol>
                <a:gridCol w="648071">
                  <a:extLst>
                    <a:ext uri="{9D8B030D-6E8A-4147-A177-3AD203B41FA5}">
                      <a16:colId xmlns="" xmlns:a16="http://schemas.microsoft.com/office/drawing/2014/main" val="2478997977"/>
                    </a:ext>
                  </a:extLst>
                </a:gridCol>
                <a:gridCol w="791743">
                  <a:extLst>
                    <a:ext uri="{9D8B030D-6E8A-4147-A177-3AD203B41FA5}">
                      <a16:colId xmlns="" xmlns:a16="http://schemas.microsoft.com/office/drawing/2014/main" val="356513331"/>
                    </a:ext>
                  </a:extLst>
                </a:gridCol>
              </a:tblGrid>
              <a:tr h="717859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Учебни предмети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слаб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среден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добър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мн. добър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отличен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Среден успех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51757173"/>
                  </a:ext>
                </a:extLst>
              </a:tr>
              <a:tr h="461777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Български език и литература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4,25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507006308"/>
                  </a:ext>
                </a:extLst>
              </a:tr>
              <a:tr h="29444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Английски език 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3,46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567379094"/>
                  </a:ext>
                </a:extLst>
              </a:tr>
              <a:tr h="29444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x-none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4,25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193426947"/>
                  </a:ext>
                </a:extLst>
              </a:tr>
              <a:tr h="45112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Компютърно моделиране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4,76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885455029"/>
                  </a:ext>
                </a:extLst>
              </a:tr>
              <a:tr h="29444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Човекът и обществото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4,23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351483194"/>
                  </a:ext>
                </a:extLst>
              </a:tr>
              <a:tr h="29444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Човекът и природата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4,15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915853978"/>
                  </a:ext>
                </a:extLst>
              </a:tr>
              <a:tr h="29444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Музика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5,09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48446146"/>
                  </a:ext>
                </a:extLst>
              </a:tr>
              <a:tr h="45112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Изобразително изкуство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5,18</a:t>
                      </a:r>
                      <a:endParaRPr lang="en-US" sz="1400" b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695526752"/>
                  </a:ext>
                </a:extLst>
              </a:tr>
              <a:tr h="461777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Технологии и предприемачество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5,14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68496922"/>
                  </a:ext>
                </a:extLst>
              </a:tr>
              <a:tr h="461777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Физическо възпитание и спорт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4,67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246209482"/>
                  </a:ext>
                </a:extLst>
              </a:tr>
              <a:tr h="461777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Български език и литература ИУЧ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4,26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927265590"/>
                  </a:ext>
                </a:extLst>
              </a:tr>
              <a:tr h="29444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Математика ИУЧ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4,86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862700469"/>
                  </a:ext>
                </a:extLst>
              </a:tr>
            </a:tbl>
          </a:graphicData>
        </a:graphic>
      </p:graphicFrame>
      <p:graphicFrame>
        <p:nvGraphicFramePr>
          <p:cNvPr id="6" name="Диаграма 5">
            <a:extLst>
              <a:ext uri="{FF2B5EF4-FFF2-40B4-BE49-F238E27FC236}">
                <a16:creationId xmlns="" xmlns:a16="http://schemas.microsoft.com/office/drawing/2014/main" id="{F814F05E-4B97-4F5C-9BC6-C7EBF8D447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0438968"/>
              </p:ext>
            </p:extLst>
          </p:nvPr>
        </p:nvGraphicFramePr>
        <p:xfrm>
          <a:off x="7246961" y="1484193"/>
          <a:ext cx="5137231" cy="3756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988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Graphic spid="6" grpId="0">
        <p:bldSub>
          <a:bldChart bld="category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73833" y="247034"/>
            <a:ext cx="3664697" cy="360039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V</a:t>
            </a:r>
            <a:r>
              <a:rPr lang="bg-BG" b="1" dirty="0">
                <a:solidFill>
                  <a:schemeClr val="bg1"/>
                </a:solidFill>
              </a:rPr>
              <a:t> клас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22DF5963-16DE-48DC-AFF1-23D0BB3307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34944"/>
              </p:ext>
            </p:extLst>
          </p:nvPr>
        </p:nvGraphicFramePr>
        <p:xfrm>
          <a:off x="177963" y="962300"/>
          <a:ext cx="7056438" cy="5220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6379">
                  <a:extLst>
                    <a:ext uri="{9D8B030D-6E8A-4147-A177-3AD203B41FA5}">
                      <a16:colId xmlns="" xmlns:a16="http://schemas.microsoft.com/office/drawing/2014/main" val="2197634088"/>
                    </a:ext>
                  </a:extLst>
                </a:gridCol>
                <a:gridCol w="2429127">
                  <a:extLst>
                    <a:ext uri="{9D8B030D-6E8A-4147-A177-3AD203B41FA5}">
                      <a16:colId xmlns="" xmlns:a16="http://schemas.microsoft.com/office/drawing/2014/main" val="3635111135"/>
                    </a:ext>
                  </a:extLst>
                </a:gridCol>
                <a:gridCol w="661271">
                  <a:extLst>
                    <a:ext uri="{9D8B030D-6E8A-4147-A177-3AD203B41FA5}">
                      <a16:colId xmlns="" xmlns:a16="http://schemas.microsoft.com/office/drawing/2014/main" val="3944536260"/>
                    </a:ext>
                  </a:extLst>
                </a:gridCol>
                <a:gridCol w="661271">
                  <a:extLst>
                    <a:ext uri="{9D8B030D-6E8A-4147-A177-3AD203B41FA5}">
                      <a16:colId xmlns="" xmlns:a16="http://schemas.microsoft.com/office/drawing/2014/main" val="1185610085"/>
                    </a:ext>
                  </a:extLst>
                </a:gridCol>
                <a:gridCol w="661271">
                  <a:extLst>
                    <a:ext uri="{9D8B030D-6E8A-4147-A177-3AD203B41FA5}">
                      <a16:colId xmlns="" xmlns:a16="http://schemas.microsoft.com/office/drawing/2014/main" val="3609213460"/>
                    </a:ext>
                  </a:extLst>
                </a:gridCol>
                <a:gridCol w="767306">
                  <a:extLst>
                    <a:ext uri="{9D8B030D-6E8A-4147-A177-3AD203B41FA5}">
                      <a16:colId xmlns="" xmlns:a16="http://schemas.microsoft.com/office/drawing/2014/main" val="4024727118"/>
                    </a:ext>
                  </a:extLst>
                </a:gridCol>
                <a:gridCol w="648071">
                  <a:extLst>
                    <a:ext uri="{9D8B030D-6E8A-4147-A177-3AD203B41FA5}">
                      <a16:colId xmlns="" xmlns:a16="http://schemas.microsoft.com/office/drawing/2014/main" val="2478997977"/>
                    </a:ext>
                  </a:extLst>
                </a:gridCol>
                <a:gridCol w="791742">
                  <a:extLst>
                    <a:ext uri="{9D8B030D-6E8A-4147-A177-3AD203B41FA5}">
                      <a16:colId xmlns="" xmlns:a16="http://schemas.microsoft.com/office/drawing/2014/main" val="356513331"/>
                    </a:ext>
                  </a:extLst>
                </a:gridCol>
              </a:tblGrid>
              <a:tr h="61281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Учебни предмети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слаб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среден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добър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мн. добър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отличен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Среден успех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51757173"/>
                  </a:ext>
                </a:extLst>
              </a:tr>
              <a:tr h="417538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Български език и литература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3,77</a:t>
                      </a:r>
                      <a:endParaRPr lang="en-US" sz="14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507006308"/>
                  </a:ext>
                </a:extLst>
              </a:tr>
              <a:tr h="26047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Английски език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3,62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567379094"/>
                  </a:ext>
                </a:extLst>
              </a:tr>
              <a:tr h="26047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3,54</a:t>
                      </a:r>
                      <a:endParaRPr lang="en-US" sz="14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193426947"/>
                  </a:ext>
                </a:extLst>
              </a:tr>
              <a:tr h="417538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Информационни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технологии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4,46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885455029"/>
                  </a:ext>
                </a:extLst>
              </a:tr>
              <a:tr h="26047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История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цивилизаци</a:t>
                      </a: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4,15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351483194"/>
                  </a:ext>
                </a:extLst>
              </a:tr>
              <a:tr h="26047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География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икономика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915853978"/>
                  </a:ext>
                </a:extLst>
              </a:tr>
              <a:tr h="26047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Човекът и природата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3,38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48446146"/>
                  </a:ext>
                </a:extLst>
              </a:tr>
              <a:tr h="26047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Музика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4,46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695526752"/>
                  </a:ext>
                </a:extLst>
              </a:tr>
              <a:tr h="26047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Изобразително изкуство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4,69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68496922"/>
                  </a:ext>
                </a:extLst>
              </a:tr>
              <a:tr h="417538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Технологии и предприемачество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4,92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246209482"/>
                  </a:ext>
                </a:extLst>
              </a:tr>
              <a:tr h="417538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Физическо възпитание и спорт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927265590"/>
                  </a:ext>
                </a:extLst>
              </a:tr>
              <a:tr h="417538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Български език и литература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ИУЧ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en-US" sz="1400" dirty="0">
                        <a:solidFill>
                          <a:srgbClr val="295F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862700469"/>
                  </a:ext>
                </a:extLst>
              </a:tr>
              <a:tr h="26047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Математика ИУЧ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50090687"/>
                  </a:ext>
                </a:extLst>
              </a:tr>
              <a:tr h="40854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Човекът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природата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ИУЧ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4,92</a:t>
                      </a:r>
                      <a:endParaRPr lang="en-US" sz="1400" b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172256535"/>
                  </a:ext>
                </a:extLst>
              </a:tr>
            </a:tbl>
          </a:graphicData>
        </a:graphic>
      </p:graphicFrame>
      <p:graphicFrame>
        <p:nvGraphicFramePr>
          <p:cNvPr id="5" name="Диаграма 4">
            <a:extLst>
              <a:ext uri="{FF2B5EF4-FFF2-40B4-BE49-F238E27FC236}">
                <a16:creationId xmlns="" xmlns:a16="http://schemas.microsoft.com/office/drawing/2014/main" id="{31553D3C-1095-4959-BFF7-CFB387BC46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9012487"/>
              </p:ext>
            </p:extLst>
          </p:nvPr>
        </p:nvGraphicFramePr>
        <p:xfrm>
          <a:off x="7096872" y="1497840"/>
          <a:ext cx="5297606" cy="3374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735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Graphic spid="5" grpId="0">
        <p:bldSub>
          <a:bldChart bld="category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7379" y="324813"/>
            <a:ext cx="2192985" cy="360039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VI</a:t>
            </a:r>
            <a:r>
              <a:rPr lang="bg-BG" b="1" dirty="0">
                <a:solidFill>
                  <a:schemeClr val="bg1"/>
                </a:solidFill>
              </a:rPr>
              <a:t> клас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22DF5963-16DE-48DC-AFF1-23D0BB3307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7925019"/>
              </p:ext>
            </p:extLst>
          </p:nvPr>
        </p:nvGraphicFramePr>
        <p:xfrm>
          <a:off x="136478" y="968991"/>
          <a:ext cx="6796585" cy="50087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0310">
                  <a:extLst>
                    <a:ext uri="{9D8B030D-6E8A-4147-A177-3AD203B41FA5}">
                      <a16:colId xmlns="" xmlns:a16="http://schemas.microsoft.com/office/drawing/2014/main" val="2197634088"/>
                    </a:ext>
                  </a:extLst>
                </a:gridCol>
                <a:gridCol w="2339676">
                  <a:extLst>
                    <a:ext uri="{9D8B030D-6E8A-4147-A177-3AD203B41FA5}">
                      <a16:colId xmlns="" xmlns:a16="http://schemas.microsoft.com/office/drawing/2014/main" val="3635111135"/>
                    </a:ext>
                  </a:extLst>
                </a:gridCol>
                <a:gridCol w="636918">
                  <a:extLst>
                    <a:ext uri="{9D8B030D-6E8A-4147-A177-3AD203B41FA5}">
                      <a16:colId xmlns="" xmlns:a16="http://schemas.microsoft.com/office/drawing/2014/main" val="3944536260"/>
                    </a:ext>
                  </a:extLst>
                </a:gridCol>
                <a:gridCol w="636918">
                  <a:extLst>
                    <a:ext uri="{9D8B030D-6E8A-4147-A177-3AD203B41FA5}">
                      <a16:colId xmlns="" xmlns:a16="http://schemas.microsoft.com/office/drawing/2014/main" val="1185610085"/>
                    </a:ext>
                  </a:extLst>
                </a:gridCol>
                <a:gridCol w="636918">
                  <a:extLst>
                    <a:ext uri="{9D8B030D-6E8A-4147-A177-3AD203B41FA5}">
                      <a16:colId xmlns="" xmlns:a16="http://schemas.microsoft.com/office/drawing/2014/main" val="3609213460"/>
                    </a:ext>
                  </a:extLst>
                </a:gridCol>
                <a:gridCol w="739050">
                  <a:extLst>
                    <a:ext uri="{9D8B030D-6E8A-4147-A177-3AD203B41FA5}">
                      <a16:colId xmlns="" xmlns:a16="http://schemas.microsoft.com/office/drawing/2014/main" val="4024727118"/>
                    </a:ext>
                  </a:extLst>
                </a:gridCol>
                <a:gridCol w="624206">
                  <a:extLst>
                    <a:ext uri="{9D8B030D-6E8A-4147-A177-3AD203B41FA5}">
                      <a16:colId xmlns="" xmlns:a16="http://schemas.microsoft.com/office/drawing/2014/main" val="2478997977"/>
                    </a:ext>
                  </a:extLst>
                </a:gridCol>
                <a:gridCol w="762589">
                  <a:extLst>
                    <a:ext uri="{9D8B030D-6E8A-4147-A177-3AD203B41FA5}">
                      <a16:colId xmlns="" xmlns:a16="http://schemas.microsoft.com/office/drawing/2014/main" val="356513331"/>
                    </a:ext>
                  </a:extLst>
                </a:gridCol>
              </a:tblGrid>
              <a:tr h="640717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Учебни предмети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слаб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среден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добър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мн. добър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отличен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Среден успех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51757173"/>
                  </a:ext>
                </a:extLst>
              </a:tr>
              <a:tr h="42714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Български език и литература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07006308"/>
                  </a:ext>
                </a:extLst>
              </a:tr>
              <a:tr h="260903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Английски език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3,69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67379094"/>
                  </a:ext>
                </a:extLst>
              </a:tr>
              <a:tr h="260903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3,62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93426947"/>
                  </a:ext>
                </a:extLst>
              </a:tr>
              <a:tr h="42714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Информационни технологии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85455029"/>
                  </a:ext>
                </a:extLst>
              </a:tr>
              <a:tr h="26648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История и цивилизации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4,31</a:t>
                      </a:r>
                      <a:endParaRPr lang="en-US" sz="14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51483194"/>
                  </a:ext>
                </a:extLst>
              </a:tr>
              <a:tr h="281689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География и икономика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4,54</a:t>
                      </a:r>
                      <a:endParaRPr lang="en-US" sz="1400" b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915853978"/>
                  </a:ext>
                </a:extLst>
              </a:tr>
              <a:tr h="260903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Човекът и природата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3,54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8446146"/>
                  </a:ext>
                </a:extLst>
              </a:tr>
              <a:tr h="260903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Музика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4,15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95526752"/>
                  </a:ext>
                </a:extLst>
              </a:tr>
              <a:tr h="333666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Изобразително изкуство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68496922"/>
                  </a:ext>
                </a:extLst>
              </a:tr>
              <a:tr h="42714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Технологии и предприемачество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4,54</a:t>
                      </a:r>
                      <a:endParaRPr lang="en-US" sz="1400" b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246209482"/>
                  </a:ext>
                </a:extLst>
              </a:tr>
              <a:tr h="42714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Физическо възпитание и спорт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4,54</a:t>
                      </a:r>
                      <a:endParaRPr lang="en-US" sz="1400" b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27265590"/>
                  </a:ext>
                </a:extLst>
              </a:tr>
              <a:tr h="30684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Човекът и природата ИУЧ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4,54</a:t>
                      </a:r>
                      <a:endParaRPr lang="en-US" sz="1400" b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62700469"/>
                  </a:ext>
                </a:extLst>
              </a:tr>
              <a:tr h="42714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Информационни технологии ИУЧ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3,92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72256535"/>
                  </a:ext>
                </a:extLst>
              </a:tr>
            </a:tbl>
          </a:graphicData>
        </a:graphic>
      </p:graphicFrame>
      <p:graphicFrame>
        <p:nvGraphicFramePr>
          <p:cNvPr id="6" name="Диаграма 5">
            <a:extLst>
              <a:ext uri="{FF2B5EF4-FFF2-40B4-BE49-F238E27FC236}">
                <a16:creationId xmlns="" xmlns:a16="http://schemas.microsoft.com/office/drawing/2014/main" id="{9816BAA4-B6BC-4D94-AA1B-E76AC1EBA9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2621464"/>
              </p:ext>
            </p:extLst>
          </p:nvPr>
        </p:nvGraphicFramePr>
        <p:xfrm>
          <a:off x="6774137" y="1088408"/>
          <a:ext cx="5747983" cy="3469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1227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Graphic spid="6" grpId="0">
        <p:bldSub>
          <a:bldChart bld="category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94194" y="199578"/>
            <a:ext cx="4797425" cy="360039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VII</a:t>
            </a:r>
            <a:r>
              <a:rPr lang="bg-BG" b="1" dirty="0">
                <a:solidFill>
                  <a:schemeClr val="bg1"/>
                </a:solidFill>
              </a:rPr>
              <a:t> клас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22DF5963-16DE-48DC-AFF1-23D0BB3307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1771696"/>
              </p:ext>
            </p:extLst>
          </p:nvPr>
        </p:nvGraphicFramePr>
        <p:xfrm>
          <a:off x="160463" y="773557"/>
          <a:ext cx="6901710" cy="55248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6811">
                  <a:extLst>
                    <a:ext uri="{9D8B030D-6E8A-4147-A177-3AD203B41FA5}">
                      <a16:colId xmlns="" xmlns:a16="http://schemas.microsoft.com/office/drawing/2014/main" val="2197634088"/>
                    </a:ext>
                  </a:extLst>
                </a:gridCol>
                <a:gridCol w="2375864">
                  <a:extLst>
                    <a:ext uri="{9D8B030D-6E8A-4147-A177-3AD203B41FA5}">
                      <a16:colId xmlns="" xmlns:a16="http://schemas.microsoft.com/office/drawing/2014/main" val="3635111135"/>
                    </a:ext>
                  </a:extLst>
                </a:gridCol>
                <a:gridCol w="646770">
                  <a:extLst>
                    <a:ext uri="{9D8B030D-6E8A-4147-A177-3AD203B41FA5}">
                      <a16:colId xmlns="" xmlns:a16="http://schemas.microsoft.com/office/drawing/2014/main" val="3944536260"/>
                    </a:ext>
                  </a:extLst>
                </a:gridCol>
                <a:gridCol w="646770">
                  <a:extLst>
                    <a:ext uri="{9D8B030D-6E8A-4147-A177-3AD203B41FA5}">
                      <a16:colId xmlns="" xmlns:a16="http://schemas.microsoft.com/office/drawing/2014/main" val="1185610085"/>
                    </a:ext>
                  </a:extLst>
                </a:gridCol>
                <a:gridCol w="646770">
                  <a:extLst>
                    <a:ext uri="{9D8B030D-6E8A-4147-A177-3AD203B41FA5}">
                      <a16:colId xmlns="" xmlns:a16="http://schemas.microsoft.com/office/drawing/2014/main" val="3609213460"/>
                    </a:ext>
                  </a:extLst>
                </a:gridCol>
                <a:gridCol w="750482">
                  <a:extLst>
                    <a:ext uri="{9D8B030D-6E8A-4147-A177-3AD203B41FA5}">
                      <a16:colId xmlns="" xmlns:a16="http://schemas.microsoft.com/office/drawing/2014/main" val="4024727118"/>
                    </a:ext>
                  </a:extLst>
                </a:gridCol>
                <a:gridCol w="633861">
                  <a:extLst>
                    <a:ext uri="{9D8B030D-6E8A-4147-A177-3AD203B41FA5}">
                      <a16:colId xmlns="" xmlns:a16="http://schemas.microsoft.com/office/drawing/2014/main" val="2478997977"/>
                    </a:ext>
                  </a:extLst>
                </a:gridCol>
                <a:gridCol w="774382">
                  <a:extLst>
                    <a:ext uri="{9D8B030D-6E8A-4147-A177-3AD203B41FA5}">
                      <a16:colId xmlns="" xmlns:a16="http://schemas.microsoft.com/office/drawing/2014/main" val="356513331"/>
                    </a:ext>
                  </a:extLst>
                </a:gridCol>
              </a:tblGrid>
              <a:tr h="467648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Учебни предмети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слаб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среден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добър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мн. добър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отличен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Среден успех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51757173"/>
                  </a:ext>
                </a:extLst>
              </a:tr>
              <a:tr h="253722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Български език и литература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bg-BG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07006308"/>
                  </a:ext>
                </a:extLst>
              </a:tr>
              <a:tr h="253722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Английски език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en-US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67379094"/>
                  </a:ext>
                </a:extLst>
              </a:tr>
              <a:tr h="253722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93426947"/>
                  </a:ext>
                </a:extLst>
              </a:tr>
              <a:tr h="253722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Информационни технологии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85455029"/>
                  </a:ext>
                </a:extLst>
              </a:tr>
              <a:tr h="253722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История и цивилизации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51483194"/>
                  </a:ext>
                </a:extLst>
              </a:tr>
              <a:tr h="253722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География и икономика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915853978"/>
                  </a:ext>
                </a:extLst>
              </a:tr>
              <a:tr h="253722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Биология и здравно образование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</a:t>
                      </a: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8446146"/>
                  </a:ext>
                </a:extLst>
              </a:tr>
              <a:tr h="253722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Физика и астрономия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3,6</a:t>
                      </a: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95526752"/>
                  </a:ext>
                </a:extLst>
              </a:tr>
              <a:tr h="22594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Химия и опазване на околната среда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3,7</a:t>
                      </a: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68496922"/>
                  </a:ext>
                </a:extLst>
              </a:tr>
              <a:tr h="180474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Музика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</a:t>
                      </a: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246209482"/>
                  </a:ext>
                </a:extLst>
              </a:tr>
              <a:tr h="253722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Изобразително изкуство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>
                          <a:solidFill>
                            <a:srgbClr val="295F5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27265590"/>
                  </a:ext>
                </a:extLst>
              </a:tr>
              <a:tr h="253722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Технологии и предприемачество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</a:t>
                      </a:r>
                      <a:r>
                        <a:rPr lang="bg-BG" sz="1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US" sz="1400" b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62700469"/>
                  </a:ext>
                </a:extLst>
              </a:tr>
              <a:tr h="253722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Физическо възпитание и спорт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72256535"/>
                  </a:ext>
                </a:extLst>
              </a:tr>
              <a:tr h="217916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Български език и литература ИУЧ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3,75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32411598"/>
                  </a:ext>
                </a:extLst>
              </a:tr>
              <a:tr h="253722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Математика ИУЧ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43777597"/>
                  </a:ext>
                </a:extLst>
              </a:tr>
              <a:tr h="340673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noProof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Информационни технологии ИУЧ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64976356"/>
                  </a:ext>
                </a:extLst>
              </a:tr>
            </a:tbl>
          </a:graphicData>
        </a:graphic>
      </p:graphicFrame>
      <p:graphicFrame>
        <p:nvGraphicFramePr>
          <p:cNvPr id="6" name="Диаграма 5">
            <a:extLst>
              <a:ext uri="{FF2B5EF4-FFF2-40B4-BE49-F238E27FC236}">
                <a16:creationId xmlns="" xmlns:a16="http://schemas.microsoft.com/office/drawing/2014/main" id="{3CF78B1A-690F-4ED3-8150-27AAB85537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8281493"/>
              </p:ext>
            </p:extLst>
          </p:nvPr>
        </p:nvGraphicFramePr>
        <p:xfrm>
          <a:off x="7062173" y="1037231"/>
          <a:ext cx="5255967" cy="3725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182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Graphic spid="6" grpId="0">
        <p:bldSub>
          <a:bldChart bld="category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48867" y="357078"/>
            <a:ext cx="2899352" cy="360039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VIII</a:t>
            </a:r>
            <a:r>
              <a:rPr lang="bg-BG" b="1" dirty="0">
                <a:solidFill>
                  <a:schemeClr val="bg1"/>
                </a:solidFill>
              </a:rPr>
              <a:t> клас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22DF5963-16DE-48DC-AFF1-23D0BB3307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3993231"/>
              </p:ext>
            </p:extLst>
          </p:nvPr>
        </p:nvGraphicFramePr>
        <p:xfrm>
          <a:off x="0" y="899822"/>
          <a:ext cx="7397087" cy="58773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7445">
                  <a:extLst>
                    <a:ext uri="{9D8B030D-6E8A-4147-A177-3AD203B41FA5}">
                      <a16:colId xmlns="" xmlns:a16="http://schemas.microsoft.com/office/drawing/2014/main" val="2197634088"/>
                    </a:ext>
                  </a:extLst>
                </a:gridCol>
                <a:gridCol w="2546391">
                  <a:extLst>
                    <a:ext uri="{9D8B030D-6E8A-4147-A177-3AD203B41FA5}">
                      <a16:colId xmlns="" xmlns:a16="http://schemas.microsoft.com/office/drawing/2014/main" val="3635111135"/>
                    </a:ext>
                  </a:extLst>
                </a:gridCol>
                <a:gridCol w="693194">
                  <a:extLst>
                    <a:ext uri="{9D8B030D-6E8A-4147-A177-3AD203B41FA5}">
                      <a16:colId xmlns="" xmlns:a16="http://schemas.microsoft.com/office/drawing/2014/main" val="3944536260"/>
                    </a:ext>
                  </a:extLst>
                </a:gridCol>
                <a:gridCol w="693194">
                  <a:extLst>
                    <a:ext uri="{9D8B030D-6E8A-4147-A177-3AD203B41FA5}">
                      <a16:colId xmlns="" xmlns:a16="http://schemas.microsoft.com/office/drawing/2014/main" val="1185610085"/>
                    </a:ext>
                  </a:extLst>
                </a:gridCol>
                <a:gridCol w="693194">
                  <a:extLst>
                    <a:ext uri="{9D8B030D-6E8A-4147-A177-3AD203B41FA5}">
                      <a16:colId xmlns="" xmlns:a16="http://schemas.microsoft.com/office/drawing/2014/main" val="3609213460"/>
                    </a:ext>
                  </a:extLst>
                </a:gridCol>
                <a:gridCol w="804348">
                  <a:extLst>
                    <a:ext uri="{9D8B030D-6E8A-4147-A177-3AD203B41FA5}">
                      <a16:colId xmlns="" xmlns:a16="http://schemas.microsoft.com/office/drawing/2014/main" val="4024727118"/>
                    </a:ext>
                  </a:extLst>
                </a:gridCol>
                <a:gridCol w="679357">
                  <a:extLst>
                    <a:ext uri="{9D8B030D-6E8A-4147-A177-3AD203B41FA5}">
                      <a16:colId xmlns="" xmlns:a16="http://schemas.microsoft.com/office/drawing/2014/main" val="2478997977"/>
                    </a:ext>
                  </a:extLst>
                </a:gridCol>
                <a:gridCol w="829964">
                  <a:extLst>
                    <a:ext uri="{9D8B030D-6E8A-4147-A177-3AD203B41FA5}">
                      <a16:colId xmlns="" xmlns:a16="http://schemas.microsoft.com/office/drawing/2014/main" val="356513331"/>
                    </a:ext>
                  </a:extLst>
                </a:gridCol>
              </a:tblGrid>
              <a:tr h="39570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bg-BG" sz="1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Учебни предмети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слаб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среден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добър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мн. добър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отличен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Среден успех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51757173"/>
                  </a:ext>
                </a:extLst>
              </a:tr>
              <a:tr h="19785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Български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език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3,77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07006308"/>
                  </a:ext>
                </a:extLst>
              </a:tr>
              <a:tr h="19785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Английски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език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67379094"/>
                  </a:ext>
                </a:extLst>
              </a:tr>
              <a:tr h="19785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3,77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93426947"/>
                  </a:ext>
                </a:extLst>
              </a:tr>
              <a:tr h="19785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Информационни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технологии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85455029"/>
                  </a:ext>
                </a:extLst>
              </a:tr>
              <a:tr h="19785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История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цивилизация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3,77</a:t>
                      </a:r>
                      <a:endParaRPr lang="en-US" sz="14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51483194"/>
                  </a:ext>
                </a:extLst>
              </a:tr>
              <a:tr h="19785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География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икономика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3,92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915853978"/>
                  </a:ext>
                </a:extLst>
              </a:tr>
              <a:tr h="19785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Философия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3,69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8446146"/>
                  </a:ext>
                </a:extLst>
              </a:tr>
              <a:tr h="204661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Биология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здравно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95526752"/>
                  </a:ext>
                </a:extLst>
              </a:tr>
              <a:tr h="19785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Физика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астрономия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2,92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68496922"/>
                  </a:ext>
                </a:extLst>
              </a:tr>
              <a:tr h="39570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Химия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опазване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окол</a:t>
                      </a: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н.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среда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2,92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246209482"/>
                  </a:ext>
                </a:extLst>
              </a:tr>
              <a:tr h="19785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Изобразително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изкуство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27265590"/>
                  </a:ext>
                </a:extLst>
              </a:tr>
              <a:tr h="19785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Предприемачество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62700469"/>
                  </a:ext>
                </a:extLst>
              </a:tr>
              <a:tr h="233947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Физическо възпитание и спорт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4,23</a:t>
                      </a:r>
                      <a:endParaRPr lang="en-US" sz="1400" b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72256535"/>
                  </a:ext>
                </a:extLst>
              </a:tr>
              <a:tr h="19785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Основи на земеделието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3,62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32411598"/>
                  </a:ext>
                </a:extLst>
              </a:tr>
              <a:tr h="19785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Механизация в земеделието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3,38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43777597"/>
                  </a:ext>
                </a:extLst>
              </a:tr>
              <a:tr h="19785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Основи на животновъдството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3,62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64976356"/>
                  </a:ext>
                </a:extLst>
              </a:tr>
              <a:tr h="209333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Основи на растениевъдството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3,62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570941470"/>
                  </a:ext>
                </a:extLst>
              </a:tr>
              <a:tr h="233947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УП Механизация в земеделието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3,46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98712589"/>
                  </a:ext>
                </a:extLst>
              </a:tr>
              <a:tr h="39570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УП Основи на животновъдството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676202124"/>
                  </a:ext>
                </a:extLst>
              </a:tr>
              <a:tr h="43686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 Основи на растениевъдството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14858650"/>
                  </a:ext>
                </a:extLst>
              </a:tr>
            </a:tbl>
          </a:graphicData>
        </a:graphic>
      </p:graphicFrame>
      <p:graphicFrame>
        <p:nvGraphicFramePr>
          <p:cNvPr id="6" name="Диаграма 5">
            <a:extLst>
              <a:ext uri="{FF2B5EF4-FFF2-40B4-BE49-F238E27FC236}">
                <a16:creationId xmlns="" xmlns:a16="http://schemas.microsoft.com/office/drawing/2014/main" id="{B4FB931A-910E-4DA6-BFA1-B2298A31A6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208069"/>
              </p:ext>
            </p:extLst>
          </p:nvPr>
        </p:nvGraphicFramePr>
        <p:xfrm>
          <a:off x="7397088" y="1269243"/>
          <a:ext cx="4940488" cy="3739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3751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Graphic spid="6" grpId="0">
        <p:bldSub>
          <a:bldChart bld="category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10604" y="2227220"/>
            <a:ext cx="761708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„Да </a:t>
            </a:r>
            <a:r>
              <a:rPr lang="ru-RU" sz="4400" dirty="0" err="1">
                <a:solidFill>
                  <a:schemeClr val="bg1"/>
                </a:solidFill>
              </a:rPr>
              <a:t>обучаваш</a:t>
            </a:r>
            <a:r>
              <a:rPr lang="ru-RU" sz="4400" dirty="0">
                <a:solidFill>
                  <a:schemeClr val="bg1"/>
                </a:solidFill>
              </a:rPr>
              <a:t> – </a:t>
            </a:r>
          </a:p>
          <a:p>
            <a:pPr algn="ctr"/>
            <a:r>
              <a:rPr lang="ru-RU" sz="4400" dirty="0" err="1">
                <a:solidFill>
                  <a:schemeClr val="bg1"/>
                </a:solidFill>
              </a:rPr>
              <a:t>означава</a:t>
            </a:r>
            <a:r>
              <a:rPr lang="ru-RU" sz="4400" dirty="0">
                <a:solidFill>
                  <a:schemeClr val="bg1"/>
                </a:solidFill>
              </a:rPr>
              <a:t> да се </a:t>
            </a:r>
            <a:r>
              <a:rPr lang="ru-RU" sz="4400" dirty="0" err="1">
                <a:solidFill>
                  <a:schemeClr val="bg1"/>
                </a:solidFill>
              </a:rPr>
              <a:t>учиш</a:t>
            </a:r>
            <a:r>
              <a:rPr lang="ru-RU" sz="4400" dirty="0">
                <a:solidFill>
                  <a:schemeClr val="bg1"/>
                </a:solidFill>
              </a:rPr>
              <a:t> </a:t>
            </a:r>
            <a:r>
              <a:rPr lang="ru-RU" sz="4400" dirty="0" err="1">
                <a:solidFill>
                  <a:schemeClr val="bg1"/>
                </a:solidFill>
              </a:rPr>
              <a:t>двойно</a:t>
            </a:r>
            <a:r>
              <a:rPr lang="ru-RU" sz="4400" dirty="0">
                <a:solidFill>
                  <a:schemeClr val="bg1"/>
                </a:solidFill>
              </a:rPr>
              <a:t>” </a:t>
            </a:r>
          </a:p>
          <a:p>
            <a:r>
              <a:rPr lang="ru-RU" sz="4400" dirty="0">
                <a:solidFill>
                  <a:schemeClr val="bg1"/>
                </a:solidFill>
              </a:rPr>
              <a:t>                                        Плутарх</a:t>
            </a:r>
            <a:endParaRPr lang="zh-CN" altLang="en-US" sz="4400" b="1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58103" y="205147"/>
            <a:ext cx="2032512" cy="360039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I</a:t>
            </a:r>
            <a:r>
              <a:rPr lang="bg-BG" b="1" dirty="0">
                <a:solidFill>
                  <a:schemeClr val="bg1"/>
                </a:solidFill>
              </a:rPr>
              <a:t>Х клас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22DF5963-16DE-48DC-AFF1-23D0BB3307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4236861"/>
              </p:ext>
            </p:extLst>
          </p:nvPr>
        </p:nvGraphicFramePr>
        <p:xfrm>
          <a:off x="162503" y="914398"/>
          <a:ext cx="7384709" cy="533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979">
                  <a:extLst>
                    <a:ext uri="{9D8B030D-6E8A-4147-A177-3AD203B41FA5}">
                      <a16:colId xmlns="" xmlns:a16="http://schemas.microsoft.com/office/drawing/2014/main" val="2197634088"/>
                    </a:ext>
                  </a:extLst>
                </a:gridCol>
                <a:gridCol w="2569176">
                  <a:extLst>
                    <a:ext uri="{9D8B030D-6E8A-4147-A177-3AD203B41FA5}">
                      <a16:colId xmlns="" xmlns:a16="http://schemas.microsoft.com/office/drawing/2014/main" val="3635111135"/>
                    </a:ext>
                  </a:extLst>
                </a:gridCol>
                <a:gridCol w="699395">
                  <a:extLst>
                    <a:ext uri="{9D8B030D-6E8A-4147-A177-3AD203B41FA5}">
                      <a16:colId xmlns="" xmlns:a16="http://schemas.microsoft.com/office/drawing/2014/main" val="3944536260"/>
                    </a:ext>
                  </a:extLst>
                </a:gridCol>
                <a:gridCol w="699395">
                  <a:extLst>
                    <a:ext uri="{9D8B030D-6E8A-4147-A177-3AD203B41FA5}">
                      <a16:colId xmlns="" xmlns:a16="http://schemas.microsoft.com/office/drawing/2014/main" val="1185610085"/>
                    </a:ext>
                  </a:extLst>
                </a:gridCol>
                <a:gridCol w="699395">
                  <a:extLst>
                    <a:ext uri="{9D8B030D-6E8A-4147-A177-3AD203B41FA5}">
                      <a16:colId xmlns="" xmlns:a16="http://schemas.microsoft.com/office/drawing/2014/main" val="3609213460"/>
                    </a:ext>
                  </a:extLst>
                </a:gridCol>
                <a:gridCol w="811544">
                  <a:extLst>
                    <a:ext uri="{9D8B030D-6E8A-4147-A177-3AD203B41FA5}">
                      <a16:colId xmlns="" xmlns:a16="http://schemas.microsoft.com/office/drawing/2014/main" val="4024727118"/>
                    </a:ext>
                  </a:extLst>
                </a:gridCol>
                <a:gridCol w="685435">
                  <a:extLst>
                    <a:ext uri="{9D8B030D-6E8A-4147-A177-3AD203B41FA5}">
                      <a16:colId xmlns="" xmlns:a16="http://schemas.microsoft.com/office/drawing/2014/main" val="2478997977"/>
                    </a:ext>
                  </a:extLst>
                </a:gridCol>
                <a:gridCol w="837390">
                  <a:extLst>
                    <a:ext uri="{9D8B030D-6E8A-4147-A177-3AD203B41FA5}">
                      <a16:colId xmlns="" xmlns:a16="http://schemas.microsoft.com/office/drawing/2014/main" val="356513331"/>
                    </a:ext>
                  </a:extLst>
                </a:gridCol>
              </a:tblGrid>
              <a:tr h="3920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Учебни предмети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слаб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среден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добър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мн. добър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отличен</a:t>
                      </a:r>
                      <a:endParaRPr lang="bg-BG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Среден успех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51757173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Български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език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3,73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07006308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Английски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език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67379094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Френски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език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93426947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85455029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Информационни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технологии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51483194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История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цивилизация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4,09</a:t>
                      </a:r>
                      <a:endParaRPr lang="en-US" sz="14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915853978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География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икономика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4,18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8446146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Философия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95526752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Биология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здравно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3,73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68496922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Физика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астрономия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246209482"/>
                  </a:ext>
                </a:extLst>
              </a:tr>
              <a:tr h="3920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Химия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опазване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околната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среда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3,36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27265590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Музика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4,18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62700469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Физическо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възпитание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спорт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72256535"/>
                  </a:ext>
                </a:extLst>
              </a:tr>
              <a:tr h="3920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 Компютърен машинопис и текстообработка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4,27</a:t>
                      </a:r>
                      <a:endParaRPr lang="en-US" sz="1400" b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32411598"/>
                  </a:ext>
                </a:extLst>
              </a:tr>
              <a:tr h="3920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Въведение в деловата кореспонденция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43777597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Въведение в деловодството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64976356"/>
                  </a:ext>
                </a:extLst>
              </a:tr>
              <a:tr h="3920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 Въведение в деловата кореспонденция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570941470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 Въведение в деловодството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98712589"/>
                  </a:ext>
                </a:extLst>
              </a:tr>
            </a:tbl>
          </a:graphicData>
        </a:graphic>
      </p:graphicFrame>
      <p:graphicFrame>
        <p:nvGraphicFramePr>
          <p:cNvPr id="5" name="Диаграма 4">
            <a:extLst>
              <a:ext uri="{FF2B5EF4-FFF2-40B4-BE49-F238E27FC236}">
                <a16:creationId xmlns="" xmlns:a16="http://schemas.microsoft.com/office/drawing/2014/main" id="{B33A7451-0F0C-48B9-B987-20CB9AB24F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8522390"/>
              </p:ext>
            </p:extLst>
          </p:nvPr>
        </p:nvGraphicFramePr>
        <p:xfrm>
          <a:off x="7547212" y="1265830"/>
          <a:ext cx="4954136" cy="3606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4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Graphic spid="5" grpId="0">
        <p:bldSub>
          <a:bldChart bld="category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881680" y="241344"/>
            <a:ext cx="2454595" cy="360039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bg-BG" b="1" dirty="0">
                <a:solidFill>
                  <a:schemeClr val="bg1"/>
                </a:solidFill>
              </a:rPr>
              <a:t>Х клас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22DF5963-16DE-48DC-AFF1-23D0BB3307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2377192"/>
              </p:ext>
            </p:extLst>
          </p:nvPr>
        </p:nvGraphicFramePr>
        <p:xfrm>
          <a:off x="1" y="683536"/>
          <a:ext cx="7861109" cy="5753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6141">
                  <a:extLst>
                    <a:ext uri="{9D8B030D-6E8A-4147-A177-3AD203B41FA5}">
                      <a16:colId xmlns="" xmlns:a16="http://schemas.microsoft.com/office/drawing/2014/main" val="2197634088"/>
                    </a:ext>
                  </a:extLst>
                </a:gridCol>
                <a:gridCol w="2706129">
                  <a:extLst>
                    <a:ext uri="{9D8B030D-6E8A-4147-A177-3AD203B41FA5}">
                      <a16:colId xmlns="" xmlns:a16="http://schemas.microsoft.com/office/drawing/2014/main" val="3635111135"/>
                    </a:ext>
                  </a:extLst>
                </a:gridCol>
                <a:gridCol w="736678">
                  <a:extLst>
                    <a:ext uri="{9D8B030D-6E8A-4147-A177-3AD203B41FA5}">
                      <a16:colId xmlns="" xmlns:a16="http://schemas.microsoft.com/office/drawing/2014/main" val="3944536260"/>
                    </a:ext>
                  </a:extLst>
                </a:gridCol>
                <a:gridCol w="736678">
                  <a:extLst>
                    <a:ext uri="{9D8B030D-6E8A-4147-A177-3AD203B41FA5}">
                      <a16:colId xmlns="" xmlns:a16="http://schemas.microsoft.com/office/drawing/2014/main" val="1185610085"/>
                    </a:ext>
                  </a:extLst>
                </a:gridCol>
                <a:gridCol w="736678">
                  <a:extLst>
                    <a:ext uri="{9D8B030D-6E8A-4147-A177-3AD203B41FA5}">
                      <a16:colId xmlns="" xmlns:a16="http://schemas.microsoft.com/office/drawing/2014/main" val="3609213460"/>
                    </a:ext>
                  </a:extLst>
                </a:gridCol>
                <a:gridCol w="854804">
                  <a:extLst>
                    <a:ext uri="{9D8B030D-6E8A-4147-A177-3AD203B41FA5}">
                      <a16:colId xmlns="" xmlns:a16="http://schemas.microsoft.com/office/drawing/2014/main" val="4024727118"/>
                    </a:ext>
                  </a:extLst>
                </a:gridCol>
                <a:gridCol w="721974">
                  <a:extLst>
                    <a:ext uri="{9D8B030D-6E8A-4147-A177-3AD203B41FA5}">
                      <a16:colId xmlns="" xmlns:a16="http://schemas.microsoft.com/office/drawing/2014/main" val="2478997977"/>
                    </a:ext>
                  </a:extLst>
                </a:gridCol>
                <a:gridCol w="882027">
                  <a:extLst>
                    <a:ext uri="{9D8B030D-6E8A-4147-A177-3AD203B41FA5}">
                      <a16:colId xmlns="" xmlns:a16="http://schemas.microsoft.com/office/drawing/2014/main" val="356513331"/>
                    </a:ext>
                  </a:extLst>
                </a:gridCol>
              </a:tblGrid>
              <a:tr h="4618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Учебни предмети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слаб</a:t>
                      </a:r>
                      <a:endParaRPr lang="bg-BG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среден</a:t>
                      </a:r>
                      <a:endParaRPr lang="bg-BG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добър</a:t>
                      </a:r>
                      <a:endParaRPr lang="bg-BG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мн. добър</a:t>
                      </a:r>
                      <a:endParaRPr lang="bg-BG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отличен</a:t>
                      </a:r>
                      <a:endParaRPr lang="bg-BG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Среден успех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51757173"/>
                  </a:ext>
                </a:extLst>
              </a:tr>
              <a:tr h="2381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Български език и литература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507006308"/>
                  </a:ext>
                </a:extLst>
              </a:tr>
              <a:tr h="2381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 език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567379094"/>
                  </a:ext>
                </a:extLst>
              </a:tr>
              <a:tr h="2381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x-none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Френски език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193426947"/>
                  </a:ext>
                </a:extLst>
              </a:tr>
              <a:tr h="2381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885455029"/>
                  </a:ext>
                </a:extLst>
              </a:tr>
              <a:tr h="2381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Информационни технологии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351483194"/>
                  </a:ext>
                </a:extLst>
              </a:tr>
              <a:tr h="2381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 и цивилизация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915853978"/>
                  </a:ext>
                </a:extLst>
              </a:tr>
              <a:tr h="2381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 и икономика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48446146"/>
                  </a:ext>
                </a:extLst>
              </a:tr>
              <a:tr h="2381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Философия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695526752"/>
                  </a:ext>
                </a:extLst>
              </a:tr>
              <a:tr h="4690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 и здравно образование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468496922"/>
                  </a:ext>
                </a:extLst>
              </a:tr>
              <a:tr h="2381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bg-BG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 и астрономия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246209482"/>
                  </a:ext>
                </a:extLst>
              </a:tr>
              <a:tr h="4690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 и опазване на околната среда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927265590"/>
                  </a:ext>
                </a:extLst>
              </a:tr>
              <a:tr h="2381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bg-BG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Изобразително изкуство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862700469"/>
                  </a:ext>
                </a:extLst>
              </a:tr>
              <a:tr h="2945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bg-BG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Физическо възпитание и спорт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1C3B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172256535"/>
                  </a:ext>
                </a:extLst>
              </a:tr>
              <a:tr h="2381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bg-BG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Икономика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132411598"/>
                  </a:ext>
                </a:extLst>
              </a:tr>
              <a:tr h="2381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Делова кореспонденция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4043777597"/>
                  </a:ext>
                </a:extLst>
              </a:tr>
              <a:tr h="2381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Делова кореспонденция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4064976356"/>
                  </a:ext>
                </a:extLst>
              </a:tr>
              <a:tr h="2381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Деловодство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570941470"/>
                  </a:ext>
                </a:extLst>
              </a:tr>
              <a:tr h="2381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Деловодство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898712589"/>
                  </a:ext>
                </a:extLst>
              </a:tr>
            </a:tbl>
          </a:graphicData>
        </a:graphic>
      </p:graphicFrame>
      <p:graphicFrame>
        <p:nvGraphicFramePr>
          <p:cNvPr id="11" name="Диаграма 10">
            <a:extLst>
              <a:ext uri="{FF2B5EF4-FFF2-40B4-BE49-F238E27FC236}">
                <a16:creationId xmlns="" xmlns:a16="http://schemas.microsoft.com/office/drawing/2014/main" id="{25B03F6C-0682-4D68-A66F-336B8C63F4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2065832"/>
              </p:ext>
            </p:extLst>
          </p:nvPr>
        </p:nvGraphicFramePr>
        <p:xfrm>
          <a:off x="7724633" y="1378425"/>
          <a:ext cx="4702495" cy="3220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7383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1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1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1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1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Graphic spid="11" grpId="0">
        <p:bldSub>
          <a:bldChart bld="category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431704" y="116632"/>
            <a:ext cx="7056438" cy="936104"/>
          </a:xfrm>
        </p:spPr>
        <p:txBody>
          <a:bodyPr/>
          <a:lstStyle/>
          <a:p>
            <a:pPr algn="ctr" eaLnBrk="1" hangingPunct="1"/>
            <a:r>
              <a:rPr lang="bg-BG" b="1" dirty="0">
                <a:solidFill>
                  <a:schemeClr val="bg1"/>
                </a:solidFill>
              </a:rPr>
              <a:t>Среден успех по класове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1D4A263A-2119-455B-9E34-7ACDC27FE8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3514434"/>
              </p:ext>
            </p:extLst>
          </p:nvPr>
        </p:nvGraphicFramePr>
        <p:xfrm>
          <a:off x="1524000" y="1125141"/>
          <a:ext cx="9144000" cy="2015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1389326329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3438477913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1013750918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503144656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704345383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884420593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585015301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391622927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893724026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1223352865"/>
                    </a:ext>
                  </a:extLst>
                </a:gridCol>
              </a:tblGrid>
              <a:tr h="11411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 клас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ІІ клас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ІІ клас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bg-B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клас</a:t>
                      </a:r>
                      <a:endParaRPr lang="bg-BG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bg-B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клас</a:t>
                      </a:r>
                      <a:endParaRPr lang="bg-BG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bg-B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клас</a:t>
                      </a:r>
                      <a:endParaRPr lang="bg-BG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VII</a:t>
                      </a:r>
                      <a:r>
                        <a:rPr lang="bg-B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клас</a:t>
                      </a:r>
                      <a:endParaRPr lang="bg-BG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VIII</a:t>
                      </a:r>
                      <a:r>
                        <a:rPr lang="bg-B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клас</a:t>
                      </a:r>
                      <a:endParaRPr lang="bg-BG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bg-B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 клас</a:t>
                      </a:r>
                      <a:endParaRPr lang="bg-BG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 клас</a:t>
                      </a:r>
                      <a:endParaRPr lang="bg-BG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829203953"/>
                  </a:ext>
                </a:extLst>
              </a:tr>
              <a:tr h="874268">
                <a:tc>
                  <a:txBody>
                    <a:bodyPr/>
                    <a:lstStyle/>
                    <a:p>
                      <a:pPr algn="ctr"/>
                      <a:r>
                        <a:rPr lang="bg-BG" sz="2800" dirty="0"/>
                        <a:t>4,62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dirty="0">
                          <a:solidFill>
                            <a:srgbClr val="295F51"/>
                          </a:solidFill>
                        </a:rPr>
                        <a:t>4,35</a:t>
                      </a:r>
                      <a:endParaRPr lang="en-US" sz="2800" dirty="0">
                        <a:solidFill>
                          <a:srgbClr val="295F5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dirty="0"/>
                        <a:t>4,46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>
                          <a:solidFill>
                            <a:srgbClr val="002060"/>
                          </a:solidFill>
                        </a:rPr>
                        <a:t>4,93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2800" dirty="0"/>
                        <a:t>4,17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dirty="0"/>
                        <a:t>4,11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dirty="0"/>
                        <a:t>4,02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>
                          <a:solidFill>
                            <a:srgbClr val="FF0000"/>
                          </a:solidFill>
                        </a:rPr>
                        <a:t>3,62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dirty="0"/>
                        <a:t>3,94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dirty="0"/>
                        <a:t>4,19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18043642"/>
                  </a:ext>
                </a:extLst>
              </a:tr>
            </a:tbl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="" xmlns:a16="http://schemas.microsoft.com/office/drawing/2014/main" id="{79E68798-A395-47F3-BF69-EA4B83F8CB28}"/>
              </a:ext>
            </a:extLst>
          </p:cNvPr>
          <p:cNvGraphicFramePr>
            <a:graphicFrameLocks/>
          </p:cNvGraphicFramePr>
          <p:nvPr/>
        </p:nvGraphicFramePr>
        <p:xfrm>
          <a:off x="3810000" y="3140572"/>
          <a:ext cx="5598368" cy="3463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2970782"/>
              </p:ext>
            </p:extLst>
          </p:nvPr>
        </p:nvGraphicFramePr>
        <p:xfrm>
          <a:off x="2303418" y="3356992"/>
          <a:ext cx="720080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628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1376" y="135168"/>
            <a:ext cx="7056438" cy="936104"/>
          </a:xfrm>
        </p:spPr>
        <p:txBody>
          <a:bodyPr/>
          <a:lstStyle/>
          <a:p>
            <a:pPr algn="ctr" eaLnBrk="1" hangingPunct="1"/>
            <a:r>
              <a:rPr lang="bg-BG" sz="3600" b="1" dirty="0">
                <a:solidFill>
                  <a:schemeClr val="bg1"/>
                </a:solidFill>
              </a:rPr>
              <a:t>Отсъствия на ученици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Контейнер за съдържание 3">
            <a:extLst>
              <a:ext uri="{FF2B5EF4-FFF2-40B4-BE49-F238E27FC236}">
                <a16:creationId xmlns="" xmlns:a16="http://schemas.microsoft.com/office/drawing/2014/main" id="{2BC9451B-1128-456D-8E3A-D84183DC75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5621209"/>
              </p:ext>
            </p:extLst>
          </p:nvPr>
        </p:nvGraphicFramePr>
        <p:xfrm>
          <a:off x="1487490" y="1125538"/>
          <a:ext cx="9182697" cy="171421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8722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10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10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310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3104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3104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310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3104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3104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31049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31049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339344">
                <a:tc>
                  <a:txBody>
                    <a:bodyPr/>
                    <a:lstStyle/>
                    <a:p>
                      <a:r>
                        <a:rPr lang="bg-BG" sz="1600">
                          <a:latin typeface="+mn-lt"/>
                        </a:rPr>
                        <a:t>Клас</a:t>
                      </a:r>
                      <a:endParaRPr lang="bg-BG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>
                          <a:latin typeface="+mn-lt"/>
                        </a:rPr>
                        <a:t>І</a:t>
                      </a:r>
                      <a:endParaRPr lang="bg-BG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>
                          <a:latin typeface="+mn-lt"/>
                        </a:rPr>
                        <a:t>ІІ</a:t>
                      </a:r>
                      <a:endParaRPr lang="bg-BG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>
                          <a:latin typeface="+mn-lt"/>
                        </a:rPr>
                        <a:t>ІІІ</a:t>
                      </a:r>
                      <a:endParaRPr lang="bg-BG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>
                          <a:latin typeface="+mn-lt"/>
                        </a:rPr>
                        <a:t>ІV</a:t>
                      </a:r>
                      <a:endParaRPr lang="bg-BG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>
                          <a:latin typeface="+mn-lt"/>
                        </a:rPr>
                        <a:t>V</a:t>
                      </a:r>
                      <a:endParaRPr lang="bg-BG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>
                          <a:latin typeface="+mn-lt"/>
                        </a:rPr>
                        <a:t>VІ</a:t>
                      </a:r>
                      <a:endParaRPr lang="bg-BG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>
                          <a:latin typeface="+mn-lt"/>
                        </a:rPr>
                        <a:t>VІІ</a:t>
                      </a:r>
                      <a:endParaRPr lang="bg-BG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>
                          <a:latin typeface="+mn-lt"/>
                        </a:rPr>
                        <a:t>VІІІ</a:t>
                      </a:r>
                      <a:endParaRPr lang="bg-BG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>
                          <a:latin typeface="+mn-lt"/>
                        </a:rPr>
                        <a:t>ІХ</a:t>
                      </a:r>
                      <a:endParaRPr lang="bg-BG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>
                          <a:latin typeface="+mn-lt"/>
                        </a:rPr>
                        <a:t>Х</a:t>
                      </a:r>
                      <a:endParaRPr lang="bg-BG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81013">
                <a:tc>
                  <a:txBody>
                    <a:bodyPr/>
                    <a:lstStyle/>
                    <a:p>
                      <a:r>
                        <a:rPr lang="bg-BG" sz="1600">
                          <a:latin typeface="+mn-lt"/>
                        </a:rPr>
                        <a:t>По уважителни причини</a:t>
                      </a:r>
                      <a:endParaRPr lang="bg-BG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i="0">
                          <a:effectLst/>
                          <a:latin typeface="+mn-lt"/>
                          <a:ea typeface="Calibri"/>
                          <a:cs typeface="Calibri"/>
                        </a:rPr>
                        <a:t>377</a:t>
                      </a:r>
                      <a:endParaRPr lang="bg-BG" sz="1600" i="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i="0">
                          <a:effectLst/>
                          <a:latin typeface="+mn-lt"/>
                          <a:ea typeface="Calibri"/>
                          <a:cs typeface="Calibri"/>
                        </a:rPr>
                        <a:t>130</a:t>
                      </a:r>
                      <a:endParaRPr lang="bg-BG" sz="1600" i="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i="0">
                          <a:effectLst/>
                          <a:latin typeface="+mn-lt"/>
                          <a:ea typeface="Calibri"/>
                          <a:cs typeface="Calibri"/>
                        </a:rPr>
                        <a:t>324</a:t>
                      </a:r>
                      <a:endParaRPr lang="bg-BG" sz="1600" i="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i="0">
                          <a:effectLst/>
                          <a:latin typeface="+mn-lt"/>
                          <a:ea typeface="Calibri"/>
                          <a:cs typeface="Calibri"/>
                        </a:rPr>
                        <a:t>108</a:t>
                      </a:r>
                      <a:endParaRPr lang="bg-BG" sz="1600" i="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i="0">
                          <a:effectLst/>
                          <a:latin typeface="+mn-lt"/>
                          <a:ea typeface="Calibri"/>
                          <a:cs typeface="Calibri"/>
                        </a:rPr>
                        <a:t>219</a:t>
                      </a:r>
                      <a:endParaRPr lang="bg-BG" sz="1600" i="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i="0">
                          <a:effectLst/>
                          <a:latin typeface="+mn-lt"/>
                          <a:ea typeface="Calibri"/>
                          <a:cs typeface="Calibri"/>
                        </a:rPr>
                        <a:t>1</a:t>
                      </a:r>
                      <a:r>
                        <a:rPr lang="bg-BG" sz="1600" i="0">
                          <a:effectLst/>
                          <a:latin typeface="+mn-lt"/>
                          <a:ea typeface="Calibri"/>
                          <a:cs typeface="Calibri"/>
                        </a:rPr>
                        <a:t>35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bg-BG" sz="1600" i="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i="0">
                          <a:effectLst/>
                          <a:latin typeface="+mn-lt"/>
                          <a:ea typeface="Calibri"/>
                          <a:cs typeface="Calibri"/>
                        </a:rPr>
                        <a:t>211</a:t>
                      </a:r>
                      <a:endParaRPr lang="bg-BG" sz="1600" i="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i="0">
                          <a:effectLst/>
                          <a:latin typeface="+mn-lt"/>
                          <a:ea typeface="Calibri"/>
                          <a:cs typeface="Calibri"/>
                        </a:rPr>
                        <a:t>20</a:t>
                      </a:r>
                      <a:endParaRPr lang="bg-BG" sz="1600" i="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i="0">
                          <a:effectLst/>
                          <a:latin typeface="+mn-lt"/>
                          <a:ea typeface="Calibri"/>
                          <a:cs typeface="Calibri"/>
                        </a:rPr>
                        <a:t>10</a:t>
                      </a:r>
                      <a:r>
                        <a:rPr lang="en-US" sz="1600" i="0">
                          <a:effectLst/>
                          <a:latin typeface="+mn-lt"/>
                          <a:ea typeface="Calibri"/>
                          <a:cs typeface="Calibri"/>
                        </a:rPr>
                        <a:t>9</a:t>
                      </a:r>
                      <a:endParaRPr lang="bg-BG" sz="1600" i="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i="0">
                          <a:effectLst/>
                          <a:latin typeface="+mn-lt"/>
                          <a:ea typeface="Calibri"/>
                          <a:cs typeface="Calibri"/>
                        </a:rPr>
                        <a:t>2</a:t>
                      </a:r>
                      <a:r>
                        <a:rPr lang="bg-BG" sz="1600" i="0">
                          <a:effectLst/>
                          <a:latin typeface="+mn-lt"/>
                          <a:ea typeface="Calibri"/>
                          <a:cs typeface="Calibri"/>
                        </a:rPr>
                        <a:t>03</a:t>
                      </a:r>
                      <a:endParaRPr lang="bg-BG" sz="1600" i="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3853">
                <a:tc>
                  <a:txBody>
                    <a:bodyPr/>
                    <a:lstStyle/>
                    <a:p>
                      <a:r>
                        <a:rPr lang="bg-BG" sz="1600">
                          <a:latin typeface="+mn-lt"/>
                        </a:rPr>
                        <a:t>По неуважителни причини</a:t>
                      </a:r>
                      <a:endParaRPr lang="bg-BG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i="0">
                          <a:latin typeface="+mn-lt"/>
                        </a:rPr>
                        <a:t>3</a:t>
                      </a:r>
                      <a:endParaRPr lang="bg-BG" sz="1600" i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i="0">
                          <a:latin typeface="+mn-lt"/>
                        </a:rPr>
                        <a:t>0</a:t>
                      </a:r>
                      <a:endParaRPr lang="bg-BG" sz="1600" i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>
                          <a:latin typeface="+mn-lt"/>
                        </a:rPr>
                        <a:t>0</a:t>
                      </a:r>
                      <a:endParaRPr lang="bg-BG" sz="1600" i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>
                          <a:latin typeface="+mn-lt"/>
                        </a:rPr>
                        <a:t>0</a:t>
                      </a:r>
                      <a:endParaRPr lang="bg-BG" sz="1600" i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i="0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  <a:p>
                      <a:pPr algn="ctr"/>
                      <a:endParaRPr lang="bg-BG" sz="1600" i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i="0">
                          <a:latin typeface="+mn-lt"/>
                        </a:rPr>
                        <a:t>7</a:t>
                      </a:r>
                      <a:endParaRPr lang="bg-BG" sz="1600" i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i="0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  <a:p>
                      <a:pPr algn="ctr"/>
                      <a:endParaRPr lang="bg-BG" sz="1600" i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i="0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  <a:p>
                      <a:pPr algn="ctr"/>
                      <a:endParaRPr lang="bg-BG" sz="1600" i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i="0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  <a:p>
                      <a:pPr algn="ctr"/>
                      <a:endParaRPr lang="bg-BG" sz="1600" i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60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bg-BG" sz="160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bg-BG" sz="1600" i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Диаграма 4">
            <a:extLst>
              <a:ext uri="{FF2B5EF4-FFF2-40B4-BE49-F238E27FC236}">
                <a16:creationId xmlns="" xmlns:a16="http://schemas.microsoft.com/office/drawing/2014/main" id="{4BF79152-5BC8-4C09-BF3F-E552BFB369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7494308"/>
              </p:ext>
            </p:extLst>
          </p:nvPr>
        </p:nvGraphicFramePr>
        <p:xfrm>
          <a:off x="2155360" y="2835442"/>
          <a:ext cx="7792454" cy="3887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180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EBE99B91-762D-4C64-BCC4-7F05F6F41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997" y="177422"/>
            <a:ext cx="10515600" cy="148760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ПРЕОДОЛЯВАНЕ НА ДЕФИЦИТИТЕ В УСПЕВАЕМОСТТА НА УЧЕНИЦИТЕ</a:t>
            </a:r>
            <a:endParaRPr lang="bg-BG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="" xmlns:a16="http://schemas.microsoft.com/office/drawing/2014/main" id="{FD2751C6-2D8D-4F5D-9D33-58C944397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127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Проблемът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дефицитите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успеваемостта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пътищата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тяхното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преодоляване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отдавна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вълнува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педагозите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Като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типични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причини за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учителите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определят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следните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моменти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отрицателно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отношение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към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ученето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съществени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пропуски в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знанията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минали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липса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амбиция, воля и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стремеж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постигане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по-добри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резултати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безпричинни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отсъствия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училище;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слабо 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навици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за 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учебен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труд  (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неорганизираност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липса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системност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учебната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липса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самоконтрол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недостатъчна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ангажираност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родителите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успеваемостта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945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18B75B8A-2D82-49F1-9384-1918B6F67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719" y="1705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Мерки за </a:t>
            </a:r>
            <a:r>
              <a:rPr lang="ru-RU" sz="4400" dirty="0" err="1">
                <a:solidFill>
                  <a:schemeClr val="bg1"/>
                </a:solidFill>
              </a:rPr>
              <a:t>преодоляване</a:t>
            </a:r>
            <a:r>
              <a:rPr lang="ru-RU" sz="4400" dirty="0">
                <a:solidFill>
                  <a:schemeClr val="bg1"/>
                </a:solidFill>
              </a:rPr>
              <a:t> на </a:t>
            </a:r>
            <a:r>
              <a:rPr lang="ru-RU" sz="4400" dirty="0" err="1">
                <a:solidFill>
                  <a:schemeClr val="bg1"/>
                </a:solidFill>
              </a:rPr>
              <a:t>дефицитите</a:t>
            </a:r>
            <a:r>
              <a:rPr lang="ru-RU" sz="4400" dirty="0">
                <a:solidFill>
                  <a:schemeClr val="bg1"/>
                </a:solidFill>
              </a:rPr>
              <a:t> в </a:t>
            </a:r>
            <a:r>
              <a:rPr lang="ru-RU" sz="4400" dirty="0" err="1">
                <a:solidFill>
                  <a:schemeClr val="bg1"/>
                </a:solidFill>
              </a:rPr>
              <a:t>успеваемостта</a:t>
            </a:r>
            <a:r>
              <a:rPr lang="ru-RU" sz="4400" dirty="0">
                <a:solidFill>
                  <a:schemeClr val="bg1"/>
                </a:solidFill>
              </a:rPr>
              <a:t> на </a:t>
            </a:r>
            <a:r>
              <a:rPr lang="ru-RU" sz="4400" dirty="0" err="1">
                <a:solidFill>
                  <a:schemeClr val="bg1"/>
                </a:solidFill>
              </a:rPr>
              <a:t>учениците</a:t>
            </a:r>
            <a:r>
              <a:rPr lang="ru-RU" sz="4400" dirty="0">
                <a:solidFill>
                  <a:schemeClr val="bg1"/>
                </a:solidFill>
              </a:rPr>
              <a:t>:</a:t>
            </a:r>
            <a:br>
              <a:rPr lang="ru-RU" sz="4400" dirty="0">
                <a:solidFill>
                  <a:schemeClr val="bg1"/>
                </a:solidFill>
              </a:rPr>
            </a:br>
            <a:endParaRPr lang="bg-BG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="" xmlns:a16="http://schemas.microsoft.com/office/drawing/2014/main" id="{1AA5D6CB-1703-41A2-A3A0-C2876B104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5719" y="1226664"/>
            <a:ext cx="10343866" cy="546073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Задълбочаване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индивидуализацията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диференциацията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съобразно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образователното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ниво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Прецизиране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съдържанието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изпълнението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зададената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за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реализиране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целите на урока.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Целесъобразен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подбор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 средства,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водещ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до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оптимално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усвояване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 знания  и  умения  от  страна  на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съобразен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възрастовите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индивидуалните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особености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образователното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ниво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интелектуални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възможности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По-уверено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по-широко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използване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онагледяването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демонстрацията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евристичната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беседа,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обучение,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интерактивните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Разнообразяване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изпитване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оценяване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постиженията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мотивиранеусилията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ученика;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Изграждане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добро взаимно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разбирателство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уважение между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сътрудничество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правила; позитивен тон;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подкрепяща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информиране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допуснатите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оценки от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класните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ръководители.Активно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учителите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родителските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срещи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паралелките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конструктивен анализ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резултатността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за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достигнатото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образователно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равнище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часовете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за  самоподготовка  в ЦОУД  и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консултации</a:t>
            </a:r>
            <a:endParaRPr lang="bg-BG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26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等腰三角形 151"/>
          <p:cNvSpPr/>
          <p:nvPr/>
        </p:nvSpPr>
        <p:spPr>
          <a:xfrm rot="16200000" flipH="1" flipV="1">
            <a:off x="492509" y="454912"/>
            <a:ext cx="304322" cy="152455"/>
          </a:xfrm>
          <a:prstGeom prst="triangle">
            <a:avLst/>
          </a:prstGeom>
          <a:solidFill>
            <a:schemeClr val="tx2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9690" y="1019453"/>
            <a:ext cx="484506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altLang="zh-CN" sz="3200" dirty="0" err="1">
                <a:solidFill>
                  <a:schemeClr val="bg1"/>
                </a:solidFill>
                <a:latin typeface="+mj-lt"/>
              </a:rPr>
              <a:t>Обект</a:t>
            </a:r>
            <a:r>
              <a:rPr lang="ru-RU" altLang="zh-CN" sz="3200" dirty="0">
                <a:solidFill>
                  <a:schemeClr val="bg1"/>
                </a:solidFill>
                <a:latin typeface="+mj-lt"/>
              </a:rPr>
              <a:t> на </a:t>
            </a:r>
            <a:r>
              <a:rPr lang="ru-RU" altLang="zh-CN" sz="3200" dirty="0" err="1">
                <a:solidFill>
                  <a:schemeClr val="bg1"/>
                </a:solidFill>
                <a:latin typeface="+mj-lt"/>
              </a:rPr>
              <a:t>контрол</a:t>
            </a:r>
            <a:r>
              <a:rPr lang="ru-RU" altLang="zh-CN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zh-CN" sz="3200" dirty="0" err="1">
                <a:solidFill>
                  <a:schemeClr val="bg1"/>
                </a:solidFill>
                <a:latin typeface="+mj-lt"/>
              </a:rPr>
              <a:t>през</a:t>
            </a:r>
            <a:r>
              <a:rPr lang="ru-RU" altLang="zh-CN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zh-CN" sz="3200" dirty="0" err="1">
                <a:solidFill>
                  <a:schemeClr val="bg1"/>
                </a:solidFill>
                <a:latin typeface="+mj-lt"/>
              </a:rPr>
              <a:t>първия</a:t>
            </a:r>
            <a:r>
              <a:rPr lang="ru-RU" altLang="zh-CN" sz="3200" dirty="0">
                <a:solidFill>
                  <a:schemeClr val="bg1"/>
                </a:solidFill>
                <a:latin typeface="+mj-lt"/>
              </a:rPr>
              <a:t> срок </a:t>
            </a:r>
            <a:r>
              <a:rPr lang="ru-RU" altLang="zh-CN" sz="3200" dirty="0" err="1">
                <a:solidFill>
                  <a:schemeClr val="bg1"/>
                </a:solidFill>
                <a:latin typeface="+mj-lt"/>
              </a:rPr>
              <a:t>бяха</a:t>
            </a:r>
            <a:r>
              <a:rPr lang="ru-RU" altLang="zh-CN" sz="3200" dirty="0">
                <a:solidFill>
                  <a:schemeClr val="bg1"/>
                </a:solidFill>
                <a:latin typeface="+mj-lt"/>
              </a:rPr>
              <a:t>:</a:t>
            </a:r>
            <a:endParaRPr lang="en-US" altLang="zh-CN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4" name="Freeform 5"/>
          <p:cNvSpPr/>
          <p:nvPr/>
        </p:nvSpPr>
        <p:spPr bwMode="auto">
          <a:xfrm>
            <a:off x="3991197" y="1266189"/>
            <a:ext cx="1393102" cy="5096271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335" b="1" kern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85" name="圆角矩形 84"/>
          <p:cNvSpPr/>
          <p:nvPr/>
        </p:nvSpPr>
        <p:spPr>
          <a:xfrm>
            <a:off x="5413504" y="1266219"/>
            <a:ext cx="5963084" cy="626611"/>
          </a:xfrm>
          <a:prstGeom prst="roundRect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90" name="圆角矩形 89"/>
          <p:cNvSpPr/>
          <p:nvPr/>
        </p:nvSpPr>
        <p:spPr>
          <a:xfrm>
            <a:off x="5413504" y="2011163"/>
            <a:ext cx="5963084" cy="626611"/>
          </a:xfrm>
          <a:prstGeom prst="roundRect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91" name="圆角矩形 90"/>
          <p:cNvSpPr/>
          <p:nvPr/>
        </p:nvSpPr>
        <p:spPr>
          <a:xfrm>
            <a:off x="5413504" y="2756107"/>
            <a:ext cx="5963084" cy="626611"/>
          </a:xfrm>
          <a:prstGeom prst="roundRect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92" name="圆角矩形 91"/>
          <p:cNvSpPr/>
          <p:nvPr/>
        </p:nvSpPr>
        <p:spPr>
          <a:xfrm>
            <a:off x="5413504" y="3501051"/>
            <a:ext cx="5963084" cy="626611"/>
          </a:xfrm>
          <a:prstGeom prst="roundRect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93" name="圆角矩形 92"/>
          <p:cNvSpPr/>
          <p:nvPr/>
        </p:nvSpPr>
        <p:spPr>
          <a:xfrm>
            <a:off x="5413504" y="4245995"/>
            <a:ext cx="5963084" cy="626611"/>
          </a:xfrm>
          <a:prstGeom prst="roundRect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94" name="圆角矩形 93"/>
          <p:cNvSpPr/>
          <p:nvPr/>
        </p:nvSpPr>
        <p:spPr>
          <a:xfrm>
            <a:off x="5413504" y="4990939"/>
            <a:ext cx="5963084" cy="626611"/>
          </a:xfrm>
          <a:prstGeom prst="roundRect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95" name="圆角矩形 94"/>
          <p:cNvSpPr/>
          <p:nvPr/>
        </p:nvSpPr>
        <p:spPr>
          <a:xfrm>
            <a:off x="5413504" y="5735879"/>
            <a:ext cx="5963084" cy="626611"/>
          </a:xfrm>
          <a:prstGeom prst="roundRect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651009" y="1383132"/>
            <a:ext cx="552537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err="1">
                <a:solidFill>
                  <a:srgbClr val="295F51"/>
                </a:solidFill>
              </a:rPr>
              <a:t>прилагането</a:t>
            </a:r>
            <a:r>
              <a:rPr lang="ru-RU" sz="1600" b="1" dirty="0">
                <a:solidFill>
                  <a:srgbClr val="295F51"/>
                </a:solidFill>
              </a:rPr>
              <a:t> и </a:t>
            </a:r>
            <a:r>
              <a:rPr lang="ru-RU" sz="1600" b="1" dirty="0" err="1">
                <a:solidFill>
                  <a:srgbClr val="295F51"/>
                </a:solidFill>
              </a:rPr>
              <a:t>изпълнението</a:t>
            </a:r>
            <a:r>
              <a:rPr lang="ru-RU" sz="1600" b="1" dirty="0">
                <a:solidFill>
                  <a:srgbClr val="295F51"/>
                </a:solidFill>
              </a:rPr>
              <a:t> на </a:t>
            </a:r>
            <a:r>
              <a:rPr lang="ru-RU" sz="1600" b="1" dirty="0" err="1">
                <a:solidFill>
                  <a:srgbClr val="295F51"/>
                </a:solidFill>
              </a:rPr>
              <a:t>държавните</a:t>
            </a:r>
            <a:r>
              <a:rPr lang="ru-RU" sz="1600" b="1" dirty="0">
                <a:solidFill>
                  <a:srgbClr val="295F51"/>
                </a:solidFill>
              </a:rPr>
              <a:t> </a:t>
            </a:r>
            <a:r>
              <a:rPr lang="ru-RU" sz="1600" b="1" dirty="0" err="1">
                <a:solidFill>
                  <a:srgbClr val="295F51"/>
                </a:solidFill>
              </a:rPr>
              <a:t>образователни</a:t>
            </a:r>
            <a:r>
              <a:rPr lang="ru-RU" sz="1600" b="1" dirty="0">
                <a:solidFill>
                  <a:srgbClr val="295F51"/>
                </a:solidFill>
              </a:rPr>
              <a:t> </a:t>
            </a:r>
            <a:r>
              <a:rPr lang="ru-RU" sz="1600" b="1" dirty="0" err="1">
                <a:solidFill>
                  <a:srgbClr val="295F51"/>
                </a:solidFill>
              </a:rPr>
              <a:t>стандарти</a:t>
            </a:r>
            <a:r>
              <a:rPr lang="ru-RU" sz="1600" b="1" dirty="0">
                <a:solidFill>
                  <a:srgbClr val="295F51"/>
                </a:solidFill>
              </a:rPr>
              <a:t> на </a:t>
            </a:r>
            <a:r>
              <a:rPr lang="ru-RU" sz="1600" b="1" dirty="0" err="1">
                <a:solidFill>
                  <a:srgbClr val="295F51"/>
                </a:solidFill>
              </a:rPr>
              <a:t>нормативните</a:t>
            </a:r>
            <a:r>
              <a:rPr lang="ru-RU" sz="1600" b="1" dirty="0">
                <a:solidFill>
                  <a:srgbClr val="295F51"/>
                </a:solidFill>
              </a:rPr>
              <a:t> </a:t>
            </a:r>
            <a:r>
              <a:rPr lang="ru-RU" sz="1600" b="1" dirty="0" err="1">
                <a:solidFill>
                  <a:srgbClr val="295F51"/>
                </a:solidFill>
              </a:rPr>
              <a:t>актове</a:t>
            </a:r>
            <a:r>
              <a:rPr lang="ru-RU" sz="1600" b="1" dirty="0">
                <a:solidFill>
                  <a:srgbClr val="295F51"/>
                </a:solidFill>
              </a:rPr>
              <a:t> в </a:t>
            </a:r>
            <a:r>
              <a:rPr lang="ru-RU" sz="1600" b="1" dirty="0" err="1">
                <a:solidFill>
                  <a:srgbClr val="295F51"/>
                </a:solidFill>
              </a:rPr>
              <a:t>средното</a:t>
            </a:r>
            <a:r>
              <a:rPr lang="ru-RU" sz="1600" b="1" dirty="0">
                <a:solidFill>
                  <a:srgbClr val="295F51"/>
                </a:solidFill>
              </a:rPr>
              <a:t> образование;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5658521" y="2041374"/>
            <a:ext cx="561452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err="1">
                <a:solidFill>
                  <a:srgbClr val="295F51"/>
                </a:solidFill>
              </a:rPr>
              <a:t>планирането</a:t>
            </a:r>
            <a:r>
              <a:rPr lang="ru-RU" sz="1600" b="1" dirty="0">
                <a:solidFill>
                  <a:srgbClr val="295F51"/>
                </a:solidFill>
              </a:rPr>
              <a:t>, </a:t>
            </a:r>
            <a:r>
              <a:rPr lang="ru-RU" sz="1600" b="1" dirty="0" err="1">
                <a:solidFill>
                  <a:srgbClr val="295F51"/>
                </a:solidFill>
              </a:rPr>
              <a:t>организирането</a:t>
            </a:r>
            <a:r>
              <a:rPr lang="ru-RU" sz="1600" b="1" dirty="0">
                <a:solidFill>
                  <a:srgbClr val="295F51"/>
                </a:solidFill>
              </a:rPr>
              <a:t> и </a:t>
            </a:r>
            <a:r>
              <a:rPr lang="ru-RU" sz="1600" b="1" dirty="0" err="1">
                <a:solidFill>
                  <a:srgbClr val="295F51"/>
                </a:solidFill>
              </a:rPr>
              <a:t>провеждането</a:t>
            </a:r>
            <a:r>
              <a:rPr lang="ru-RU" sz="1600" b="1" dirty="0">
                <a:solidFill>
                  <a:srgbClr val="295F51"/>
                </a:solidFill>
              </a:rPr>
              <a:t> на </a:t>
            </a:r>
            <a:r>
              <a:rPr lang="ru-RU" sz="1600" b="1" dirty="0" err="1">
                <a:solidFill>
                  <a:srgbClr val="295F51"/>
                </a:solidFill>
              </a:rPr>
              <a:t>учебния</a:t>
            </a:r>
            <a:r>
              <a:rPr lang="ru-RU" sz="1600" b="1" dirty="0">
                <a:solidFill>
                  <a:srgbClr val="295F51"/>
                </a:solidFill>
              </a:rPr>
              <a:t> </a:t>
            </a:r>
            <a:r>
              <a:rPr lang="ru-RU" sz="1600" b="1" dirty="0" err="1">
                <a:solidFill>
                  <a:srgbClr val="295F51"/>
                </a:solidFill>
              </a:rPr>
              <a:t>процес</a:t>
            </a:r>
            <a:r>
              <a:rPr lang="ru-RU" sz="1600" b="1" dirty="0">
                <a:solidFill>
                  <a:srgbClr val="295F51"/>
                </a:solidFill>
              </a:rPr>
              <a:t>;</a:t>
            </a:r>
          </a:p>
          <a:p>
            <a:endParaRPr lang="ru-RU" sz="1600" dirty="0">
              <a:solidFill>
                <a:srgbClr val="295F51"/>
              </a:solidFill>
            </a:endParaRPr>
          </a:p>
          <a:p>
            <a:endParaRPr lang="en-US" altLang="zh-CN" sz="1600" dirty="0">
              <a:solidFill>
                <a:srgbClr val="295F51"/>
              </a:solidFill>
              <a:latin typeface="+mj-lt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669941" y="2833133"/>
            <a:ext cx="55109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err="1">
                <a:solidFill>
                  <a:srgbClr val="295F51"/>
                </a:solidFill>
              </a:rPr>
              <a:t>наличност</a:t>
            </a:r>
            <a:r>
              <a:rPr lang="ru-RU" sz="1600" b="1" dirty="0">
                <a:solidFill>
                  <a:srgbClr val="295F51"/>
                </a:solidFill>
              </a:rPr>
              <a:t> на </a:t>
            </a:r>
            <a:r>
              <a:rPr lang="ru-RU" sz="1600" b="1" dirty="0" err="1">
                <a:solidFill>
                  <a:srgbClr val="295F51"/>
                </a:solidFill>
              </a:rPr>
              <a:t>учебници</a:t>
            </a:r>
            <a:r>
              <a:rPr lang="ru-RU" sz="1600" b="1" dirty="0">
                <a:solidFill>
                  <a:srgbClr val="295F51"/>
                </a:solidFill>
              </a:rPr>
              <a:t>, </a:t>
            </a:r>
            <a:r>
              <a:rPr lang="ru-RU" sz="1600" b="1" dirty="0" err="1">
                <a:solidFill>
                  <a:srgbClr val="295F51"/>
                </a:solidFill>
              </a:rPr>
              <a:t>учебни</a:t>
            </a:r>
            <a:r>
              <a:rPr lang="ru-RU" sz="1600" b="1" dirty="0">
                <a:solidFill>
                  <a:srgbClr val="295F51"/>
                </a:solidFill>
              </a:rPr>
              <a:t> тетрадки, методически пособия за </a:t>
            </a:r>
            <a:r>
              <a:rPr lang="ru-RU" sz="1600" b="1" dirty="0" err="1">
                <a:solidFill>
                  <a:srgbClr val="295F51"/>
                </a:solidFill>
              </a:rPr>
              <a:t>учителите</a:t>
            </a:r>
            <a:endParaRPr lang="en-US" altLang="zh-CN" sz="1600" b="1" dirty="0">
              <a:solidFill>
                <a:srgbClr val="295F51"/>
              </a:solidFill>
              <a:latin typeface="+mj-lt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495759" y="3536352"/>
            <a:ext cx="585935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altLang="zh-CN" sz="1600" dirty="0" err="1">
                <a:solidFill>
                  <a:srgbClr val="295F51"/>
                </a:solidFill>
                <a:latin typeface="+mj-lt"/>
              </a:rPr>
              <a:t>спазване</a:t>
            </a:r>
            <a:r>
              <a:rPr lang="ru-RU" altLang="zh-CN" sz="1600" dirty="0">
                <a:solidFill>
                  <a:srgbClr val="295F51"/>
                </a:solidFill>
                <a:latin typeface="+mj-lt"/>
              </a:rPr>
              <a:t> на </a:t>
            </a:r>
            <a:r>
              <a:rPr lang="ru-RU" altLang="zh-CN" sz="1600" dirty="0" err="1">
                <a:solidFill>
                  <a:srgbClr val="295F51"/>
                </a:solidFill>
                <a:latin typeface="+mj-lt"/>
              </a:rPr>
              <a:t>трудовата</a:t>
            </a:r>
            <a:r>
              <a:rPr lang="ru-RU" altLang="zh-CN" sz="1600" dirty="0">
                <a:solidFill>
                  <a:srgbClr val="295F51"/>
                </a:solidFill>
                <a:latin typeface="+mj-lt"/>
              </a:rPr>
              <a:t> дисциплина и </a:t>
            </a:r>
            <a:r>
              <a:rPr lang="ru-RU" altLang="zh-CN" sz="1600" dirty="0" err="1">
                <a:solidFill>
                  <a:srgbClr val="295F51"/>
                </a:solidFill>
                <a:latin typeface="+mj-lt"/>
              </a:rPr>
              <a:t>седмичното</a:t>
            </a:r>
            <a:r>
              <a:rPr lang="ru-RU" altLang="zh-CN" sz="1600" dirty="0">
                <a:solidFill>
                  <a:srgbClr val="295F51"/>
                </a:solidFill>
                <a:latin typeface="+mj-lt"/>
              </a:rPr>
              <a:t> </a:t>
            </a:r>
            <a:r>
              <a:rPr lang="ru-RU" altLang="zh-CN" sz="1600" dirty="0" err="1">
                <a:solidFill>
                  <a:srgbClr val="295F51"/>
                </a:solidFill>
                <a:latin typeface="+mj-lt"/>
              </a:rPr>
              <a:t>разписание</a:t>
            </a:r>
            <a:r>
              <a:rPr lang="ru-RU" altLang="zh-CN" sz="1600" dirty="0">
                <a:solidFill>
                  <a:srgbClr val="295F51"/>
                </a:solidFill>
                <a:latin typeface="+mj-lt"/>
              </a:rPr>
              <a:t>- в </a:t>
            </a:r>
            <a:r>
              <a:rPr lang="ru-RU" altLang="zh-CN" sz="1600" dirty="0" err="1">
                <a:solidFill>
                  <a:srgbClr val="295F51"/>
                </a:solidFill>
                <a:latin typeface="+mj-lt"/>
              </a:rPr>
              <a:t>присъствена</a:t>
            </a:r>
            <a:r>
              <a:rPr lang="ru-RU" altLang="zh-CN" sz="1600" dirty="0">
                <a:solidFill>
                  <a:srgbClr val="295F51"/>
                </a:solidFill>
                <a:latin typeface="+mj-lt"/>
              </a:rPr>
              <a:t> и дистанционна форма на обучение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5651009" y="4393139"/>
            <a:ext cx="544038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err="1">
                <a:solidFill>
                  <a:srgbClr val="295F51"/>
                </a:solidFill>
              </a:rPr>
              <a:t>спазване</a:t>
            </a:r>
            <a:r>
              <a:rPr lang="ru-RU" sz="1600" b="1" dirty="0">
                <a:solidFill>
                  <a:srgbClr val="295F51"/>
                </a:solidFill>
              </a:rPr>
              <a:t> на </a:t>
            </a:r>
            <a:r>
              <a:rPr lang="ru-RU" sz="1600" b="1" dirty="0" err="1">
                <a:solidFill>
                  <a:srgbClr val="295F51"/>
                </a:solidFill>
              </a:rPr>
              <a:t>правилника</a:t>
            </a:r>
            <a:r>
              <a:rPr lang="ru-RU" sz="1600" b="1" dirty="0">
                <a:solidFill>
                  <a:srgbClr val="295F51"/>
                </a:solidFill>
              </a:rPr>
              <a:t> за </a:t>
            </a:r>
            <a:r>
              <a:rPr lang="ru-RU" sz="1600" b="1" dirty="0" err="1">
                <a:solidFill>
                  <a:srgbClr val="295F51"/>
                </a:solidFill>
              </a:rPr>
              <a:t>дейността</a:t>
            </a:r>
            <a:r>
              <a:rPr lang="ru-RU" sz="1600" b="1" dirty="0">
                <a:solidFill>
                  <a:srgbClr val="295F51"/>
                </a:solidFill>
              </a:rPr>
              <a:t> и </a:t>
            </a:r>
            <a:r>
              <a:rPr lang="ru-RU" sz="1600" b="1" dirty="0" err="1">
                <a:solidFill>
                  <a:srgbClr val="295F51"/>
                </a:solidFill>
              </a:rPr>
              <a:t>вътрешния</a:t>
            </a:r>
            <a:r>
              <a:rPr lang="ru-RU" sz="1600" b="1" dirty="0">
                <a:solidFill>
                  <a:srgbClr val="295F51"/>
                </a:solidFill>
              </a:rPr>
              <a:t> </a:t>
            </a:r>
            <a:r>
              <a:rPr lang="ru-RU" sz="1600" b="1" dirty="0" err="1">
                <a:solidFill>
                  <a:srgbClr val="295F51"/>
                </a:solidFill>
              </a:rPr>
              <a:t>ред</a:t>
            </a:r>
            <a:endParaRPr lang="ru-RU" sz="1600" b="1" dirty="0">
              <a:solidFill>
                <a:srgbClr val="295F51"/>
              </a:solidFill>
            </a:endParaRPr>
          </a:p>
          <a:p>
            <a:endParaRPr lang="en-US" altLang="zh-CN" sz="1600" b="1" dirty="0">
              <a:solidFill>
                <a:srgbClr val="295F51"/>
              </a:solidFill>
              <a:latin typeface="+mj-lt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5611196" y="5063552"/>
            <a:ext cx="520875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err="1"/>
              <a:t>правилното</a:t>
            </a:r>
            <a:r>
              <a:rPr lang="ru-RU" sz="1600" b="1" dirty="0"/>
              <a:t> </a:t>
            </a:r>
            <a:r>
              <a:rPr lang="ru-RU" sz="1600" b="1" dirty="0" err="1"/>
              <a:t>водене</a:t>
            </a:r>
            <a:r>
              <a:rPr lang="ru-RU" sz="1600" b="1" dirty="0"/>
              <a:t> на </a:t>
            </a:r>
            <a:r>
              <a:rPr lang="ru-RU" sz="1600" b="1" dirty="0" err="1"/>
              <a:t>задължителната</a:t>
            </a:r>
            <a:r>
              <a:rPr lang="ru-RU" sz="1600" b="1" dirty="0"/>
              <a:t> </a:t>
            </a:r>
            <a:r>
              <a:rPr lang="ru-RU" sz="1600" b="1" dirty="0" err="1"/>
              <a:t>училищна</a:t>
            </a:r>
            <a:r>
              <a:rPr lang="ru-RU" sz="1600" b="1" dirty="0"/>
              <a:t> документация, </a:t>
            </a:r>
            <a:r>
              <a:rPr lang="ru-RU" sz="1600" b="1" dirty="0" err="1"/>
              <a:t>спазване</a:t>
            </a:r>
            <a:r>
              <a:rPr lang="ru-RU" sz="1600" b="1" dirty="0"/>
              <a:t> на </a:t>
            </a:r>
            <a:r>
              <a:rPr lang="ru-RU" sz="1600" b="1" dirty="0" err="1"/>
              <a:t>седмичното</a:t>
            </a:r>
            <a:r>
              <a:rPr lang="ru-RU" sz="1600" b="1" dirty="0"/>
              <a:t> </a:t>
            </a:r>
            <a:r>
              <a:rPr lang="ru-RU" sz="1600" b="1" dirty="0" err="1"/>
              <a:t>разписание</a:t>
            </a:r>
            <a:endParaRPr lang="en-US" altLang="zh-CN" sz="1600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611196" y="5843743"/>
            <a:ext cx="5432877" cy="4108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altLang="zh-CN" sz="1335" b="1" dirty="0" err="1">
                <a:solidFill>
                  <a:srgbClr val="295F51"/>
                </a:solidFill>
                <a:latin typeface="+mj-lt"/>
                <a:ea typeface="微软雅黑" panose="020B0503020204020204" pitchFamily="34" charset="-122"/>
              </a:rPr>
              <a:t>Попълване</a:t>
            </a:r>
            <a:r>
              <a:rPr lang="ru-RU" altLang="zh-CN" sz="1335" b="1" dirty="0">
                <a:solidFill>
                  <a:srgbClr val="295F51"/>
                </a:solidFill>
                <a:latin typeface="+mj-lt"/>
                <a:ea typeface="微软雅黑" panose="020B0503020204020204" pitchFamily="34" charset="-122"/>
              </a:rPr>
              <a:t> на </a:t>
            </a:r>
            <a:r>
              <a:rPr lang="ru-RU" altLang="zh-CN" sz="1335" b="1" dirty="0" err="1">
                <a:solidFill>
                  <a:srgbClr val="295F51"/>
                </a:solidFill>
                <a:latin typeface="+mj-lt"/>
                <a:ea typeface="微软雅黑" panose="020B0503020204020204" pitchFamily="34" charset="-122"/>
              </a:rPr>
              <a:t>електронен</a:t>
            </a:r>
            <a:r>
              <a:rPr lang="ru-RU" altLang="zh-CN" sz="1335" b="1" dirty="0">
                <a:solidFill>
                  <a:srgbClr val="295F51"/>
                </a:solidFill>
                <a:latin typeface="+mj-lt"/>
                <a:ea typeface="微软雅黑" panose="020B0503020204020204" pitchFamily="34" charset="-122"/>
              </a:rPr>
              <a:t> дневник, </a:t>
            </a:r>
            <a:r>
              <a:rPr lang="ru-RU" altLang="zh-CN" sz="1335" b="1" dirty="0" err="1">
                <a:solidFill>
                  <a:srgbClr val="295F51"/>
                </a:solidFill>
                <a:latin typeface="+mj-lt"/>
                <a:ea typeface="微软雅黑" panose="020B0503020204020204" pitchFamily="34" charset="-122"/>
              </a:rPr>
              <a:t>нанасяне</a:t>
            </a:r>
            <a:r>
              <a:rPr lang="ru-RU" altLang="zh-CN" sz="1335" b="1" dirty="0">
                <a:solidFill>
                  <a:srgbClr val="295F51"/>
                </a:solidFill>
                <a:latin typeface="+mj-lt"/>
                <a:ea typeface="微软雅黑" panose="020B0503020204020204" pitchFamily="34" charset="-122"/>
              </a:rPr>
              <a:t> на </a:t>
            </a:r>
            <a:r>
              <a:rPr lang="ru-RU" altLang="zh-CN" sz="1335" b="1" dirty="0" err="1">
                <a:solidFill>
                  <a:srgbClr val="295F51"/>
                </a:solidFill>
                <a:latin typeface="+mj-lt"/>
                <a:ea typeface="微软雅黑" panose="020B0503020204020204" pitchFamily="34" charset="-122"/>
              </a:rPr>
              <a:t>отсъствия</a:t>
            </a:r>
            <a:r>
              <a:rPr lang="ru-RU" altLang="zh-CN" sz="1335" b="1" dirty="0">
                <a:solidFill>
                  <a:srgbClr val="295F51"/>
                </a:solidFill>
                <a:latin typeface="+mj-lt"/>
                <a:ea typeface="微软雅黑" panose="020B0503020204020204" pitchFamily="34" charset="-122"/>
              </a:rPr>
              <a:t> и оценки, </a:t>
            </a:r>
            <a:r>
              <a:rPr lang="ru-RU" altLang="zh-CN" sz="1335" b="1" dirty="0" err="1">
                <a:solidFill>
                  <a:srgbClr val="295F51"/>
                </a:solidFill>
                <a:latin typeface="+mj-lt"/>
                <a:ea typeface="微软雅黑" panose="020B0503020204020204" pitchFamily="34" charset="-122"/>
              </a:rPr>
              <a:t>маркиране</a:t>
            </a:r>
            <a:r>
              <a:rPr lang="ru-RU" altLang="zh-CN" sz="1335" b="1" dirty="0">
                <a:solidFill>
                  <a:srgbClr val="295F51"/>
                </a:solidFill>
                <a:latin typeface="+mj-lt"/>
                <a:ea typeface="微软雅黑" panose="020B0503020204020204" pitchFamily="34" charset="-122"/>
              </a:rPr>
              <a:t> на </a:t>
            </a:r>
            <a:r>
              <a:rPr lang="ru-RU" altLang="zh-CN" sz="1335" b="1" dirty="0" err="1">
                <a:solidFill>
                  <a:srgbClr val="295F51"/>
                </a:solidFill>
                <a:latin typeface="+mj-lt"/>
                <a:ea typeface="微软雅黑" panose="020B0503020204020204" pitchFamily="34" charset="-122"/>
              </a:rPr>
              <a:t>взет</a:t>
            </a:r>
            <a:r>
              <a:rPr lang="ru-RU" altLang="zh-CN" sz="1335" b="1" dirty="0">
                <a:solidFill>
                  <a:srgbClr val="295F5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ru-RU" altLang="zh-CN" sz="1335" b="1" dirty="0" err="1">
                <a:solidFill>
                  <a:srgbClr val="295F51"/>
                </a:solidFill>
                <a:latin typeface="+mj-lt"/>
                <a:ea typeface="微软雅黑" panose="020B0503020204020204" pitchFamily="34" charset="-122"/>
              </a:rPr>
              <a:t>учебен</a:t>
            </a:r>
            <a:r>
              <a:rPr lang="ru-RU" altLang="zh-CN" sz="1335" b="1" dirty="0">
                <a:solidFill>
                  <a:srgbClr val="295F51"/>
                </a:solidFill>
                <a:latin typeface="+mj-lt"/>
                <a:ea typeface="微软雅黑" panose="020B0503020204020204" pitchFamily="34" charset="-122"/>
              </a:rPr>
              <a:t> материал</a:t>
            </a:r>
          </a:p>
        </p:txBody>
      </p:sp>
      <p:grpSp>
        <p:nvGrpSpPr>
          <p:cNvPr id="110" name="组合 109"/>
          <p:cNvGrpSpPr/>
          <p:nvPr/>
        </p:nvGrpSpPr>
        <p:grpSpPr>
          <a:xfrm>
            <a:off x="665963" y="2221878"/>
            <a:ext cx="3032580" cy="2972846"/>
            <a:chOff x="7146423" y="413387"/>
            <a:chExt cx="495231" cy="496232"/>
          </a:xfrm>
        </p:grpSpPr>
        <p:grpSp>
          <p:nvGrpSpPr>
            <p:cNvPr id="111" name="组合 110"/>
            <p:cNvGrpSpPr/>
            <p:nvPr/>
          </p:nvGrpSpPr>
          <p:grpSpPr>
            <a:xfrm>
              <a:off x="7146423" y="413387"/>
              <a:ext cx="495231" cy="496232"/>
              <a:chOff x="1589596" y="810715"/>
              <a:chExt cx="2340698" cy="2345431"/>
            </a:xfrm>
          </p:grpSpPr>
          <p:grpSp>
            <p:nvGrpSpPr>
              <p:cNvPr id="113" name="组合 79"/>
              <p:cNvGrpSpPr/>
              <p:nvPr/>
            </p:nvGrpSpPr>
            <p:grpSpPr bwMode="auto">
              <a:xfrm>
                <a:off x="1589596" y="810715"/>
                <a:ext cx="2340698" cy="2345431"/>
                <a:chOff x="6379729" y="2488774"/>
                <a:chExt cx="2513016" cy="2513016"/>
              </a:xfrm>
            </p:grpSpPr>
            <p:sp>
              <p:nvSpPr>
                <p:cNvPr id="115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400" kern="0">
                    <a:solidFill>
                      <a:schemeClr val="bg1"/>
                    </a:solidFill>
                    <a:latin typeface="+mj-lt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16" name="任意多边形 83"/>
                <p:cNvSpPr/>
                <p:nvPr/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400" kern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114" name="椭圆 80"/>
              <p:cNvSpPr/>
              <p:nvPr/>
            </p:nvSpPr>
            <p:spPr bwMode="auto">
              <a:xfrm>
                <a:off x="1925072" y="1138837"/>
                <a:ext cx="1691507" cy="1694935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335" b="1" kern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7226157" y="550895"/>
              <a:ext cx="335762" cy="200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2400" b="1" i="0" dirty="0">
                  <a:solidFill>
                    <a:schemeClr val="bg1"/>
                  </a:solidFill>
                  <a:effectLst/>
                  <a:latin typeface="+mj-lt"/>
                </a:rPr>
                <a:t>Вътрешно-училищен</a:t>
              </a:r>
            </a:p>
            <a:p>
              <a:pPr algn="ctr"/>
              <a:r>
                <a:rPr lang="bg-BG" sz="2400" b="1" i="0" dirty="0">
                  <a:solidFill>
                    <a:schemeClr val="bg1"/>
                  </a:solidFill>
                  <a:effectLst/>
                  <a:latin typeface="+mj-lt"/>
                </a:rPr>
                <a:t>контрол</a:t>
              </a:r>
            </a:p>
          </p:txBody>
        </p:sp>
      </p:grpSp>
      <p:sp>
        <p:nvSpPr>
          <p:cNvPr id="33" name="Rectangle 2">
            <a:extLst>
              <a:ext uri="{FF2B5EF4-FFF2-40B4-BE49-F238E27FC236}">
                <a16:creationId xmlns="" xmlns:a16="http://schemas.microsoft.com/office/drawing/2014/main" id="{C2E0E5F4-D308-42CA-8175-EEB2CDAE7CEC}"/>
              </a:ext>
            </a:extLst>
          </p:cNvPr>
          <p:cNvSpPr txBox="1">
            <a:spLocks noChangeArrowheads="1"/>
          </p:cNvSpPr>
          <p:nvPr/>
        </p:nvSpPr>
        <p:spPr>
          <a:xfrm>
            <a:off x="2567781" y="183885"/>
            <a:ext cx="7056438" cy="936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b="1" dirty="0">
                <a:solidFill>
                  <a:schemeClr val="bg1"/>
                </a:solidFill>
              </a:rPr>
              <a:t>Контролна дейност 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3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3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4" grpId="0" animBg="1"/>
      <p:bldP spid="85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/>
      <p:bldP spid="104" grpId="0"/>
      <p:bldP spid="105" grpId="0"/>
      <p:bldP spid="106" grpId="0"/>
      <p:bldP spid="107" grpId="0"/>
      <p:bldP spid="108" grpId="0"/>
      <p:bldP spid="109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2790" y="0"/>
            <a:ext cx="7056438" cy="936104"/>
          </a:xfrm>
        </p:spPr>
        <p:txBody>
          <a:bodyPr/>
          <a:lstStyle/>
          <a:p>
            <a:pPr marL="0" indent="0">
              <a:buNone/>
            </a:pPr>
            <a:r>
              <a:rPr lang="bg-BG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 контрол</a:t>
            </a:r>
          </a:p>
        </p:txBody>
      </p:sp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777922" y="836712"/>
            <a:ext cx="10467833" cy="11481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Осъществени са проверки на дейността на старши учители, учители и учители ГЦО, резултатите са отразени в констативни протоколи</a:t>
            </a:r>
          </a:p>
          <a:p>
            <a:pPr marL="0" indent="0">
              <a:buNone/>
            </a:pPr>
            <a:r>
              <a:rPr lang="bg-BG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Извършена е проверка от РУО Варна:</a:t>
            </a:r>
          </a:p>
          <a:p>
            <a:pPr>
              <a:buFontTx/>
              <a:buChar char="-"/>
            </a:pPr>
            <a:r>
              <a:rPr lang="bg-BG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04.11.2021 г. – проверка по проект „Равен достъп до образование в условията на кризи“ </a:t>
            </a:r>
          </a:p>
        </p:txBody>
      </p:sp>
      <p:sp>
        <p:nvSpPr>
          <p:cNvPr id="4" name="Контейнер за съдържание 1">
            <a:extLst>
              <a:ext uri="{FF2B5EF4-FFF2-40B4-BE49-F238E27FC236}">
                <a16:creationId xmlns="" xmlns:a16="http://schemas.microsoft.com/office/drawing/2014/main" id="{C53FEA46-2423-4AD0-882B-6058AE718C79}"/>
              </a:ext>
            </a:extLst>
          </p:cNvPr>
          <p:cNvSpPr txBox="1">
            <a:spLocks/>
          </p:cNvSpPr>
          <p:nvPr/>
        </p:nvSpPr>
        <p:spPr>
          <a:xfrm>
            <a:off x="862083" y="3047650"/>
            <a:ext cx="10467833" cy="1374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bg-BG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C9F1D032-156C-4C48-A34D-AA1D8FD8BD51}"/>
              </a:ext>
            </a:extLst>
          </p:cNvPr>
          <p:cNvSpPr txBox="1">
            <a:spLocks noChangeArrowheads="1"/>
          </p:cNvSpPr>
          <p:nvPr/>
        </p:nvSpPr>
        <p:spPr>
          <a:xfrm>
            <a:off x="1094095" y="1984859"/>
            <a:ext cx="1000380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Констатации от проведените проверки:</a:t>
            </a:r>
          </a:p>
        </p:txBody>
      </p:sp>
      <p:sp>
        <p:nvSpPr>
          <p:cNvPr id="6" name="Контейнер за съдържание 1">
            <a:extLst>
              <a:ext uri="{FF2B5EF4-FFF2-40B4-BE49-F238E27FC236}">
                <a16:creationId xmlns="" xmlns:a16="http://schemas.microsoft.com/office/drawing/2014/main" id="{56C43BED-F5FA-42B8-8DF8-DACB7BDA705F}"/>
              </a:ext>
            </a:extLst>
          </p:cNvPr>
          <p:cNvSpPr txBox="1">
            <a:spLocks/>
          </p:cNvSpPr>
          <p:nvPr/>
        </p:nvSpPr>
        <p:spPr>
          <a:xfrm>
            <a:off x="862083" y="2694884"/>
            <a:ext cx="10467833" cy="4163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Относно</a:t>
            </a:r>
            <a:r>
              <a:rPr lang="ru-RU" sz="1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планиране</a:t>
            </a:r>
            <a:r>
              <a:rPr lang="ru-RU" sz="1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предварителна</a:t>
            </a:r>
            <a:r>
              <a:rPr lang="ru-RU" sz="1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подготовка за </a:t>
            </a:r>
            <a:r>
              <a:rPr lang="ru-RU" sz="1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учебните</a:t>
            </a:r>
            <a:r>
              <a:rPr lang="ru-RU" sz="1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часове</a:t>
            </a:r>
            <a:r>
              <a:rPr lang="ru-RU" sz="1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Отчитам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добро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годишно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планиране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съобразено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ДОС за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учебното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съдържание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изискванията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учебната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предмета.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Учителите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проявяват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гъвкавост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творчество при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планирането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учебния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Относно</a:t>
            </a:r>
            <a:r>
              <a:rPr lang="ru-RU" sz="1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предварителна</a:t>
            </a:r>
            <a:r>
              <a:rPr lang="ru-RU" sz="1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подготовка на учителя: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Преобладаващо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учителите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извършват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добра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предварителна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подготовка за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учебните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часове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Обмислят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различните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урока, но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слаба страна 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отчитам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недостатъчно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добре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планиране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времето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което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 необходимо за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реализиранена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компонентите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урока.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отношение на </a:t>
            </a:r>
            <a:r>
              <a:rPr lang="ru-RU" sz="1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целесъобразен</a:t>
            </a:r>
            <a:r>
              <a:rPr lang="ru-RU" sz="1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подбор и </a:t>
            </a:r>
            <a:r>
              <a:rPr lang="ru-RU" sz="1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подредба</a:t>
            </a:r>
            <a:r>
              <a:rPr lang="ru-RU" sz="1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предвидените</a:t>
            </a:r>
            <a:r>
              <a:rPr lang="ru-RU" sz="1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дейности</a:t>
            </a:r>
            <a:r>
              <a:rPr lang="ru-RU" sz="1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научениците</a:t>
            </a:r>
            <a:r>
              <a:rPr lang="ru-RU" sz="1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часа.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Отчитам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учителите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осъществяват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целесъобразен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подбор на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дейности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задачи за часа,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планираните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задачи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изцяло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съответстват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дават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възможност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прилагане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наученото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Необходимо е да се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отбележи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 се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случва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макар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рядко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предвидените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дейности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 задачи  за 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за  часа да не 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достатъчно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съобразени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образователното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ниво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времето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необходимо за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тяхното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изпълнение</a:t>
            </a:r>
            <a:endParaRPr lang="bg-BG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09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2265D99B-3537-4A2D-B1BD-2C1B9BE71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063" y="-163726"/>
            <a:ext cx="10515600" cy="890469"/>
          </a:xfrm>
        </p:spPr>
        <p:txBody>
          <a:bodyPr/>
          <a:lstStyle/>
          <a:p>
            <a:r>
              <a:rPr lang="bg-BG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Констатации от проведените проверки:</a:t>
            </a:r>
            <a:endParaRPr lang="bg-BG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="" xmlns:a16="http://schemas.microsoft.com/office/drawing/2014/main" id="{3D950B11-4F6C-4D06-9A45-49394453B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7481" y="726743"/>
            <a:ext cx="10276764" cy="5953836"/>
          </a:xfrm>
        </p:spPr>
        <p:txBody>
          <a:bodyPr>
            <a:noAutofit/>
          </a:bodyPr>
          <a:lstStyle/>
          <a:p>
            <a:r>
              <a:rPr lang="ru-RU" sz="2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Относно</a:t>
            </a: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технологията</a:t>
            </a: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преподаване</a:t>
            </a: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Налице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 адекватно 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обстойно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целеполагане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целите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ясно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формулирани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изцяло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съответстват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предвиденото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съдържание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отношение на принципа </a:t>
            </a:r>
            <a:r>
              <a:rPr lang="ru-RU" sz="2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достъпност</a:t>
            </a: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преподаването</a:t>
            </a: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Отчитам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учителите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умеят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да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извеждат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преден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същественото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съдържание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Изложението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съдържание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е логично 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достъпно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разбираем и точен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език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индивидуализация и  </a:t>
            </a:r>
            <a:r>
              <a:rPr lang="ru-RU" sz="2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диференциация</a:t>
            </a: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 </a:t>
            </a:r>
            <a:r>
              <a:rPr lang="ru-RU" sz="2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обучението</a:t>
            </a: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според</a:t>
            </a: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образователното</a:t>
            </a: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ниво</a:t>
            </a: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 </a:t>
            </a:r>
            <a:r>
              <a:rPr lang="ru-RU" sz="2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считам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 се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от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голяма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част  от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учителите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прогимназиален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гимназиален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поради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 се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съобразяват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със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степента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НВО.</a:t>
            </a:r>
          </a:p>
          <a:p>
            <a:r>
              <a:rPr lang="ru-RU" sz="2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Относно</a:t>
            </a: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целесъобразен</a:t>
            </a: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подбор  на  педагогически  </a:t>
            </a:r>
            <a:r>
              <a:rPr lang="ru-RU" sz="2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средства,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отчитам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преобладаващо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използване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обучение</a:t>
            </a:r>
          </a:p>
          <a:p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СЛАБА СТРАНА: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Използват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предимно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частично се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разнообразяват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се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изисква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репродуктивно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усвояване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съдържание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 поставят в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пасивна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позиция.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Интерактивните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обучение все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още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използват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неуверено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учителите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работят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фронтално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не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диференцират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материал  и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учебните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задачи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съобразно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равнището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обучаемост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41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="" xmlns:a16="http://schemas.microsoft.com/office/drawing/2014/main" id="{09C28F76-C305-41DF-B493-0D8DE306E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18147"/>
          </a:xfrm>
        </p:spPr>
        <p:txBody>
          <a:bodyPr>
            <a:normAutofit/>
          </a:bodyPr>
          <a:lstStyle/>
          <a:p>
            <a:r>
              <a:rPr lang="bg-B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Констатации от проведените проверки:</a:t>
            </a:r>
            <a:endParaRPr lang="bg-BG" sz="3600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="" xmlns:a16="http://schemas.microsoft.com/office/drawing/2014/main" id="{8F0390C6-8254-4150-AC13-15099EEF6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5" y="625643"/>
            <a:ext cx="11215887" cy="6232358"/>
          </a:xfrm>
        </p:spPr>
        <p:txBody>
          <a:bodyPr>
            <a:noAutofit/>
          </a:bodyPr>
          <a:lstStyle/>
          <a:p>
            <a:r>
              <a:rPr lang="ru-RU" sz="1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Относно</a:t>
            </a:r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контрола</a:t>
            </a:r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оценяване</a:t>
            </a:r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постиженията</a:t>
            </a:r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endParaRPr lang="ru-RU" sz="1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Важен  момент    в 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 учителя  е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използване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стратегии за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изпитване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оценяване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постиженията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аргументиране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тази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посока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преобладаващо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стараят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оценяване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ясно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формулирани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изисквания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към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знанията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уменията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ученицитепо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учебния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предмет.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обективни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намират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справедливи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Част от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успяват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постигнат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баланс при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поставянето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обективни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оценки и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стимулиране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усилията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подобряване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постиженията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им. Но все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още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оценяването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предимно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констативен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  и  не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провокира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мотивацияза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учениците.А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още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учители,които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немотивират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поставените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оценки.</a:t>
            </a:r>
          </a:p>
          <a:p>
            <a:r>
              <a:rPr lang="ru-RU" sz="1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Ритмичност</a:t>
            </a:r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изпитванията</a:t>
            </a:r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Проверката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дневниците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показва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 се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спазват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изискванията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Наредбата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оценяване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постиженията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цяло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Взаимодействияс</a:t>
            </a:r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endParaRPr lang="ru-RU" sz="1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Преобладаващо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успяват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организират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такъв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начин, че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учебното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се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максимално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целите на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обучението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Установени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правила  в 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учебната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стая.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Рядко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но 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случаи  на 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лошо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неконструктивно  управление  на 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поведението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Отстранените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от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учебен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движение в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коридорите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час,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единични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случаи, но е 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показателно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че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учители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успяват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да  се  справят  с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поведението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провокиране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поддържане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активността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преобладават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колегите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успяват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владеят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техники за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формулиране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въпроси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активизиращи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мисленето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Проявяват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взискателност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отношение на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съдържанието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отговорите и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пълния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точен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изказ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умеят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провокират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към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окуражават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правят предложения и да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свои идеи.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СЛАБА СТРАНА: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Понякога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 отклонение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следват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планираните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часа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дейности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което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позволява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постигане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разбиране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част от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Препоръчвам</a:t>
            </a: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Екипна</a:t>
            </a: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за </a:t>
            </a:r>
            <a:r>
              <a:rPr lang="ru-RU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създаване</a:t>
            </a: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умения за конструктивно управление  </a:t>
            </a:r>
            <a:r>
              <a:rPr lang="ru-RU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поведението</a:t>
            </a: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2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833988" y="833886"/>
            <a:ext cx="4410675" cy="430168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933302" y="637006"/>
            <a:ext cx="797603" cy="797603"/>
            <a:chOff x="3529981" y="507683"/>
            <a:chExt cx="598350" cy="598350"/>
          </a:xfrm>
        </p:grpSpPr>
        <p:sp>
          <p:nvSpPr>
            <p:cNvPr id="4" name="椭圆 3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62037" y="525783"/>
              <a:ext cx="564237" cy="50045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735" b="1" dirty="0"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3735" b="1" dirty="0"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08144" y="2279139"/>
            <a:ext cx="4219937" cy="1717381"/>
            <a:chOff x="-180670" y="1515465"/>
            <a:chExt cx="3165739" cy="1288353"/>
          </a:xfrm>
        </p:grpSpPr>
        <p:sp>
          <p:nvSpPr>
            <p:cNvPr id="7" name="TextBox 34"/>
            <p:cNvSpPr txBox="1"/>
            <p:nvPr/>
          </p:nvSpPr>
          <p:spPr>
            <a:xfrm>
              <a:off x="1879032" y="1810995"/>
              <a:ext cx="138583" cy="99282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zh-CN" altLang="en-US" sz="8000" baseline="12000" dirty="0"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8" name="TextBox 24"/>
            <p:cNvSpPr txBox="1"/>
            <p:nvPr/>
          </p:nvSpPr>
          <p:spPr>
            <a:xfrm>
              <a:off x="-180670" y="1515465"/>
              <a:ext cx="3165739" cy="114675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altLang="zh-CN" sz="2800" b="1" baseline="12000" dirty="0"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+mj-lt"/>
                  <a:ea typeface="微软雅黑" panose="020B0503020204020204" pitchFamily="34" charset="-122"/>
                </a:rPr>
                <a:t>ДОКЛАД – АНАЛИЗЪТ </a:t>
              </a:r>
            </a:p>
            <a:p>
              <a:pPr algn="ctr"/>
              <a:r>
                <a:rPr lang="ru-RU" altLang="zh-CN" sz="2800" b="1" baseline="12000" dirty="0"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+mj-lt"/>
                  <a:ea typeface="微软雅黑" panose="020B0503020204020204" pitchFamily="34" charset="-122"/>
                </a:rPr>
                <a:t>за </a:t>
              </a:r>
              <a:r>
                <a:rPr lang="ru-RU" altLang="zh-CN" sz="2800" b="1" baseline="12000" dirty="0" err="1"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+mj-lt"/>
                  <a:ea typeface="微软雅黑" panose="020B0503020204020204" pitchFamily="34" charset="-122"/>
                </a:rPr>
                <a:t>образователно-възпитателната</a:t>
              </a:r>
              <a:r>
                <a:rPr lang="ru-RU" altLang="zh-CN" sz="2800" b="1" baseline="12000" dirty="0"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+mj-lt"/>
                  <a:ea typeface="微软雅黑" panose="020B0503020204020204" pitchFamily="34" charset="-122"/>
                </a:rPr>
                <a:t> </a:t>
              </a:r>
            </a:p>
            <a:p>
              <a:pPr algn="ctr"/>
              <a:r>
                <a:rPr lang="ru-RU" altLang="zh-CN" sz="2800" b="1" baseline="12000" dirty="0"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+mj-lt"/>
                  <a:ea typeface="微软雅黑" panose="020B0503020204020204" pitchFamily="34" charset="-122"/>
                </a:rPr>
                <a:t>работа за І срок </a:t>
              </a:r>
            </a:p>
            <a:p>
              <a:pPr algn="ctr"/>
              <a:r>
                <a:rPr lang="ru-RU" altLang="zh-CN" sz="2800" b="1" baseline="12000" dirty="0"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+mj-lt"/>
                  <a:ea typeface="微软雅黑" panose="020B0503020204020204" pitchFamily="34" charset="-122"/>
                </a:rPr>
                <a:t>на </a:t>
              </a:r>
              <a:r>
                <a:rPr lang="ru-RU" altLang="zh-CN" sz="2800" b="1" baseline="12000" dirty="0" err="1"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+mj-lt"/>
                  <a:ea typeface="微软雅黑" panose="020B0503020204020204" pitchFamily="34" charset="-122"/>
                </a:rPr>
                <a:t>учебната</a:t>
              </a:r>
              <a:r>
                <a:rPr lang="ru-RU" altLang="zh-CN" sz="2800" b="1" baseline="12000" dirty="0"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+mj-lt"/>
                  <a:ea typeface="微软雅黑" panose="020B0503020204020204" pitchFamily="34" charset="-122"/>
                </a:rPr>
                <a:t> 2021/2022 година </a:t>
              </a:r>
            </a:p>
            <a:p>
              <a:pPr algn="ctr"/>
              <a:r>
                <a:rPr lang="ru-RU" altLang="zh-CN" sz="2800" b="1" baseline="12000" dirty="0"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+mj-lt"/>
                  <a:ea typeface="微软雅黑" panose="020B0503020204020204" pitchFamily="34" charset="-122"/>
                </a:rPr>
                <a:t>е </a:t>
              </a:r>
              <a:r>
                <a:rPr lang="ru-RU" altLang="zh-CN" sz="2800" b="1" baseline="12000" dirty="0" err="1"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+mj-lt"/>
                  <a:ea typeface="微软雅黑" panose="020B0503020204020204" pitchFamily="34" charset="-122"/>
                </a:rPr>
                <a:t>разработен</a:t>
              </a:r>
              <a:r>
                <a:rPr lang="ru-RU" altLang="zh-CN" sz="2800" b="1" baseline="12000" dirty="0"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ru-RU" altLang="zh-CN" sz="2800" b="1" baseline="12000" dirty="0" err="1"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+mj-lt"/>
                  <a:ea typeface="微软雅黑" panose="020B0503020204020204" pitchFamily="34" charset="-122"/>
                </a:rPr>
                <a:t>въз</a:t>
              </a:r>
              <a:r>
                <a:rPr lang="ru-RU" altLang="zh-CN" sz="2800" b="1" baseline="12000" dirty="0"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+mj-lt"/>
                  <a:ea typeface="微软雅黑" panose="020B0503020204020204" pitchFamily="34" charset="-122"/>
                </a:rPr>
                <a:t> основа на: </a:t>
              </a:r>
            </a:p>
          </p:txBody>
        </p:sp>
      </p:grpSp>
      <p:sp>
        <p:nvSpPr>
          <p:cNvPr id="9" name="矩形 8"/>
          <p:cNvSpPr/>
          <p:nvPr/>
        </p:nvSpPr>
        <p:spPr>
          <a:xfrm>
            <a:off x="7079382" y="502542"/>
            <a:ext cx="51126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информация от </a:t>
            </a:r>
            <a:r>
              <a:rPr lang="ru-RU" sz="2000" dirty="0" err="1">
                <a:solidFill>
                  <a:schemeClr val="bg1"/>
                </a:solidFill>
              </a:rPr>
              <a:t>изпълнението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Плана за </a:t>
            </a:r>
            <a:r>
              <a:rPr lang="ru-RU" sz="2000" dirty="0" err="1">
                <a:solidFill>
                  <a:schemeClr val="bg1"/>
                </a:solidFill>
              </a:rPr>
              <a:t>реализиране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дейности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съгласно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Стратегията</a:t>
            </a:r>
            <a:r>
              <a:rPr lang="ru-RU" sz="2000" dirty="0">
                <a:solidFill>
                  <a:schemeClr val="bg1"/>
                </a:solidFill>
              </a:rPr>
              <a:t> за </a:t>
            </a:r>
            <a:r>
              <a:rPr lang="ru-RU" sz="2000" dirty="0" err="1">
                <a:solidFill>
                  <a:schemeClr val="bg1"/>
                </a:solidFill>
              </a:rPr>
              <a:t>развитието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училището</a:t>
            </a:r>
            <a:endParaRPr lang="zh-CN" altLang="en-US" sz="20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34096" y="1813696"/>
            <a:ext cx="3397725" cy="9385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Годишен</a:t>
            </a:r>
            <a:r>
              <a:rPr lang="ru-RU" sz="2000" dirty="0">
                <a:solidFill>
                  <a:schemeClr val="bg1"/>
                </a:solidFill>
              </a:rPr>
              <a:t> план на </a:t>
            </a:r>
            <a:r>
              <a:rPr lang="ru-RU" sz="2000" dirty="0" err="1">
                <a:solidFill>
                  <a:schemeClr val="bg1"/>
                </a:solidFill>
              </a:rPr>
              <a:t>дейностите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за </a:t>
            </a:r>
            <a:r>
              <a:rPr lang="ru-RU" sz="2000" dirty="0" err="1">
                <a:solidFill>
                  <a:schemeClr val="bg1"/>
                </a:solidFill>
              </a:rPr>
              <a:t>учебната</a:t>
            </a:r>
            <a:r>
              <a:rPr lang="ru-RU" sz="2000" dirty="0">
                <a:solidFill>
                  <a:schemeClr val="bg1"/>
                </a:solidFill>
              </a:rPr>
              <a:t> година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zh-CN" altLang="en-US" sz="114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079382" y="3686159"/>
            <a:ext cx="447417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докладите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класните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ръководители</a:t>
            </a:r>
            <a:r>
              <a:rPr lang="ru-RU" sz="2000" dirty="0">
                <a:solidFill>
                  <a:schemeClr val="bg1"/>
                </a:solidFill>
              </a:rPr>
              <a:t> ,</a:t>
            </a:r>
          </a:p>
          <a:p>
            <a:r>
              <a:rPr lang="ru-RU" sz="2000" dirty="0" err="1">
                <a:solidFill>
                  <a:schemeClr val="bg1"/>
                </a:solidFill>
                <a:latin typeface="+mj-lt"/>
              </a:rPr>
              <a:t>докладите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latin typeface="+mj-lt"/>
              </a:rPr>
              <a:t>председателите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ru-RU" sz="2000" dirty="0">
                <a:solidFill>
                  <a:schemeClr val="bg1"/>
                </a:solidFill>
                <a:latin typeface="+mj-lt"/>
              </a:rPr>
              <a:t>на </a:t>
            </a:r>
            <a:r>
              <a:rPr lang="ru-RU" sz="2000" dirty="0" err="1">
                <a:solidFill>
                  <a:schemeClr val="bg1"/>
                </a:solidFill>
                <a:latin typeface="+mj-lt"/>
              </a:rPr>
              <a:t>постоянните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+mj-lt"/>
              </a:rPr>
              <a:t>училищни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+mj-lt"/>
              </a:rPr>
              <a:t>комисии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, </a:t>
            </a:r>
          </a:p>
          <a:p>
            <a:r>
              <a:rPr lang="bg-BG" sz="2000" dirty="0">
                <a:solidFill>
                  <a:schemeClr val="bg1"/>
                </a:solidFill>
                <a:latin typeface="+mj-lt"/>
              </a:rPr>
              <a:t>екипи за ключови компетентности</a:t>
            </a:r>
            <a:r>
              <a:rPr lang="ru-RU" sz="24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5949157" y="1744073"/>
            <a:ext cx="797603" cy="797603"/>
            <a:chOff x="3529981" y="507683"/>
            <a:chExt cx="598350" cy="598350"/>
          </a:xfrm>
        </p:grpSpPr>
        <p:sp>
          <p:nvSpPr>
            <p:cNvPr id="13" name="椭圆 12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48"/>
            <p:cNvSpPr txBox="1"/>
            <p:nvPr/>
          </p:nvSpPr>
          <p:spPr>
            <a:xfrm>
              <a:off x="3551494" y="534887"/>
              <a:ext cx="564237" cy="50045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735" b="1" dirty="0"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3735" b="1" dirty="0"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961755" y="3939551"/>
            <a:ext cx="797603" cy="797603"/>
            <a:chOff x="3529981" y="507683"/>
            <a:chExt cx="598350" cy="598350"/>
          </a:xfrm>
        </p:grpSpPr>
        <p:sp>
          <p:nvSpPr>
            <p:cNvPr id="16" name="椭圆 15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7" name="TextBox 51"/>
            <p:cNvSpPr txBox="1"/>
            <p:nvPr/>
          </p:nvSpPr>
          <p:spPr>
            <a:xfrm>
              <a:off x="3554179" y="541249"/>
              <a:ext cx="564237" cy="50045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735" b="1" dirty="0"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04</a:t>
              </a:r>
              <a:endParaRPr lang="zh-CN" altLang="en-US" sz="3735" b="1" dirty="0"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961755" y="2782373"/>
            <a:ext cx="797603" cy="797603"/>
            <a:chOff x="3540097" y="444739"/>
            <a:chExt cx="598350" cy="598350"/>
          </a:xfrm>
        </p:grpSpPr>
        <p:sp>
          <p:nvSpPr>
            <p:cNvPr id="24" name="椭圆 23"/>
            <p:cNvSpPr/>
            <p:nvPr/>
          </p:nvSpPr>
          <p:spPr>
            <a:xfrm>
              <a:off x="3540097" y="444739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TextBox 57"/>
            <p:cNvSpPr txBox="1"/>
            <p:nvPr/>
          </p:nvSpPr>
          <p:spPr>
            <a:xfrm>
              <a:off x="3551991" y="485830"/>
              <a:ext cx="564237" cy="50045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735" b="1" dirty="0"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03</a:t>
              </a:r>
              <a:endParaRPr lang="zh-CN" altLang="en-US" sz="3735" b="1" dirty="0"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7124952" y="2934691"/>
            <a:ext cx="40082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контролна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дейност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bg-BG" sz="20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на директора</a:t>
            </a:r>
            <a:endParaRPr lang="ru-RU" sz="2000" dirty="0">
              <a:solidFill>
                <a:schemeClr val="bg1"/>
              </a:solidFill>
            </a:endParaRPr>
          </a:p>
        </p:txBody>
      </p:sp>
      <p:grpSp>
        <p:nvGrpSpPr>
          <p:cNvPr id="29" name="组合 14">
            <a:extLst>
              <a:ext uri="{FF2B5EF4-FFF2-40B4-BE49-F238E27FC236}">
                <a16:creationId xmlns="" xmlns:a16="http://schemas.microsoft.com/office/drawing/2014/main" id="{9FA07492-65E5-446F-A682-64A957A885D5}"/>
              </a:ext>
            </a:extLst>
          </p:cNvPr>
          <p:cNvGrpSpPr/>
          <p:nvPr/>
        </p:nvGrpSpPr>
        <p:grpSpPr>
          <a:xfrm>
            <a:off x="6017395" y="5456303"/>
            <a:ext cx="797603" cy="797603"/>
            <a:chOff x="3529981" y="507683"/>
            <a:chExt cx="598350" cy="598350"/>
          </a:xfrm>
        </p:grpSpPr>
        <p:sp>
          <p:nvSpPr>
            <p:cNvPr id="30" name="椭圆 15">
              <a:extLst>
                <a:ext uri="{FF2B5EF4-FFF2-40B4-BE49-F238E27FC236}">
                  <a16:creationId xmlns="" xmlns:a16="http://schemas.microsoft.com/office/drawing/2014/main" id="{B5831ABD-B79A-478F-A350-0C4F4B58FC32}"/>
                </a:ext>
              </a:extLst>
            </p:cNvPr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1" name="TextBox 51">
              <a:extLst>
                <a:ext uri="{FF2B5EF4-FFF2-40B4-BE49-F238E27FC236}">
                  <a16:creationId xmlns="" xmlns:a16="http://schemas.microsoft.com/office/drawing/2014/main" id="{B85B58F9-1D31-4CC7-AB8D-A62FDD671D44}"/>
                </a:ext>
              </a:extLst>
            </p:cNvPr>
            <p:cNvSpPr txBox="1"/>
            <p:nvPr/>
          </p:nvSpPr>
          <p:spPr>
            <a:xfrm>
              <a:off x="3553698" y="580890"/>
              <a:ext cx="564237" cy="50045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735" b="1" dirty="0"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0</a:t>
              </a:r>
              <a:r>
                <a:rPr lang="bg-BG" altLang="zh-CN" sz="3735" b="1" dirty="0"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5</a:t>
              </a:r>
              <a:endParaRPr lang="zh-CN" altLang="en-US" sz="3735" b="1" dirty="0"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矩形 10">
            <a:extLst>
              <a:ext uri="{FF2B5EF4-FFF2-40B4-BE49-F238E27FC236}">
                <a16:creationId xmlns="" xmlns:a16="http://schemas.microsoft.com/office/drawing/2014/main" id="{7330C17B-6E3C-45EE-8CE0-B81359D5D173}"/>
              </a:ext>
            </a:extLst>
          </p:cNvPr>
          <p:cNvSpPr/>
          <p:nvPr/>
        </p:nvSpPr>
        <p:spPr>
          <a:xfrm>
            <a:off x="7084723" y="5422513"/>
            <a:ext cx="38409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Правила за работа на </a:t>
            </a:r>
            <a:r>
              <a:rPr lang="ru-RU" sz="2000" dirty="0" err="1">
                <a:solidFill>
                  <a:schemeClr val="bg1"/>
                </a:solidFill>
              </a:rPr>
              <a:t>училището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в </a:t>
            </a:r>
            <a:r>
              <a:rPr lang="ru-RU" sz="2000" dirty="0" err="1">
                <a:solidFill>
                  <a:schemeClr val="bg1"/>
                </a:solidFill>
              </a:rPr>
              <a:t>условията</a:t>
            </a:r>
            <a:r>
              <a:rPr lang="ru-RU" sz="2000" dirty="0">
                <a:solidFill>
                  <a:schemeClr val="bg1"/>
                </a:solidFill>
              </a:rPr>
              <a:t> на COVID – 19 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през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учебната</a:t>
            </a:r>
            <a:r>
              <a:rPr lang="ru-RU" sz="2000" dirty="0">
                <a:solidFill>
                  <a:schemeClr val="bg1"/>
                </a:solidFill>
              </a:rPr>
              <a:t> 2021/ 2022 година</a:t>
            </a:r>
            <a:endParaRPr lang="ru-RU" sz="2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5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4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4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6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3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0250"/>
                                </p:stCondLst>
                                <p:childTnLst>
                                  <p:par>
                                    <p:cTn id="5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10" grpId="0"/>
          <p:bldP spid="11" grpId="0"/>
          <p:bldP spid="26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5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4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4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3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0250"/>
                                </p:stCondLst>
                                <p:childTnLst>
                                  <p:par>
                                    <p:cTn id="5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10" grpId="0"/>
          <p:bldP spid="11" grpId="0"/>
          <p:bldP spid="26" grpId="0"/>
          <p:bldP spid="32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65467" y="409433"/>
            <a:ext cx="9613905" cy="93610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bg-BG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 насоки за работа през </a:t>
            </a:r>
            <a:br>
              <a:rPr lang="bg-BG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ІІ-рия  срок учебна 2021/2022 година:</a:t>
            </a:r>
          </a:p>
        </p:txBody>
      </p:sp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1590906" y="1561355"/>
            <a:ext cx="9613906" cy="50168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Повишаване на индивидуалната компетентност и отговорност на учителите, към които има отправени препоръки с цел осигуряване изпълнението на нормативните изисквания и гарантиране на качествен учебен процес, постигане чрез Наредбата за приобщаващо образование</a:t>
            </a:r>
          </a:p>
          <a:p>
            <a:pPr marL="0" indent="0">
              <a:buNone/>
            </a:pPr>
            <a:r>
              <a:rPr lang="bg-BG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Оптимизиране на организационните взаимоотношения учител –ученик приемане на ученика като съвкупност от силни и слаби страни</a:t>
            </a:r>
          </a:p>
          <a:p>
            <a:pPr marL="0" indent="0">
              <a:buNone/>
            </a:pPr>
            <a:r>
              <a:rPr lang="bg-BG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добронамерена позиция и добронамерено отношение към ученика като към човешко същество, което заслужава доверие и уважение </a:t>
            </a:r>
          </a:p>
          <a:p>
            <a:pPr marL="0" indent="0">
              <a:buNone/>
            </a:pPr>
            <a:r>
              <a:rPr lang="bg-BG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Педагогически дейности от учителите по всички учебни предмети насочени към спазване на книжовните езикови норми .</a:t>
            </a:r>
          </a:p>
          <a:p>
            <a:pPr marL="0" indent="0">
              <a:buNone/>
            </a:pPr>
            <a:r>
              <a:rPr lang="bg-BG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Подготовка на учениците за успешно представяне на НВО 4,7 и 10 клас.</a:t>
            </a:r>
          </a:p>
          <a:p>
            <a:pPr marL="0" indent="0">
              <a:buNone/>
            </a:pPr>
            <a:r>
              <a:rPr lang="bg-BG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Пълноценно използване на наличната МТБ и УТС от учителите и учениците.</a:t>
            </a:r>
          </a:p>
          <a:p>
            <a:pPr marL="0" indent="0">
              <a:buNone/>
            </a:pPr>
            <a:r>
              <a:rPr lang="bg-BG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Ориентиране на квалификационната и методическа дейност към преодоляване на констатираните проблеми и към оптимизиране на качеството на образователно–възпитателния процес</a:t>
            </a:r>
          </a:p>
        </p:txBody>
      </p:sp>
    </p:spTree>
    <p:extLst>
      <p:ext uri="{BB962C8B-B14F-4D97-AF65-F5344CB8AC3E}">
        <p14:creationId xmlns:p14="http://schemas.microsoft.com/office/powerpoint/2010/main" val="373476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22"/>
          <p:cNvSpPr>
            <a:spLocks noChangeArrowheads="1"/>
          </p:cNvSpPr>
          <p:nvPr/>
        </p:nvSpPr>
        <p:spPr bwMode="auto">
          <a:xfrm>
            <a:off x="4197484" y="695391"/>
            <a:ext cx="4691402" cy="2029217"/>
          </a:xfrm>
          <a:prstGeom prst="ellipse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altLang="zh-CN" sz="2400" b="1" dirty="0">
                <a:solidFill>
                  <a:schemeClr val="tx2"/>
                </a:solidFill>
                <a:latin typeface="+mj-lt"/>
                <a:ea typeface="+mj-ea"/>
              </a:rPr>
              <a:t>Квалификационни дейности</a:t>
            </a:r>
            <a:endParaRPr lang="zh-CN" altLang="en-US" sz="2400" b="1" dirty="0">
              <a:solidFill>
                <a:schemeClr val="tx2"/>
              </a:solidFill>
              <a:latin typeface="+mj-lt"/>
              <a:ea typeface="+mj-ea"/>
            </a:endParaRPr>
          </a:p>
        </p:txBody>
      </p:sp>
      <p:sp>
        <p:nvSpPr>
          <p:cNvPr id="56" name="Line 23"/>
          <p:cNvSpPr>
            <a:spLocks noChangeShapeType="1"/>
          </p:cNvSpPr>
          <p:nvPr/>
        </p:nvSpPr>
        <p:spPr bwMode="auto">
          <a:xfrm flipH="1">
            <a:off x="789923" y="1686863"/>
            <a:ext cx="3317381" cy="0"/>
          </a:xfrm>
          <a:prstGeom prst="line">
            <a:avLst/>
          </a:prstGeom>
          <a:noFill/>
          <a:ln w="5" cap="flat">
            <a:solidFill>
              <a:schemeClr val="bg1"/>
            </a:solidFill>
            <a:prstDash val="dash"/>
            <a:miter lim="800000"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00657" tIns="50328" rIns="100657" bIns="50328" numCol="1" anchor="t" anchorCtr="0" compatLnSpc="1"/>
          <a:lstStyle/>
          <a:p>
            <a:endParaRPr lang="zh-CN" altLang="en-US" sz="2400">
              <a:latin typeface="+mj-lt"/>
            </a:endParaRPr>
          </a:p>
        </p:txBody>
      </p:sp>
      <p:sp>
        <p:nvSpPr>
          <p:cNvPr id="60" name="Freeform 27"/>
          <p:cNvSpPr/>
          <p:nvPr/>
        </p:nvSpPr>
        <p:spPr bwMode="auto">
          <a:xfrm>
            <a:off x="3219358" y="1794048"/>
            <a:ext cx="1827917" cy="1552428"/>
          </a:xfrm>
          <a:custGeom>
            <a:avLst/>
            <a:gdLst>
              <a:gd name="T0" fmla="*/ 172 w 223"/>
              <a:gd name="T1" fmla="*/ 172 h 190"/>
              <a:gd name="T2" fmla="*/ 50 w 223"/>
              <a:gd name="T3" fmla="*/ 122 h 190"/>
              <a:gd name="T4" fmla="*/ 0 w 223"/>
              <a:gd name="T5" fmla="*/ 0 h 190"/>
              <a:gd name="T6" fmla="*/ 22 w 223"/>
              <a:gd name="T7" fmla="*/ 0 h 190"/>
              <a:gd name="T8" fmla="*/ 66 w 223"/>
              <a:gd name="T9" fmla="*/ 106 h 190"/>
              <a:gd name="T10" fmla="*/ 172 w 223"/>
              <a:gd name="T11" fmla="*/ 150 h 190"/>
              <a:gd name="T12" fmla="*/ 172 w 223"/>
              <a:gd name="T13" fmla="*/ 132 h 190"/>
              <a:gd name="T14" fmla="*/ 223 w 223"/>
              <a:gd name="T15" fmla="*/ 163 h 190"/>
              <a:gd name="T16" fmla="*/ 172 w 223"/>
              <a:gd name="T17" fmla="*/ 190 h 190"/>
              <a:gd name="T18" fmla="*/ 172 w 223"/>
              <a:gd name="T19" fmla="*/ 172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3" h="190">
                <a:moveTo>
                  <a:pt x="172" y="172"/>
                </a:moveTo>
                <a:cubicBezTo>
                  <a:pt x="124" y="172"/>
                  <a:pt x="81" y="153"/>
                  <a:pt x="50" y="122"/>
                </a:cubicBezTo>
                <a:cubicBezTo>
                  <a:pt x="19" y="91"/>
                  <a:pt x="0" y="48"/>
                  <a:pt x="0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41"/>
                  <a:pt x="39" y="79"/>
                  <a:pt x="66" y="106"/>
                </a:cubicBezTo>
                <a:cubicBezTo>
                  <a:pt x="93" y="133"/>
                  <a:pt x="131" y="150"/>
                  <a:pt x="172" y="150"/>
                </a:cubicBezTo>
                <a:cubicBezTo>
                  <a:pt x="172" y="132"/>
                  <a:pt x="172" y="132"/>
                  <a:pt x="172" y="132"/>
                </a:cubicBezTo>
                <a:cubicBezTo>
                  <a:pt x="223" y="163"/>
                  <a:pt x="223" y="163"/>
                  <a:pt x="223" y="163"/>
                </a:cubicBezTo>
                <a:cubicBezTo>
                  <a:pt x="172" y="190"/>
                  <a:pt x="172" y="190"/>
                  <a:pt x="172" y="190"/>
                </a:cubicBezTo>
                <a:lnTo>
                  <a:pt x="172" y="172"/>
                </a:lnTo>
                <a:close/>
              </a:path>
            </a:pathLst>
          </a:custGeom>
          <a:solidFill>
            <a:schemeClr val="tx2"/>
          </a:soli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+mj-lt"/>
              <a:ea typeface="+mj-ea"/>
            </a:endParaRPr>
          </a:p>
        </p:txBody>
      </p:sp>
      <p:sp>
        <p:nvSpPr>
          <p:cNvPr id="61" name="Freeform 28"/>
          <p:cNvSpPr/>
          <p:nvPr/>
        </p:nvSpPr>
        <p:spPr bwMode="auto">
          <a:xfrm>
            <a:off x="2293260" y="1794047"/>
            <a:ext cx="2754016" cy="2475587"/>
          </a:xfrm>
          <a:custGeom>
            <a:avLst/>
            <a:gdLst>
              <a:gd name="T0" fmla="*/ 285 w 336"/>
              <a:gd name="T1" fmla="*/ 285 h 303"/>
              <a:gd name="T2" fmla="*/ 84 w 336"/>
              <a:gd name="T3" fmla="*/ 202 h 303"/>
              <a:gd name="T4" fmla="*/ 0 w 336"/>
              <a:gd name="T5" fmla="*/ 0 h 303"/>
              <a:gd name="T6" fmla="*/ 23 w 336"/>
              <a:gd name="T7" fmla="*/ 0 h 303"/>
              <a:gd name="T8" fmla="*/ 100 w 336"/>
              <a:gd name="T9" fmla="*/ 186 h 303"/>
              <a:gd name="T10" fmla="*/ 285 w 336"/>
              <a:gd name="T11" fmla="*/ 262 h 303"/>
              <a:gd name="T12" fmla="*/ 285 w 336"/>
              <a:gd name="T13" fmla="*/ 245 h 303"/>
              <a:gd name="T14" fmla="*/ 336 w 336"/>
              <a:gd name="T15" fmla="*/ 275 h 303"/>
              <a:gd name="T16" fmla="*/ 285 w 336"/>
              <a:gd name="T17" fmla="*/ 303 h 303"/>
              <a:gd name="T18" fmla="*/ 285 w 336"/>
              <a:gd name="T19" fmla="*/ 28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6" h="303">
                <a:moveTo>
                  <a:pt x="285" y="285"/>
                </a:moveTo>
                <a:cubicBezTo>
                  <a:pt x="206" y="285"/>
                  <a:pt x="135" y="253"/>
                  <a:pt x="84" y="202"/>
                </a:cubicBezTo>
                <a:cubicBezTo>
                  <a:pt x="32" y="150"/>
                  <a:pt x="0" y="79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72"/>
                  <a:pt x="52" y="138"/>
                  <a:pt x="100" y="186"/>
                </a:cubicBezTo>
                <a:cubicBezTo>
                  <a:pt x="147" y="233"/>
                  <a:pt x="213" y="262"/>
                  <a:pt x="285" y="262"/>
                </a:cubicBezTo>
                <a:cubicBezTo>
                  <a:pt x="285" y="245"/>
                  <a:pt x="285" y="245"/>
                  <a:pt x="285" y="245"/>
                </a:cubicBezTo>
                <a:cubicBezTo>
                  <a:pt x="336" y="275"/>
                  <a:pt x="336" y="275"/>
                  <a:pt x="336" y="275"/>
                </a:cubicBezTo>
                <a:cubicBezTo>
                  <a:pt x="285" y="303"/>
                  <a:pt x="285" y="303"/>
                  <a:pt x="285" y="303"/>
                </a:cubicBezTo>
                <a:lnTo>
                  <a:pt x="285" y="285"/>
                </a:lnTo>
                <a:close/>
              </a:path>
            </a:pathLst>
          </a:custGeom>
          <a:solidFill>
            <a:schemeClr val="bg2"/>
          </a:soli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+mj-lt"/>
              <a:ea typeface="+mj-ea"/>
            </a:endParaRPr>
          </a:p>
        </p:txBody>
      </p:sp>
      <p:sp>
        <p:nvSpPr>
          <p:cNvPr id="62" name="Freeform 29"/>
          <p:cNvSpPr/>
          <p:nvPr/>
        </p:nvSpPr>
        <p:spPr bwMode="auto">
          <a:xfrm>
            <a:off x="1394912" y="1794048"/>
            <a:ext cx="3652367" cy="3374543"/>
          </a:xfrm>
          <a:custGeom>
            <a:avLst/>
            <a:gdLst>
              <a:gd name="T0" fmla="*/ 395 w 446"/>
              <a:gd name="T1" fmla="*/ 395 h 413"/>
              <a:gd name="T2" fmla="*/ 116 w 446"/>
              <a:gd name="T3" fmla="*/ 279 h 413"/>
              <a:gd name="T4" fmla="*/ 0 w 446"/>
              <a:gd name="T5" fmla="*/ 0 h 413"/>
              <a:gd name="T6" fmla="*/ 23 w 446"/>
              <a:gd name="T7" fmla="*/ 0 h 413"/>
              <a:gd name="T8" fmla="*/ 132 w 446"/>
              <a:gd name="T9" fmla="*/ 263 h 413"/>
              <a:gd name="T10" fmla="*/ 395 w 446"/>
              <a:gd name="T11" fmla="*/ 373 h 413"/>
              <a:gd name="T12" fmla="*/ 395 w 446"/>
              <a:gd name="T13" fmla="*/ 355 h 413"/>
              <a:gd name="T14" fmla="*/ 446 w 446"/>
              <a:gd name="T15" fmla="*/ 385 h 413"/>
              <a:gd name="T16" fmla="*/ 395 w 446"/>
              <a:gd name="T17" fmla="*/ 413 h 413"/>
              <a:gd name="T18" fmla="*/ 395 w 446"/>
              <a:gd name="T19" fmla="*/ 395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6" h="413">
                <a:moveTo>
                  <a:pt x="395" y="395"/>
                </a:moveTo>
                <a:cubicBezTo>
                  <a:pt x="286" y="395"/>
                  <a:pt x="187" y="351"/>
                  <a:pt x="116" y="279"/>
                </a:cubicBezTo>
                <a:cubicBezTo>
                  <a:pt x="44" y="208"/>
                  <a:pt x="0" y="109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103"/>
                  <a:pt x="64" y="196"/>
                  <a:pt x="132" y="263"/>
                </a:cubicBezTo>
                <a:cubicBezTo>
                  <a:pt x="199" y="331"/>
                  <a:pt x="292" y="372"/>
                  <a:pt x="395" y="373"/>
                </a:cubicBezTo>
                <a:cubicBezTo>
                  <a:pt x="395" y="355"/>
                  <a:pt x="395" y="355"/>
                  <a:pt x="395" y="355"/>
                </a:cubicBezTo>
                <a:cubicBezTo>
                  <a:pt x="446" y="385"/>
                  <a:pt x="446" y="385"/>
                  <a:pt x="446" y="385"/>
                </a:cubicBezTo>
                <a:cubicBezTo>
                  <a:pt x="395" y="413"/>
                  <a:pt x="395" y="413"/>
                  <a:pt x="395" y="413"/>
                </a:cubicBezTo>
                <a:lnTo>
                  <a:pt x="395" y="395"/>
                </a:lnTo>
                <a:close/>
              </a:path>
            </a:pathLst>
          </a:custGeom>
          <a:solidFill>
            <a:schemeClr val="tx2"/>
          </a:soli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+mj-lt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68678" y="2879826"/>
            <a:ext cx="6240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+mj-lt"/>
              </a:rPr>
              <a:t>"</a:t>
            </a:r>
            <a:r>
              <a:rPr lang="ru-RU" sz="2000" b="1" dirty="0" err="1">
                <a:solidFill>
                  <a:schemeClr val="bg1"/>
                </a:solidFill>
                <a:latin typeface="+mj-lt"/>
              </a:rPr>
              <a:t>Инспектиране</a:t>
            </a:r>
            <a:r>
              <a:rPr lang="ru-RU" sz="2000" b="1" dirty="0">
                <a:solidFill>
                  <a:schemeClr val="bg1"/>
                </a:solidFill>
                <a:latin typeface="+mj-lt"/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  <a:latin typeface="+mj-lt"/>
              </a:rPr>
              <a:t>образователната</a:t>
            </a:r>
            <a:r>
              <a:rPr lang="ru-RU" sz="2000" b="1" dirty="0">
                <a:solidFill>
                  <a:schemeClr val="bg1"/>
                </a:solidFill>
                <a:latin typeface="+mj-lt"/>
              </a:rPr>
              <a:t> институция"       22.01.2021 г.</a:t>
            </a:r>
          </a:p>
        </p:txBody>
      </p:sp>
      <p:sp>
        <p:nvSpPr>
          <p:cNvPr id="73" name="矩形 72"/>
          <p:cNvSpPr/>
          <p:nvPr/>
        </p:nvSpPr>
        <p:spPr>
          <a:xfrm>
            <a:off x="5161735" y="381450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altLang="zh-CN" dirty="0">
                <a:solidFill>
                  <a:schemeClr val="bg1"/>
                </a:solidFill>
                <a:latin typeface="+mj-lt"/>
              </a:rPr>
              <a:t>Работна среща с педагогическите специалисти за подготовката за предстоящото инспектиране</a:t>
            </a:r>
            <a:endParaRPr lang="en-US" altLang="zh-CN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5161735" y="475382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altLang="zh-CN" dirty="0">
                <a:solidFill>
                  <a:schemeClr val="bg1"/>
                </a:solidFill>
                <a:latin typeface="+mj-lt"/>
              </a:rPr>
              <a:t>Предстояща вътрешноинституционална квалификация на тема: „Инспектиране - нормативна уредба, критерии и индикатори“</a:t>
            </a:r>
            <a:endParaRPr lang="en-US" altLang="zh-CN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Freeform 24"/>
          <p:cNvSpPr>
            <a:spLocks noEditPoints="1"/>
          </p:cNvSpPr>
          <p:nvPr/>
        </p:nvSpPr>
        <p:spPr bwMode="auto">
          <a:xfrm>
            <a:off x="3104898" y="1500160"/>
            <a:ext cx="385008" cy="383785"/>
          </a:xfrm>
          <a:custGeom>
            <a:avLst/>
            <a:gdLst>
              <a:gd name="T0" fmla="*/ 23 w 47"/>
              <a:gd name="T1" fmla="*/ 0 h 47"/>
              <a:gd name="T2" fmla="*/ 47 w 47"/>
              <a:gd name="T3" fmla="*/ 24 h 47"/>
              <a:gd name="T4" fmla="*/ 23 w 47"/>
              <a:gd name="T5" fmla="*/ 47 h 47"/>
              <a:gd name="T6" fmla="*/ 0 w 47"/>
              <a:gd name="T7" fmla="*/ 24 h 47"/>
              <a:gd name="T8" fmla="*/ 23 w 47"/>
              <a:gd name="T9" fmla="*/ 0 h 47"/>
              <a:gd name="T10" fmla="*/ 23 w 47"/>
              <a:gd name="T11" fmla="*/ 15 h 47"/>
              <a:gd name="T12" fmla="*/ 15 w 47"/>
              <a:gd name="T13" fmla="*/ 24 h 47"/>
              <a:gd name="T14" fmla="*/ 23 w 47"/>
              <a:gd name="T15" fmla="*/ 32 h 47"/>
              <a:gd name="T16" fmla="*/ 32 w 47"/>
              <a:gd name="T17" fmla="*/ 24 h 47"/>
              <a:gd name="T18" fmla="*/ 23 w 47"/>
              <a:gd name="T19" fmla="*/ 1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7" h="47">
                <a:moveTo>
                  <a:pt x="23" y="0"/>
                </a:moveTo>
                <a:cubicBezTo>
                  <a:pt x="36" y="0"/>
                  <a:pt x="47" y="11"/>
                  <a:pt x="47" y="24"/>
                </a:cubicBezTo>
                <a:cubicBezTo>
                  <a:pt x="47" y="37"/>
                  <a:pt x="36" y="47"/>
                  <a:pt x="23" y="47"/>
                </a:cubicBezTo>
                <a:cubicBezTo>
                  <a:pt x="10" y="47"/>
                  <a:pt x="0" y="37"/>
                  <a:pt x="0" y="24"/>
                </a:cubicBezTo>
                <a:cubicBezTo>
                  <a:pt x="0" y="11"/>
                  <a:pt x="10" y="0"/>
                  <a:pt x="23" y="0"/>
                </a:cubicBezTo>
                <a:close/>
                <a:moveTo>
                  <a:pt x="23" y="15"/>
                </a:moveTo>
                <a:cubicBezTo>
                  <a:pt x="19" y="15"/>
                  <a:pt x="15" y="19"/>
                  <a:pt x="15" y="24"/>
                </a:cubicBezTo>
                <a:cubicBezTo>
                  <a:pt x="15" y="28"/>
                  <a:pt x="19" y="32"/>
                  <a:pt x="23" y="32"/>
                </a:cubicBezTo>
                <a:cubicBezTo>
                  <a:pt x="28" y="32"/>
                  <a:pt x="32" y="28"/>
                  <a:pt x="32" y="24"/>
                </a:cubicBezTo>
                <a:cubicBezTo>
                  <a:pt x="32" y="19"/>
                  <a:pt x="28" y="15"/>
                  <a:pt x="23" y="15"/>
                </a:cubicBezTo>
                <a:close/>
              </a:path>
            </a:pathLst>
          </a:custGeom>
          <a:solidFill>
            <a:schemeClr val="tx2"/>
          </a:soli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+mj-lt"/>
              <a:ea typeface="+mj-ea"/>
            </a:endParaRPr>
          </a:p>
        </p:txBody>
      </p:sp>
      <p:sp>
        <p:nvSpPr>
          <p:cNvPr id="58" name="Freeform 25"/>
          <p:cNvSpPr>
            <a:spLocks noEditPoints="1"/>
          </p:cNvSpPr>
          <p:nvPr/>
        </p:nvSpPr>
        <p:spPr bwMode="auto">
          <a:xfrm>
            <a:off x="2203080" y="1500160"/>
            <a:ext cx="388476" cy="383785"/>
          </a:xfrm>
          <a:custGeom>
            <a:avLst/>
            <a:gdLst>
              <a:gd name="T0" fmla="*/ 24 w 47"/>
              <a:gd name="T1" fmla="*/ 0 h 47"/>
              <a:gd name="T2" fmla="*/ 47 w 47"/>
              <a:gd name="T3" fmla="*/ 24 h 47"/>
              <a:gd name="T4" fmla="*/ 24 w 47"/>
              <a:gd name="T5" fmla="*/ 47 h 47"/>
              <a:gd name="T6" fmla="*/ 0 w 47"/>
              <a:gd name="T7" fmla="*/ 24 h 47"/>
              <a:gd name="T8" fmla="*/ 24 w 47"/>
              <a:gd name="T9" fmla="*/ 0 h 47"/>
              <a:gd name="T10" fmla="*/ 24 w 47"/>
              <a:gd name="T11" fmla="*/ 15 h 47"/>
              <a:gd name="T12" fmla="*/ 15 w 47"/>
              <a:gd name="T13" fmla="*/ 24 h 47"/>
              <a:gd name="T14" fmla="*/ 24 w 47"/>
              <a:gd name="T15" fmla="*/ 32 h 47"/>
              <a:gd name="T16" fmla="*/ 32 w 47"/>
              <a:gd name="T17" fmla="*/ 24 h 47"/>
              <a:gd name="T18" fmla="*/ 24 w 47"/>
              <a:gd name="T19" fmla="*/ 1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7" h="47">
                <a:moveTo>
                  <a:pt x="24" y="0"/>
                </a:moveTo>
                <a:cubicBezTo>
                  <a:pt x="37" y="0"/>
                  <a:pt x="47" y="11"/>
                  <a:pt x="47" y="24"/>
                </a:cubicBezTo>
                <a:cubicBezTo>
                  <a:pt x="47" y="37"/>
                  <a:pt x="37" y="47"/>
                  <a:pt x="24" y="47"/>
                </a:cubicBezTo>
                <a:cubicBezTo>
                  <a:pt x="11" y="47"/>
                  <a:pt x="0" y="37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  <a:moveTo>
                  <a:pt x="24" y="15"/>
                </a:moveTo>
                <a:cubicBezTo>
                  <a:pt x="19" y="15"/>
                  <a:pt x="15" y="19"/>
                  <a:pt x="15" y="24"/>
                </a:cubicBezTo>
                <a:cubicBezTo>
                  <a:pt x="15" y="28"/>
                  <a:pt x="19" y="32"/>
                  <a:pt x="24" y="32"/>
                </a:cubicBezTo>
                <a:cubicBezTo>
                  <a:pt x="28" y="32"/>
                  <a:pt x="32" y="28"/>
                  <a:pt x="32" y="24"/>
                </a:cubicBezTo>
                <a:cubicBezTo>
                  <a:pt x="32" y="19"/>
                  <a:pt x="28" y="15"/>
                  <a:pt x="24" y="15"/>
                </a:cubicBezTo>
                <a:close/>
              </a:path>
            </a:pathLst>
          </a:custGeom>
          <a:solidFill>
            <a:schemeClr val="bg2"/>
          </a:soli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+mj-lt"/>
              <a:ea typeface="+mj-ea"/>
            </a:endParaRPr>
          </a:p>
        </p:txBody>
      </p:sp>
      <p:sp>
        <p:nvSpPr>
          <p:cNvPr id="59" name="Freeform 26"/>
          <p:cNvSpPr>
            <a:spLocks noEditPoints="1"/>
          </p:cNvSpPr>
          <p:nvPr/>
        </p:nvSpPr>
        <p:spPr bwMode="auto">
          <a:xfrm>
            <a:off x="1304728" y="1500160"/>
            <a:ext cx="391944" cy="383785"/>
          </a:xfrm>
          <a:custGeom>
            <a:avLst/>
            <a:gdLst>
              <a:gd name="T0" fmla="*/ 24 w 48"/>
              <a:gd name="T1" fmla="*/ 0 h 47"/>
              <a:gd name="T2" fmla="*/ 48 w 48"/>
              <a:gd name="T3" fmla="*/ 24 h 47"/>
              <a:gd name="T4" fmla="*/ 24 w 48"/>
              <a:gd name="T5" fmla="*/ 47 h 47"/>
              <a:gd name="T6" fmla="*/ 0 w 48"/>
              <a:gd name="T7" fmla="*/ 24 h 47"/>
              <a:gd name="T8" fmla="*/ 24 w 48"/>
              <a:gd name="T9" fmla="*/ 0 h 47"/>
              <a:gd name="T10" fmla="*/ 24 w 48"/>
              <a:gd name="T11" fmla="*/ 15 h 47"/>
              <a:gd name="T12" fmla="*/ 15 w 48"/>
              <a:gd name="T13" fmla="*/ 24 h 47"/>
              <a:gd name="T14" fmla="*/ 24 w 48"/>
              <a:gd name="T15" fmla="*/ 32 h 47"/>
              <a:gd name="T16" fmla="*/ 32 w 48"/>
              <a:gd name="T17" fmla="*/ 24 h 47"/>
              <a:gd name="T18" fmla="*/ 24 w 48"/>
              <a:gd name="T19" fmla="*/ 1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8" h="47">
                <a:moveTo>
                  <a:pt x="24" y="0"/>
                </a:moveTo>
                <a:cubicBezTo>
                  <a:pt x="37" y="0"/>
                  <a:pt x="48" y="11"/>
                  <a:pt x="48" y="24"/>
                </a:cubicBezTo>
                <a:cubicBezTo>
                  <a:pt x="48" y="37"/>
                  <a:pt x="37" y="47"/>
                  <a:pt x="24" y="47"/>
                </a:cubicBezTo>
                <a:cubicBezTo>
                  <a:pt x="11" y="47"/>
                  <a:pt x="0" y="37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  <a:moveTo>
                  <a:pt x="24" y="15"/>
                </a:moveTo>
                <a:cubicBezTo>
                  <a:pt x="19" y="15"/>
                  <a:pt x="15" y="19"/>
                  <a:pt x="15" y="24"/>
                </a:cubicBezTo>
                <a:cubicBezTo>
                  <a:pt x="15" y="28"/>
                  <a:pt x="19" y="32"/>
                  <a:pt x="24" y="32"/>
                </a:cubicBezTo>
                <a:cubicBezTo>
                  <a:pt x="29" y="32"/>
                  <a:pt x="32" y="28"/>
                  <a:pt x="32" y="24"/>
                </a:cubicBezTo>
                <a:cubicBezTo>
                  <a:pt x="32" y="19"/>
                  <a:pt x="29" y="15"/>
                  <a:pt x="24" y="15"/>
                </a:cubicBezTo>
                <a:close/>
              </a:path>
            </a:pathLst>
          </a:custGeom>
          <a:solidFill>
            <a:schemeClr val="tx2"/>
          </a:soli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+mj-lt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60" grpId="0" animBg="1"/>
      <p:bldP spid="61" grpId="0" animBg="1"/>
      <p:bldP spid="62" grpId="0" animBg="1"/>
      <p:bldP spid="3" grpId="0"/>
      <p:bldP spid="73" grpId="0"/>
      <p:bldP spid="74" grpId="0"/>
      <p:bldP spid="57" grpId="0" animBg="1"/>
      <p:bldP spid="58" grpId="0" animBg="1"/>
      <p:bldP spid="5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组合 149"/>
          <p:cNvGrpSpPr/>
          <p:nvPr/>
        </p:nvGrpSpPr>
        <p:grpSpPr>
          <a:xfrm>
            <a:off x="568443" y="378977"/>
            <a:ext cx="3160143" cy="769441"/>
            <a:chOff x="568442" y="378976"/>
            <a:chExt cx="3160143" cy="769442"/>
          </a:xfrm>
        </p:grpSpPr>
        <p:sp>
          <p:nvSpPr>
            <p:cNvPr id="151" name="文本框 23"/>
            <p:cNvSpPr txBox="1"/>
            <p:nvPr/>
          </p:nvSpPr>
          <p:spPr>
            <a:xfrm>
              <a:off x="1347805" y="378976"/>
              <a:ext cx="2380780" cy="769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altLang="zh-CN" sz="4400" dirty="0">
                  <a:solidFill>
                    <a:schemeClr val="bg1"/>
                  </a:solidFill>
                  <a:latin typeface="+mj-lt"/>
                  <a:ea typeface="+mj-ea"/>
                </a:rPr>
                <a:t>Проекти</a:t>
              </a:r>
              <a:endParaRPr lang="zh-CN" altLang="en-US" sz="4400" dirty="0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  <p:sp>
          <p:nvSpPr>
            <p:cNvPr id="152" name="等腰三角形 151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chemeClr val="tx2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7839960" y="3161769"/>
            <a:ext cx="3784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>
                <a:solidFill>
                  <a:schemeClr val="bg1"/>
                </a:solidFill>
              </a:rPr>
              <a:t>ЗАНИМАНИЯ ПО ИНТЕРЕСИ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538610" y="2003477"/>
            <a:ext cx="3198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bg-BG" altLang="zh-CN" sz="2400" dirty="0">
                <a:solidFill>
                  <a:schemeClr val="bg1"/>
                </a:solidFill>
                <a:latin typeface="+mj-lt"/>
                <a:ea typeface="+mj-ea"/>
              </a:rPr>
              <a:t>ПОДКРЕПА ЗА УСПЕХ 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347806" y="3807545"/>
            <a:ext cx="35448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2400" dirty="0">
                <a:solidFill>
                  <a:schemeClr val="bg1"/>
                </a:solidFill>
                <a:latin typeface="+mj-lt"/>
                <a:ea typeface="+mj-ea"/>
              </a:rPr>
              <a:t>Равен </a:t>
            </a:r>
            <a:r>
              <a:rPr lang="ru-RU" altLang="zh-CN" sz="2400" dirty="0" err="1">
                <a:solidFill>
                  <a:schemeClr val="bg1"/>
                </a:solidFill>
                <a:latin typeface="+mj-lt"/>
                <a:ea typeface="+mj-ea"/>
              </a:rPr>
              <a:t>достъп</a:t>
            </a:r>
            <a:r>
              <a:rPr lang="ru-RU" altLang="zh-CN" sz="2400" dirty="0">
                <a:solidFill>
                  <a:schemeClr val="bg1"/>
                </a:solidFill>
                <a:latin typeface="+mj-lt"/>
                <a:ea typeface="+mj-ea"/>
              </a:rPr>
              <a:t> до </a:t>
            </a:r>
          </a:p>
          <a:p>
            <a:r>
              <a:rPr lang="ru-RU" altLang="zh-CN" sz="2400" dirty="0" err="1">
                <a:solidFill>
                  <a:schemeClr val="bg1"/>
                </a:solidFill>
                <a:latin typeface="+mj-lt"/>
                <a:ea typeface="+mj-ea"/>
              </a:rPr>
              <a:t>училищно</a:t>
            </a:r>
            <a:r>
              <a:rPr lang="ru-RU" altLang="zh-CN" sz="2400" dirty="0">
                <a:solidFill>
                  <a:schemeClr val="bg1"/>
                </a:solidFill>
                <a:latin typeface="+mj-lt"/>
                <a:ea typeface="+mj-ea"/>
              </a:rPr>
              <a:t> образование </a:t>
            </a:r>
          </a:p>
          <a:p>
            <a:r>
              <a:rPr lang="ru-RU" altLang="zh-CN" sz="2400" dirty="0">
                <a:solidFill>
                  <a:schemeClr val="bg1"/>
                </a:solidFill>
                <a:latin typeface="+mj-lt"/>
                <a:ea typeface="+mj-ea"/>
              </a:rPr>
              <a:t>в </a:t>
            </a:r>
            <a:r>
              <a:rPr lang="ru-RU" altLang="zh-CN" sz="2400" dirty="0" err="1">
                <a:solidFill>
                  <a:schemeClr val="bg1"/>
                </a:solidFill>
                <a:latin typeface="+mj-lt"/>
                <a:ea typeface="+mj-ea"/>
              </a:rPr>
              <a:t>условията</a:t>
            </a:r>
            <a:r>
              <a:rPr lang="ru-RU" altLang="zh-CN" sz="2400" dirty="0">
                <a:solidFill>
                  <a:schemeClr val="bg1"/>
                </a:solidFill>
                <a:latin typeface="+mj-lt"/>
                <a:ea typeface="+mj-ea"/>
              </a:rPr>
              <a:t> на </a:t>
            </a:r>
            <a:r>
              <a:rPr lang="ru-RU" altLang="zh-CN" sz="2400" dirty="0" err="1">
                <a:solidFill>
                  <a:schemeClr val="bg1"/>
                </a:solidFill>
                <a:latin typeface="+mj-lt"/>
                <a:ea typeface="+mj-ea"/>
              </a:rPr>
              <a:t>кризи</a:t>
            </a:r>
            <a:endParaRPr lang="en-GB" sz="2400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grpSp>
        <p:nvGrpSpPr>
          <p:cNvPr id="7" name="Групиране 6">
            <a:extLst>
              <a:ext uri="{FF2B5EF4-FFF2-40B4-BE49-F238E27FC236}">
                <a16:creationId xmlns="" xmlns:a16="http://schemas.microsoft.com/office/drawing/2014/main" id="{A28CDB76-56DA-46D8-B9B0-9C63600C1311}"/>
              </a:ext>
            </a:extLst>
          </p:cNvPr>
          <p:cNvGrpSpPr/>
          <p:nvPr/>
        </p:nvGrpSpPr>
        <p:grpSpPr>
          <a:xfrm>
            <a:off x="4860139" y="1359982"/>
            <a:ext cx="2833828" cy="4008162"/>
            <a:chOff x="4860139" y="1359982"/>
            <a:chExt cx="2833828" cy="4008162"/>
          </a:xfrm>
        </p:grpSpPr>
        <p:grpSp>
          <p:nvGrpSpPr>
            <p:cNvPr id="28" name="Group 4"/>
            <p:cNvGrpSpPr/>
            <p:nvPr/>
          </p:nvGrpSpPr>
          <p:grpSpPr>
            <a:xfrm>
              <a:off x="4860139" y="1359982"/>
              <a:ext cx="2833828" cy="4008162"/>
              <a:chOff x="4789369" y="1779895"/>
              <a:chExt cx="2624137" cy="3711575"/>
            </a:xfrm>
          </p:grpSpPr>
          <p:sp>
            <p:nvSpPr>
              <p:cNvPr id="29" name="Oval 24"/>
              <p:cNvSpPr>
                <a:spLocks noChangeArrowheads="1"/>
              </p:cNvSpPr>
              <p:nvPr/>
            </p:nvSpPr>
            <p:spPr bwMode="auto">
              <a:xfrm>
                <a:off x="4789369" y="1779895"/>
                <a:ext cx="1577975" cy="157479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+mj-lt"/>
                  <a:ea typeface="+mj-ea"/>
                </a:endParaRPr>
              </a:p>
            </p:txBody>
          </p:sp>
          <p:sp>
            <p:nvSpPr>
              <p:cNvPr id="30" name="Oval 25"/>
              <p:cNvSpPr>
                <a:spLocks noChangeArrowheads="1"/>
              </p:cNvSpPr>
              <p:nvPr/>
            </p:nvSpPr>
            <p:spPr bwMode="auto">
              <a:xfrm>
                <a:off x="5838707" y="2846695"/>
                <a:ext cx="1574799" cy="15748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+mj-lt"/>
                  <a:ea typeface="+mj-ea"/>
                </a:endParaRPr>
              </a:p>
            </p:txBody>
          </p:sp>
          <p:sp>
            <p:nvSpPr>
              <p:cNvPr id="32" name="Oval 27"/>
              <p:cNvSpPr>
                <a:spLocks noChangeArrowheads="1"/>
              </p:cNvSpPr>
              <p:nvPr/>
            </p:nvSpPr>
            <p:spPr bwMode="auto">
              <a:xfrm>
                <a:off x="4789369" y="3916670"/>
                <a:ext cx="1577975" cy="15748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+mj-lt"/>
                  <a:ea typeface="+mj-ea"/>
                </a:endParaRPr>
              </a:p>
            </p:txBody>
          </p:sp>
          <p:sp>
            <p:nvSpPr>
              <p:cNvPr id="33" name="Freeform 33"/>
              <p:cNvSpPr/>
              <p:nvPr/>
            </p:nvSpPr>
            <p:spPr bwMode="auto">
              <a:xfrm>
                <a:off x="5432307" y="2383145"/>
                <a:ext cx="1198563" cy="374650"/>
              </a:xfrm>
              <a:custGeom>
                <a:avLst/>
                <a:gdLst>
                  <a:gd name="T0" fmla="*/ 499 w 499"/>
                  <a:gd name="T1" fmla="*/ 77 h 156"/>
                  <a:gd name="T2" fmla="*/ 422 w 499"/>
                  <a:gd name="T3" fmla="*/ 154 h 156"/>
                  <a:gd name="T4" fmla="*/ 78 w 499"/>
                  <a:gd name="T5" fmla="*/ 156 h 156"/>
                  <a:gd name="T6" fmla="*/ 1 w 499"/>
                  <a:gd name="T7" fmla="*/ 80 h 156"/>
                  <a:gd name="T8" fmla="*/ 1 w 499"/>
                  <a:gd name="T9" fmla="*/ 80 h 156"/>
                  <a:gd name="T10" fmla="*/ 77 w 499"/>
                  <a:gd name="T11" fmla="*/ 2 h 156"/>
                  <a:gd name="T12" fmla="*/ 421 w 499"/>
                  <a:gd name="T13" fmla="*/ 0 h 156"/>
                  <a:gd name="T14" fmla="*/ 499 w 499"/>
                  <a:gd name="T15" fmla="*/ 7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9" h="156">
                    <a:moveTo>
                      <a:pt x="499" y="77"/>
                    </a:moveTo>
                    <a:cubicBezTo>
                      <a:pt x="499" y="119"/>
                      <a:pt x="465" y="154"/>
                      <a:pt x="422" y="154"/>
                    </a:cubicBezTo>
                    <a:cubicBezTo>
                      <a:pt x="78" y="156"/>
                      <a:pt x="78" y="156"/>
                      <a:pt x="78" y="156"/>
                    </a:cubicBezTo>
                    <a:cubicBezTo>
                      <a:pt x="36" y="156"/>
                      <a:pt x="1" y="122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0" y="37"/>
                      <a:pt x="35" y="2"/>
                      <a:pt x="77" y="2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64" y="0"/>
                      <a:pt x="499" y="34"/>
                      <a:pt x="499" y="77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+mj-lt"/>
                  <a:ea typeface="+mj-ea"/>
                </a:endParaRPr>
              </a:p>
            </p:txBody>
          </p:sp>
          <p:sp>
            <p:nvSpPr>
              <p:cNvPr id="35" name="Freeform 35"/>
              <p:cNvSpPr/>
              <p:nvPr/>
            </p:nvSpPr>
            <p:spPr bwMode="auto">
              <a:xfrm>
                <a:off x="5432307" y="4523095"/>
                <a:ext cx="1198563" cy="376237"/>
              </a:xfrm>
              <a:custGeom>
                <a:avLst/>
                <a:gdLst>
                  <a:gd name="T0" fmla="*/ 499 w 499"/>
                  <a:gd name="T1" fmla="*/ 77 h 157"/>
                  <a:gd name="T2" fmla="*/ 422 w 499"/>
                  <a:gd name="T3" fmla="*/ 155 h 157"/>
                  <a:gd name="T4" fmla="*/ 78 w 499"/>
                  <a:gd name="T5" fmla="*/ 157 h 157"/>
                  <a:gd name="T6" fmla="*/ 1 w 499"/>
                  <a:gd name="T7" fmla="*/ 80 h 157"/>
                  <a:gd name="T8" fmla="*/ 1 w 499"/>
                  <a:gd name="T9" fmla="*/ 80 h 157"/>
                  <a:gd name="T10" fmla="*/ 77 w 499"/>
                  <a:gd name="T11" fmla="*/ 3 h 157"/>
                  <a:gd name="T12" fmla="*/ 421 w 499"/>
                  <a:gd name="T13" fmla="*/ 1 h 157"/>
                  <a:gd name="T14" fmla="*/ 499 w 499"/>
                  <a:gd name="T15" fmla="*/ 7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9" h="157">
                    <a:moveTo>
                      <a:pt x="499" y="77"/>
                    </a:moveTo>
                    <a:cubicBezTo>
                      <a:pt x="499" y="120"/>
                      <a:pt x="465" y="155"/>
                      <a:pt x="422" y="155"/>
                    </a:cubicBezTo>
                    <a:cubicBezTo>
                      <a:pt x="78" y="157"/>
                      <a:pt x="78" y="157"/>
                      <a:pt x="78" y="157"/>
                    </a:cubicBezTo>
                    <a:cubicBezTo>
                      <a:pt x="36" y="157"/>
                      <a:pt x="1" y="123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0" y="38"/>
                      <a:pt x="35" y="3"/>
                      <a:pt x="77" y="3"/>
                    </a:cubicBezTo>
                    <a:cubicBezTo>
                      <a:pt x="421" y="1"/>
                      <a:pt x="421" y="1"/>
                      <a:pt x="421" y="1"/>
                    </a:cubicBezTo>
                    <a:cubicBezTo>
                      <a:pt x="464" y="0"/>
                      <a:pt x="499" y="35"/>
                      <a:pt x="499" y="77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+mj-lt"/>
                  <a:ea typeface="+mj-ea"/>
                </a:endParaRPr>
              </a:p>
            </p:txBody>
          </p:sp>
          <p:sp>
            <p:nvSpPr>
              <p:cNvPr id="36" name="Freeform 36"/>
              <p:cNvSpPr/>
              <p:nvPr/>
            </p:nvSpPr>
            <p:spPr bwMode="auto">
              <a:xfrm>
                <a:off x="5591057" y="3448357"/>
                <a:ext cx="1195388" cy="376237"/>
              </a:xfrm>
              <a:custGeom>
                <a:avLst/>
                <a:gdLst>
                  <a:gd name="T0" fmla="*/ 498 w 498"/>
                  <a:gd name="T1" fmla="*/ 77 h 157"/>
                  <a:gd name="T2" fmla="*/ 422 w 498"/>
                  <a:gd name="T3" fmla="*/ 154 h 157"/>
                  <a:gd name="T4" fmla="*/ 77 w 498"/>
                  <a:gd name="T5" fmla="*/ 156 h 157"/>
                  <a:gd name="T6" fmla="*/ 0 w 498"/>
                  <a:gd name="T7" fmla="*/ 80 h 157"/>
                  <a:gd name="T8" fmla="*/ 0 w 498"/>
                  <a:gd name="T9" fmla="*/ 80 h 157"/>
                  <a:gd name="T10" fmla="*/ 76 w 498"/>
                  <a:gd name="T11" fmla="*/ 2 h 157"/>
                  <a:gd name="T12" fmla="*/ 421 w 498"/>
                  <a:gd name="T13" fmla="*/ 0 h 157"/>
                  <a:gd name="T14" fmla="*/ 498 w 498"/>
                  <a:gd name="T15" fmla="*/ 7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8" h="157">
                    <a:moveTo>
                      <a:pt x="498" y="77"/>
                    </a:moveTo>
                    <a:cubicBezTo>
                      <a:pt x="498" y="119"/>
                      <a:pt x="464" y="154"/>
                      <a:pt x="422" y="154"/>
                    </a:cubicBezTo>
                    <a:cubicBezTo>
                      <a:pt x="77" y="156"/>
                      <a:pt x="77" y="156"/>
                      <a:pt x="77" y="156"/>
                    </a:cubicBezTo>
                    <a:cubicBezTo>
                      <a:pt x="35" y="157"/>
                      <a:pt x="0" y="122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37"/>
                      <a:pt x="34" y="2"/>
                      <a:pt x="76" y="2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63" y="0"/>
                      <a:pt x="498" y="34"/>
                      <a:pt x="498" y="77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+mj-lt"/>
                  <a:ea typeface="+mj-ea"/>
                </a:endParaRPr>
              </a:p>
            </p:txBody>
          </p:sp>
          <p:sp>
            <p:nvSpPr>
              <p:cNvPr id="37" name="文本框 91"/>
              <p:cNvSpPr txBox="1"/>
              <p:nvPr/>
            </p:nvSpPr>
            <p:spPr>
              <a:xfrm>
                <a:off x="6194636" y="2340241"/>
                <a:ext cx="485692" cy="427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latin typeface="+mj-lt"/>
                    <a:ea typeface="+mj-ea"/>
                    <a:cs typeface="Arial Unicode MS" panose="020B0604020202020204" pitchFamily="34" charset="-122"/>
                  </a:rPr>
                  <a:t>01</a:t>
                </a:r>
              </a:p>
            </p:txBody>
          </p:sp>
          <p:sp>
            <p:nvSpPr>
              <p:cNvPr id="38" name="文本框 92"/>
              <p:cNvSpPr txBox="1"/>
              <p:nvPr/>
            </p:nvSpPr>
            <p:spPr>
              <a:xfrm>
                <a:off x="5548610" y="3421040"/>
                <a:ext cx="485692" cy="427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latin typeface="+mj-lt"/>
                    <a:ea typeface="+mj-ea"/>
                    <a:cs typeface="Arial Unicode MS" panose="020B0604020202020204" pitchFamily="34" charset="-122"/>
                  </a:rPr>
                  <a:t>02</a:t>
                </a:r>
                <a:endParaRPr lang="zh-CN" altLang="en-US" sz="2400" dirty="0">
                  <a:solidFill>
                    <a:schemeClr val="bg1"/>
                  </a:solidFill>
                  <a:latin typeface="+mj-lt"/>
                  <a:ea typeface="+mj-ea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39" name="文本框 93"/>
              <p:cNvSpPr txBox="1"/>
              <p:nvPr/>
            </p:nvSpPr>
            <p:spPr>
              <a:xfrm>
                <a:off x="6205678" y="4500940"/>
                <a:ext cx="485692" cy="427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latin typeface="+mj-lt"/>
                    <a:ea typeface="+mj-ea"/>
                    <a:cs typeface="Arial Unicode MS" panose="020B0604020202020204" pitchFamily="34" charset="-122"/>
                  </a:rPr>
                  <a:t>03</a:t>
                </a:r>
                <a:endParaRPr lang="zh-CN" altLang="en-US" sz="2400" dirty="0">
                  <a:solidFill>
                    <a:schemeClr val="bg1"/>
                  </a:solidFill>
                  <a:latin typeface="+mj-lt"/>
                  <a:ea typeface="+mj-ea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1" name="Oval 35"/>
              <p:cNvSpPr/>
              <p:nvPr/>
            </p:nvSpPr>
            <p:spPr>
              <a:xfrm>
                <a:off x="4893229" y="1843719"/>
                <a:ext cx="1338772" cy="1338774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0"/>
              </a:gradFill>
              <a:ln w="28575"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135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dirty="0">
                  <a:latin typeface="+mj-lt"/>
                  <a:ea typeface="+mj-ea"/>
                </a:endParaRPr>
              </a:p>
            </p:txBody>
          </p:sp>
          <p:sp>
            <p:nvSpPr>
              <p:cNvPr id="42" name="Oval 33"/>
              <p:cNvSpPr/>
              <p:nvPr/>
            </p:nvSpPr>
            <p:spPr>
              <a:xfrm>
                <a:off x="5966244" y="2968676"/>
                <a:ext cx="1338773" cy="1338773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0"/>
              </a:gradFill>
              <a:ln w="28575"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135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>
                  <a:latin typeface="+mj-lt"/>
                  <a:ea typeface="+mj-ea"/>
                </a:endParaRPr>
              </a:p>
            </p:txBody>
          </p:sp>
          <p:sp>
            <p:nvSpPr>
              <p:cNvPr id="43" name="Oval 31"/>
              <p:cNvSpPr/>
              <p:nvPr/>
            </p:nvSpPr>
            <p:spPr>
              <a:xfrm>
                <a:off x="4913346" y="4037231"/>
                <a:ext cx="1338773" cy="1338773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0"/>
              </a:gradFill>
              <a:ln w="28575"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135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dirty="0">
                  <a:latin typeface="+mj-lt"/>
                  <a:ea typeface="+mj-ea"/>
                </a:endParaRPr>
              </a:p>
            </p:txBody>
          </p:sp>
        </p:grpSp>
        <p:pic>
          <p:nvPicPr>
            <p:cNvPr id="2" name="Картина 1">
              <a:extLst>
                <a:ext uri="{FF2B5EF4-FFF2-40B4-BE49-F238E27FC236}">
                  <a16:creationId xmlns="" xmlns:a16="http://schemas.microsoft.com/office/drawing/2014/main" id="{AFA01E0D-8B44-49C7-AC63-FD40CBE71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4483" y="1673393"/>
              <a:ext cx="1398255" cy="1107342"/>
            </a:xfrm>
            <a:prstGeom prst="rect">
              <a:avLst/>
            </a:prstGeom>
          </p:spPr>
        </p:pic>
        <p:pic>
          <p:nvPicPr>
            <p:cNvPr id="5" name="Картина 4">
              <a:extLst>
                <a:ext uri="{FF2B5EF4-FFF2-40B4-BE49-F238E27FC236}">
                  <a16:creationId xmlns="" xmlns:a16="http://schemas.microsoft.com/office/drawing/2014/main" id="{01340B09-B346-4BCC-BC60-FB275ACFE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9923" y="2755927"/>
              <a:ext cx="1468499" cy="1170959"/>
            </a:xfrm>
            <a:prstGeom prst="rect">
              <a:avLst/>
            </a:prstGeom>
          </p:spPr>
        </p:pic>
        <p:pic>
          <p:nvPicPr>
            <p:cNvPr id="6" name="Картина 5">
              <a:extLst>
                <a:ext uri="{FF2B5EF4-FFF2-40B4-BE49-F238E27FC236}">
                  <a16:creationId xmlns="" xmlns:a16="http://schemas.microsoft.com/office/drawing/2014/main" id="{23147AEA-4090-4BAD-BD8E-34A3D8C2A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71444" y="3932161"/>
              <a:ext cx="1238294" cy="123829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95" grpId="0"/>
      <p:bldP spid="9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组合 149"/>
          <p:cNvGrpSpPr/>
          <p:nvPr/>
        </p:nvGrpSpPr>
        <p:grpSpPr>
          <a:xfrm>
            <a:off x="4040440" y="207049"/>
            <a:ext cx="4709559" cy="646331"/>
            <a:chOff x="-17211" y="378977"/>
            <a:chExt cx="4709561" cy="646332"/>
          </a:xfrm>
        </p:grpSpPr>
        <p:sp>
          <p:nvSpPr>
            <p:cNvPr id="151" name="文本框 23"/>
            <p:cNvSpPr txBox="1"/>
            <p:nvPr/>
          </p:nvSpPr>
          <p:spPr>
            <a:xfrm>
              <a:off x="-17211" y="378977"/>
              <a:ext cx="4709561" cy="646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bg-BG" altLang="zh-CN" sz="3600" dirty="0">
                  <a:solidFill>
                    <a:schemeClr val="bg1"/>
                  </a:solidFill>
                  <a:latin typeface="+mj-lt"/>
                  <a:ea typeface="+mj-ea"/>
                </a:rPr>
                <a:t>ПОДКРЕПА ЗА УСПЕХ </a:t>
              </a:r>
            </a:p>
          </p:txBody>
        </p:sp>
        <p:sp>
          <p:nvSpPr>
            <p:cNvPr id="152" name="等腰三角形 151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chemeClr val="tx2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+mj-lt"/>
              </a:endParaRPr>
            </a:p>
          </p:txBody>
        </p:sp>
      </p:grpSp>
      <p:graphicFrame>
        <p:nvGraphicFramePr>
          <p:cNvPr id="2" name="Диаграма 1">
            <a:extLst>
              <a:ext uri="{FF2B5EF4-FFF2-40B4-BE49-F238E27FC236}">
                <a16:creationId xmlns="" xmlns:a16="http://schemas.microsoft.com/office/drawing/2014/main" id="{E72174FB-411C-4A29-ADB8-FE7B12E63F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2321336"/>
              </p:ext>
            </p:extLst>
          </p:nvPr>
        </p:nvGraphicFramePr>
        <p:xfrm>
          <a:off x="2032000" y="12322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E0D528-6DC5-444D-ADDC-6FD8C7F9ED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2AE0D528-6DC5-444D-ADDC-6FD8C7F9ED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2AE0D528-6DC5-444D-ADDC-6FD8C7F9ED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C2A306-41A7-405E-9A2A-9F04130C41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C9C2A306-41A7-405E-9A2A-9F04130C41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C9C2A306-41A7-405E-9A2A-9F04130C41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9CDEDC-72EE-43AA-8CA8-1C48A7BB58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E79CDEDC-72EE-43AA-8CA8-1C48A7BB58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E79CDEDC-72EE-43AA-8CA8-1C48A7BB58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877A5C-BDF4-4A30-A00D-54614928EC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D6877A5C-BDF4-4A30-A00D-54614928EC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D6877A5C-BDF4-4A30-A00D-54614928EC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055A55-EE77-48BC-B012-6E553CC54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78055A55-EE77-48BC-B012-6E553CC54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78055A55-EE77-48BC-B012-6E553CC54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4D4BE1-E454-4577-83D8-1165F148D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424D4BE1-E454-4577-83D8-1165F148D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424D4BE1-E454-4577-83D8-1165F148D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60F28F4-8FBA-482B-9D55-0194DAC7F0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E60F28F4-8FBA-482B-9D55-0194DAC7F0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E60F28F4-8FBA-482B-9D55-0194DAC7F0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C4FE03-D626-4E70-A18B-63E457E54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56C4FE03-D626-4E70-A18B-63E457E54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56C4FE03-D626-4E70-A18B-63E457E54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等腰三角形 151"/>
          <p:cNvSpPr/>
          <p:nvPr/>
        </p:nvSpPr>
        <p:spPr>
          <a:xfrm rot="16200000" flipH="1" flipV="1">
            <a:off x="492509" y="454912"/>
            <a:ext cx="304322" cy="152455"/>
          </a:xfrm>
          <a:prstGeom prst="triangle">
            <a:avLst/>
          </a:prstGeom>
          <a:solidFill>
            <a:schemeClr val="tx2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1" name="Текстово поле 80">
            <a:extLst>
              <a:ext uri="{FF2B5EF4-FFF2-40B4-BE49-F238E27FC236}">
                <a16:creationId xmlns="" xmlns:a16="http://schemas.microsoft.com/office/drawing/2014/main" id="{ADC30D85-F639-4B8B-8EF1-D9AE7357D4BE}"/>
              </a:ext>
            </a:extLst>
          </p:cNvPr>
          <p:cNvSpPr txBox="1"/>
          <p:nvPr/>
        </p:nvSpPr>
        <p:spPr>
          <a:xfrm>
            <a:off x="3203106" y="55812"/>
            <a:ext cx="6093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黑体" panose="02010609060101010101" pitchFamily="49" charset="-122"/>
                <a:cs typeface="+mn-cs"/>
              </a:rPr>
              <a:t>ПОДКРЕПА ЗА УСПЕХ </a:t>
            </a:r>
          </a:p>
        </p:txBody>
      </p:sp>
      <p:sp>
        <p:nvSpPr>
          <p:cNvPr id="7" name="Текстово поле 6">
            <a:extLst>
              <a:ext uri="{FF2B5EF4-FFF2-40B4-BE49-F238E27FC236}">
                <a16:creationId xmlns="" xmlns:a16="http://schemas.microsoft.com/office/drawing/2014/main" id="{44D02F44-F632-424C-9036-93561E76F061}"/>
              </a:ext>
            </a:extLst>
          </p:cNvPr>
          <p:cNvSpPr txBox="1"/>
          <p:nvPr/>
        </p:nvSpPr>
        <p:spPr>
          <a:xfrm>
            <a:off x="3439298" y="461742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bg-BG" sz="3600" dirty="0">
                <a:solidFill>
                  <a:schemeClr val="bg1"/>
                </a:solidFill>
              </a:rPr>
              <a:t>Български език и литература VІІ и Х клас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="" xmlns:a16="http://schemas.microsoft.com/office/drawing/2014/main" id="{9ACFE19D-AF4D-4FAA-B58C-A0361A3A0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786" y="1662071"/>
            <a:ext cx="3626427" cy="4835236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="" xmlns:a16="http://schemas.microsoft.com/office/drawing/2014/main" id="{E75B19A8-1733-4544-A1E1-7907EBBEEE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4" y="3822327"/>
            <a:ext cx="3878619" cy="2908964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="" xmlns:a16="http://schemas.microsoft.com/office/drawing/2014/main" id="{2192B93D-BC07-4E77-AF75-C0AA5A2A0D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6"/>
          <a:stretch/>
        </p:blipFill>
        <p:spPr>
          <a:xfrm>
            <a:off x="93611" y="1089231"/>
            <a:ext cx="4091906" cy="2587536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="" xmlns:a16="http://schemas.microsoft.com/office/drawing/2014/main" id="{26A9312B-E2EA-48D8-B268-9AE2662A40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579" y="1108072"/>
            <a:ext cx="3735639" cy="2801729"/>
          </a:xfrm>
          <a:prstGeom prst="rect">
            <a:avLst/>
          </a:prstGeom>
        </p:spPr>
      </p:pic>
      <p:pic>
        <p:nvPicPr>
          <p:cNvPr id="13" name="Картина 12">
            <a:extLst>
              <a:ext uri="{FF2B5EF4-FFF2-40B4-BE49-F238E27FC236}">
                <a16:creationId xmlns="" xmlns:a16="http://schemas.microsoft.com/office/drawing/2014/main" id="{AE67062F-B845-4372-BE7D-B3424BB901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"/>
          <a:stretch/>
        </p:blipFill>
        <p:spPr>
          <a:xfrm>
            <a:off x="8041143" y="4011471"/>
            <a:ext cx="3878619" cy="271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3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等腰三角形 151"/>
          <p:cNvSpPr/>
          <p:nvPr/>
        </p:nvSpPr>
        <p:spPr>
          <a:xfrm rot="16200000" flipH="1" flipV="1">
            <a:off x="492509" y="454912"/>
            <a:ext cx="304322" cy="152455"/>
          </a:xfrm>
          <a:prstGeom prst="triangle">
            <a:avLst/>
          </a:prstGeom>
          <a:solidFill>
            <a:schemeClr val="tx2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1" name="Текстово поле 80">
            <a:extLst>
              <a:ext uri="{FF2B5EF4-FFF2-40B4-BE49-F238E27FC236}">
                <a16:creationId xmlns="" xmlns:a16="http://schemas.microsoft.com/office/drawing/2014/main" id="{ADC30D85-F639-4B8B-8EF1-D9AE7357D4BE}"/>
              </a:ext>
            </a:extLst>
          </p:cNvPr>
          <p:cNvSpPr txBox="1"/>
          <p:nvPr/>
        </p:nvSpPr>
        <p:spPr>
          <a:xfrm>
            <a:off x="3203106" y="55812"/>
            <a:ext cx="6093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黑体" panose="02010609060101010101" pitchFamily="49" charset="-122"/>
                <a:cs typeface="+mn-cs"/>
              </a:rPr>
              <a:t>ПОДКРЕПА ЗА УСПЕХ </a:t>
            </a:r>
          </a:p>
        </p:txBody>
      </p:sp>
      <p:sp>
        <p:nvSpPr>
          <p:cNvPr id="7" name="Текстово поле 6">
            <a:extLst>
              <a:ext uri="{FF2B5EF4-FFF2-40B4-BE49-F238E27FC236}">
                <a16:creationId xmlns="" xmlns:a16="http://schemas.microsoft.com/office/drawing/2014/main" id="{44D02F44-F632-424C-9036-93561E76F061}"/>
              </a:ext>
            </a:extLst>
          </p:cNvPr>
          <p:cNvSpPr txBox="1"/>
          <p:nvPr/>
        </p:nvSpPr>
        <p:spPr>
          <a:xfrm>
            <a:off x="3203106" y="53113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bg-BG" sz="3600" dirty="0">
                <a:solidFill>
                  <a:schemeClr val="bg1"/>
                </a:solidFill>
              </a:rPr>
              <a:t>Математика VІІ и Х клас</a:t>
            </a:r>
          </a:p>
        </p:txBody>
      </p:sp>
      <p:pic>
        <p:nvPicPr>
          <p:cNvPr id="11" name="Картина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669" y="1422295"/>
            <a:ext cx="3048000" cy="4064001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7" y="-38692"/>
            <a:ext cx="2651286" cy="3535048"/>
          </a:xfrm>
          <a:prstGeom prst="rect">
            <a:avLst/>
          </a:prstGeom>
        </p:spPr>
      </p:pic>
      <p:pic>
        <p:nvPicPr>
          <p:cNvPr id="20" name="Картина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15" y="1496656"/>
            <a:ext cx="2999549" cy="3999399"/>
          </a:xfrm>
          <a:prstGeom prst="rect">
            <a:avLst/>
          </a:prstGeom>
        </p:spPr>
      </p:pic>
      <p:pic>
        <p:nvPicPr>
          <p:cNvPr id="21" name="Картина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55" y="0"/>
            <a:ext cx="2450567" cy="3267423"/>
          </a:xfrm>
          <a:prstGeom prst="rect">
            <a:avLst/>
          </a:prstGeom>
        </p:spPr>
      </p:pic>
      <p:pic>
        <p:nvPicPr>
          <p:cNvPr id="22" name="Картина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91" y="3454296"/>
            <a:ext cx="2497652" cy="3330203"/>
          </a:xfrm>
          <a:prstGeom prst="rect">
            <a:avLst/>
          </a:prstGeom>
        </p:spPr>
      </p:pic>
      <p:pic>
        <p:nvPicPr>
          <p:cNvPr id="23" name="Картина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505" y="3362543"/>
            <a:ext cx="2566468" cy="34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0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组合 149"/>
          <p:cNvGrpSpPr/>
          <p:nvPr/>
        </p:nvGrpSpPr>
        <p:grpSpPr>
          <a:xfrm>
            <a:off x="2525324" y="207049"/>
            <a:ext cx="6882590" cy="921663"/>
            <a:chOff x="-1532328" y="378977"/>
            <a:chExt cx="6882593" cy="921664"/>
          </a:xfrm>
        </p:grpSpPr>
        <p:sp>
          <p:nvSpPr>
            <p:cNvPr id="151" name="文本框 23"/>
            <p:cNvSpPr txBox="1"/>
            <p:nvPr/>
          </p:nvSpPr>
          <p:spPr>
            <a:xfrm>
              <a:off x="-1532328" y="469643"/>
              <a:ext cx="6882593" cy="830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bg-BG" altLang="zh-CN" sz="4800" dirty="0">
                  <a:solidFill>
                    <a:schemeClr val="bg1"/>
                  </a:solidFill>
                  <a:latin typeface="+mj-lt"/>
                  <a:ea typeface="+mj-ea"/>
                </a:rPr>
                <a:t>Занимания по интереси</a:t>
              </a:r>
            </a:p>
          </p:txBody>
        </p:sp>
        <p:sp>
          <p:nvSpPr>
            <p:cNvPr id="152" name="等腰三角形 151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chemeClr val="tx2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+mj-lt"/>
              </a:endParaRPr>
            </a:p>
          </p:txBody>
        </p:sp>
      </p:grpSp>
      <p:graphicFrame>
        <p:nvGraphicFramePr>
          <p:cNvPr id="2" name="Диаграма 1">
            <a:extLst>
              <a:ext uri="{FF2B5EF4-FFF2-40B4-BE49-F238E27FC236}">
                <a16:creationId xmlns="" xmlns:a16="http://schemas.microsoft.com/office/drawing/2014/main" id="{E72174FB-411C-4A29-ADB8-FE7B12E63F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1644859"/>
              </p:ext>
            </p:extLst>
          </p:nvPr>
        </p:nvGraphicFramePr>
        <p:xfrm>
          <a:off x="2360613" y="1603759"/>
          <a:ext cx="7212013" cy="4125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099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E0D528-6DC5-444D-ADDC-6FD8C7F9ED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2AE0D528-6DC5-444D-ADDC-6FD8C7F9ED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2AE0D528-6DC5-444D-ADDC-6FD8C7F9ED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C2A306-41A7-405E-9A2A-9F04130C41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C9C2A306-41A7-405E-9A2A-9F04130C41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C9C2A306-41A7-405E-9A2A-9F04130C41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9CDEDC-72EE-43AA-8CA8-1C48A7BB58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E79CDEDC-72EE-43AA-8CA8-1C48A7BB58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E79CDEDC-72EE-43AA-8CA8-1C48A7BB58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877A5C-BDF4-4A30-A00D-54614928EC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D6877A5C-BDF4-4A30-A00D-54614928EC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D6877A5C-BDF4-4A30-A00D-54614928EC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>
            <a:extLst>
              <a:ext uri="{FF2B5EF4-FFF2-40B4-BE49-F238E27FC236}">
                <a16:creationId xmlns="" xmlns:a16="http://schemas.microsoft.com/office/drawing/2014/main" id="{D9595D28-A8F5-480A-BED4-B3C2E03ADFD6}"/>
              </a:ext>
            </a:extLst>
          </p:cNvPr>
          <p:cNvSpPr txBox="1"/>
          <p:nvPr/>
        </p:nvSpPr>
        <p:spPr>
          <a:xfrm>
            <a:off x="3158836" y="32102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bg-BG" sz="4800" dirty="0">
                <a:solidFill>
                  <a:schemeClr val="bg1"/>
                </a:solidFill>
              </a:rPr>
              <a:t>Клуб „Франк“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A4BBFF56-8792-4289-88C8-2F5252973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61" y="59376"/>
            <a:ext cx="2794664" cy="372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9FF31202-E8C5-4566-9372-2FEF6F4BB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526" y="59376"/>
            <a:ext cx="2698921" cy="359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="" xmlns:a16="http://schemas.microsoft.com/office/drawing/2014/main" id="{26A5BA50-3705-4FB5-9724-40FB3AEDF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576" y="1485693"/>
            <a:ext cx="3354112" cy="447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="" xmlns:a16="http://schemas.microsoft.com/office/drawing/2014/main" id="{1E12F5FC-3334-47A5-A744-4BA6C37F4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9"/>
          <a:stretch/>
        </p:blipFill>
        <p:spPr bwMode="auto">
          <a:xfrm>
            <a:off x="8269780" y="3723475"/>
            <a:ext cx="3188459" cy="313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="" xmlns:a16="http://schemas.microsoft.com/office/drawing/2014/main" id="{0057BB59-6330-43EC-9BD8-2849E55B1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2"/>
          <a:stretch/>
        </p:blipFill>
        <p:spPr bwMode="auto">
          <a:xfrm>
            <a:off x="1548821" y="3870765"/>
            <a:ext cx="2794663" cy="298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36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A4469D53-9BC2-4FFE-A528-8CAF9BF5F1DE}"/>
              </a:ext>
            </a:extLst>
          </p:cNvPr>
          <p:cNvSpPr txBox="1"/>
          <p:nvPr/>
        </p:nvSpPr>
        <p:spPr>
          <a:xfrm>
            <a:off x="2396836" y="279461"/>
            <a:ext cx="78139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bg-BG" sz="4800" dirty="0">
                <a:solidFill>
                  <a:schemeClr val="bg1"/>
                </a:solidFill>
              </a:rPr>
              <a:t>Клуб „Млад химик и еколог“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FF90F59A-E254-41D6-9B1B-AB0174E4E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217" y="1411705"/>
            <a:ext cx="3050783" cy="446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D3D26ACA-15DE-4955-8120-C1D2E893C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4826"/>
            <a:ext cx="2888222" cy="451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="" xmlns:a16="http://schemas.microsoft.com/office/drawing/2014/main" id="{4CC9CDD0-255E-4A8F-AD84-79BF1D126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95" y="1379761"/>
            <a:ext cx="2675381" cy="446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="" xmlns:a16="http://schemas.microsoft.com/office/drawing/2014/main" id="{BDEC8B33-83A1-4424-A605-F31EEC8D2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070" y="1285019"/>
            <a:ext cx="2794425" cy="456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77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组合 149"/>
          <p:cNvGrpSpPr/>
          <p:nvPr/>
        </p:nvGrpSpPr>
        <p:grpSpPr>
          <a:xfrm>
            <a:off x="568442" y="319365"/>
            <a:ext cx="10290057" cy="1413494"/>
            <a:chOff x="568442" y="319364"/>
            <a:chExt cx="8292269" cy="954109"/>
          </a:xfrm>
        </p:grpSpPr>
        <p:sp>
          <p:nvSpPr>
            <p:cNvPr id="151" name="文本框 23"/>
            <p:cNvSpPr txBox="1"/>
            <p:nvPr/>
          </p:nvSpPr>
          <p:spPr>
            <a:xfrm>
              <a:off x="665958" y="319364"/>
              <a:ext cx="8194753" cy="954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/>
                  <a:ea typeface="黑体" panose="02010609060101010101" pitchFamily="49" charset="-122"/>
                  <a:cs typeface="+mn-cs"/>
                </a:rPr>
                <a:t>Проект «Равен </a:t>
              </a:r>
              <a:r>
                <a:rPr kumimoji="0" lang="ru-RU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/>
                  <a:ea typeface="黑体" panose="02010609060101010101" pitchFamily="49" charset="-122"/>
                  <a:cs typeface="+mn-cs"/>
                </a:rPr>
                <a:t>достъп</a:t>
              </a:r>
              <a:r>
                <a:rPr kumimoji="0" lang="ru-RU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/>
                  <a:ea typeface="黑体" panose="02010609060101010101" pitchFamily="49" charset="-122"/>
                  <a:cs typeface="+mn-cs"/>
                </a:rPr>
                <a:t> до </a:t>
              </a:r>
              <a:r>
                <a:rPr kumimoji="0" lang="ru-RU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/>
                  <a:ea typeface="黑体" panose="02010609060101010101" pitchFamily="49" charset="-122"/>
                  <a:cs typeface="+mn-cs"/>
                </a:rPr>
                <a:t>училищно</a:t>
              </a:r>
              <a:r>
                <a:rPr kumimoji="0" lang="ru-RU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/>
                  <a:ea typeface="黑体" panose="02010609060101010101" pitchFamily="49" charset="-122"/>
                  <a:cs typeface="+mn-cs"/>
                </a:rPr>
                <a:t> образование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/>
                  <a:ea typeface="黑体" panose="02010609060101010101" pitchFamily="49" charset="-122"/>
                  <a:cs typeface="+mn-cs"/>
                </a:rPr>
                <a:t> в </a:t>
              </a:r>
              <a:r>
                <a:rPr kumimoji="0" lang="ru-RU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/>
                  <a:ea typeface="黑体" panose="02010609060101010101" pitchFamily="49" charset="-122"/>
                  <a:cs typeface="+mn-cs"/>
                </a:rPr>
                <a:t>условията</a:t>
              </a:r>
              <a:r>
                <a:rPr kumimoji="0" lang="ru-RU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/>
                  <a:ea typeface="黑体" panose="02010609060101010101" pitchFamily="49" charset="-122"/>
                  <a:cs typeface="+mn-cs"/>
                </a:rPr>
                <a:t> на </a:t>
              </a:r>
              <a:r>
                <a:rPr kumimoji="0" lang="ru-RU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/>
                  <a:ea typeface="黑体" panose="02010609060101010101" pitchFamily="49" charset="-122"/>
                  <a:cs typeface="+mn-cs"/>
                </a:rPr>
                <a:t>кризи</a:t>
              </a:r>
              <a:r>
                <a:rPr kumimoji="0" lang="ru-RU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/>
                  <a:ea typeface="黑体" panose="02010609060101010101" pitchFamily="49" charset="-122"/>
                  <a:cs typeface="+mn-cs"/>
                </a:rPr>
                <a:t>»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52" name="等腰三角形 151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chemeClr val="tx2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4146863" y="4945361"/>
            <a:ext cx="1225847" cy="1228327"/>
            <a:chOff x="4870744" y="3723878"/>
            <a:chExt cx="1057687" cy="1059827"/>
          </a:xfrm>
        </p:grpSpPr>
        <p:grpSp>
          <p:nvGrpSpPr>
            <p:cNvPr id="81" name="Group 10"/>
            <p:cNvGrpSpPr/>
            <p:nvPr/>
          </p:nvGrpSpPr>
          <p:grpSpPr>
            <a:xfrm>
              <a:off x="4870744" y="3723878"/>
              <a:ext cx="1057687" cy="1059827"/>
              <a:chOff x="3692576" y="1742634"/>
              <a:chExt cx="2790379" cy="2796023"/>
            </a:xfrm>
          </p:grpSpPr>
          <p:grpSp>
            <p:nvGrpSpPr>
              <p:cNvPr id="83" name="组合 79"/>
              <p:cNvGrpSpPr/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87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4400" kern="0">
                    <a:solidFill>
                      <a:srgbClr val="FFFFFF"/>
                    </a:solidFill>
                    <a:latin typeface="+mj-lt"/>
                    <a:ea typeface="+mj-ea"/>
                  </a:endParaRPr>
                </a:p>
              </p:txBody>
            </p:sp>
            <p:sp>
              <p:nvSpPr>
                <p:cNvPr id="88" name="任意多边形 83"/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4400" kern="0">
                    <a:solidFill>
                      <a:srgbClr val="FFFFFF"/>
                    </a:solidFill>
                    <a:latin typeface="+mj-lt"/>
                    <a:ea typeface="+mj-ea"/>
                  </a:endParaRPr>
                </a:p>
              </p:txBody>
            </p:sp>
          </p:grpSp>
          <p:sp>
            <p:nvSpPr>
              <p:cNvPr id="86" name="椭圆 80"/>
              <p:cNvSpPr/>
              <p:nvPr/>
            </p:nvSpPr>
            <p:spPr bwMode="auto">
              <a:xfrm>
                <a:off x="4101617" y="2137563"/>
                <a:ext cx="2016471" cy="2020559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600" kern="0" dirty="0">
                  <a:solidFill>
                    <a:srgbClr val="FFFFFF"/>
                  </a:solidFill>
                  <a:latin typeface="+mj-lt"/>
                  <a:ea typeface="+mj-ea"/>
                </a:endParaRPr>
              </a:p>
            </p:txBody>
          </p:sp>
        </p:grpSp>
        <p:sp>
          <p:nvSpPr>
            <p:cNvPr id="82" name="KSO_Shape"/>
            <p:cNvSpPr/>
            <p:nvPr/>
          </p:nvSpPr>
          <p:spPr bwMode="auto">
            <a:xfrm>
              <a:off x="5207533" y="4092731"/>
              <a:ext cx="408407" cy="344423"/>
            </a:xfrm>
            <a:custGeom>
              <a:avLst/>
              <a:gdLst>
                <a:gd name="T0" fmla="*/ 332222 w 2301876"/>
                <a:gd name="T1" fmla="*/ 1410232 h 1941513"/>
                <a:gd name="T2" fmla="*/ 321717 w 2301876"/>
                <a:gd name="T3" fmla="*/ 1470415 h 1941513"/>
                <a:gd name="T4" fmla="*/ 382384 w 2301876"/>
                <a:gd name="T5" fmla="*/ 1525343 h 1941513"/>
                <a:gd name="T6" fmla="*/ 696485 w 2301876"/>
                <a:gd name="T7" fmla="*/ 1509573 h 1941513"/>
                <a:gd name="T8" fmla="*/ 723010 w 2301876"/>
                <a:gd name="T9" fmla="*/ 1444398 h 1941513"/>
                <a:gd name="T10" fmla="*/ 671273 w 2301876"/>
                <a:gd name="T11" fmla="*/ 1380797 h 1941513"/>
                <a:gd name="T12" fmla="*/ 1348867 w 2301876"/>
                <a:gd name="T13" fmla="*/ 1247408 h 1941513"/>
                <a:gd name="T14" fmla="*/ 1327043 w 2301876"/>
                <a:gd name="T15" fmla="*/ 1320445 h 1941513"/>
                <a:gd name="T16" fmla="*/ 1593934 w 2301876"/>
                <a:gd name="T17" fmla="*/ 1356438 h 1941513"/>
                <a:gd name="T18" fmla="*/ 1647838 w 2301876"/>
                <a:gd name="T19" fmla="*/ 1303105 h 1941513"/>
                <a:gd name="T20" fmla="*/ 1606030 w 2301876"/>
                <a:gd name="T21" fmla="*/ 1239789 h 1941513"/>
                <a:gd name="T22" fmla="*/ 1529191 w 2301876"/>
                <a:gd name="T23" fmla="*/ 516517 h 1941513"/>
                <a:gd name="T24" fmla="*/ 1584982 w 2301876"/>
                <a:gd name="T25" fmla="*/ 576970 h 1941513"/>
                <a:gd name="T26" fmla="*/ 1601035 w 2301876"/>
                <a:gd name="T27" fmla="*/ 667649 h 1941513"/>
                <a:gd name="T28" fmla="*/ 1640510 w 2301876"/>
                <a:gd name="T29" fmla="*/ 716799 h 1941513"/>
                <a:gd name="T30" fmla="*/ 1583140 w 2301876"/>
                <a:gd name="T31" fmla="*/ 840071 h 1941513"/>
                <a:gd name="T32" fmla="*/ 1691827 w 2301876"/>
                <a:gd name="T33" fmla="*/ 916820 h 1941513"/>
                <a:gd name="T34" fmla="*/ 1229710 w 2301876"/>
                <a:gd name="T35" fmla="*/ 1106063 h 1941513"/>
                <a:gd name="T36" fmla="*/ 1284448 w 2301876"/>
                <a:gd name="T37" fmla="*/ 909460 h 1941513"/>
                <a:gd name="T38" fmla="*/ 1396556 w 2301876"/>
                <a:gd name="T39" fmla="*/ 836654 h 1941513"/>
                <a:gd name="T40" fmla="*/ 1335239 w 2301876"/>
                <a:gd name="T41" fmla="*/ 712857 h 1941513"/>
                <a:gd name="T42" fmla="*/ 1370240 w 2301876"/>
                <a:gd name="T43" fmla="*/ 660815 h 1941513"/>
                <a:gd name="T44" fmla="*/ 1388398 w 2301876"/>
                <a:gd name="T45" fmla="*/ 571451 h 1941513"/>
                <a:gd name="T46" fmla="*/ 1446031 w 2301876"/>
                <a:gd name="T47" fmla="*/ 514152 h 1941513"/>
                <a:gd name="T48" fmla="*/ 570227 w 2301876"/>
                <a:gd name="T49" fmla="*/ 477627 h 1941513"/>
                <a:gd name="T50" fmla="*/ 641756 w 2301876"/>
                <a:gd name="T51" fmla="*/ 549062 h 1941513"/>
                <a:gd name="T52" fmla="*/ 661216 w 2301876"/>
                <a:gd name="T53" fmla="*/ 657005 h 1941513"/>
                <a:gd name="T54" fmla="*/ 633078 w 2301876"/>
                <a:gd name="T55" fmla="*/ 739471 h 1941513"/>
                <a:gd name="T56" fmla="*/ 574697 w 2301876"/>
                <a:gd name="T57" fmla="*/ 792786 h 1941513"/>
                <a:gd name="T58" fmla="*/ 708552 w 2301876"/>
                <a:gd name="T59" fmla="*/ 915697 h 1941513"/>
                <a:gd name="T60" fmla="*/ 815320 w 2301876"/>
                <a:gd name="T61" fmla="*/ 1036508 h 1941513"/>
                <a:gd name="T62" fmla="*/ 222836 w 2301876"/>
                <a:gd name="T63" fmla="*/ 1047276 h 1941513"/>
                <a:gd name="T64" fmla="*/ 324870 w 2301876"/>
                <a:gd name="T65" fmla="*/ 922526 h 1941513"/>
                <a:gd name="T66" fmla="*/ 473189 w 2301876"/>
                <a:gd name="T67" fmla="*/ 794886 h 1941513"/>
                <a:gd name="T68" fmla="*/ 413493 w 2301876"/>
                <a:gd name="T69" fmla="*/ 744461 h 1941513"/>
                <a:gd name="T70" fmla="*/ 382462 w 2301876"/>
                <a:gd name="T71" fmla="*/ 663570 h 1941513"/>
                <a:gd name="T72" fmla="*/ 397978 w 2301876"/>
                <a:gd name="T73" fmla="*/ 556154 h 1941513"/>
                <a:gd name="T74" fmla="*/ 466878 w 2301876"/>
                <a:gd name="T75" fmla="*/ 480778 h 1941513"/>
                <a:gd name="T76" fmla="*/ 140242 w 2301876"/>
                <a:gd name="T77" fmla="*/ 134558 h 1941513"/>
                <a:gd name="T78" fmla="*/ 133677 w 2301876"/>
                <a:gd name="T79" fmla="*/ 1210760 h 1941513"/>
                <a:gd name="T80" fmla="*/ 198545 w 2301876"/>
                <a:gd name="T81" fmla="*/ 1290654 h 1941513"/>
                <a:gd name="T82" fmla="*/ 905010 w 2301876"/>
                <a:gd name="T83" fmla="*/ 1223901 h 1941513"/>
                <a:gd name="T84" fmla="*/ 906061 w 2301876"/>
                <a:gd name="T85" fmla="*/ 137186 h 1941513"/>
                <a:gd name="T86" fmla="*/ 1795088 w 2301876"/>
                <a:gd name="T87" fmla="*/ 130835 h 1941513"/>
                <a:gd name="T88" fmla="*/ 1869239 w 2301876"/>
                <a:gd name="T89" fmla="*/ 166040 h 1941513"/>
                <a:gd name="T90" fmla="*/ 1904211 w 2301876"/>
                <a:gd name="T91" fmla="*/ 240391 h 1941513"/>
                <a:gd name="T92" fmla="*/ 1879757 w 2301876"/>
                <a:gd name="T93" fmla="*/ 1330166 h 1941513"/>
                <a:gd name="T94" fmla="*/ 1769057 w 2301876"/>
                <a:gd name="T95" fmla="*/ 1410033 h 1941513"/>
                <a:gd name="T96" fmla="*/ 1237904 w 2301876"/>
                <a:gd name="T97" fmla="*/ 1415550 h 1941513"/>
                <a:gd name="T98" fmla="*/ 1189785 w 2301876"/>
                <a:gd name="T99" fmla="*/ 1139429 h 1941513"/>
                <a:gd name="T100" fmla="*/ 1756435 w 2301876"/>
                <a:gd name="T101" fmla="*/ 1159921 h 1941513"/>
                <a:gd name="T102" fmla="*/ 1799821 w 2301876"/>
                <a:gd name="T103" fmla="*/ 1088198 h 1941513"/>
                <a:gd name="T104" fmla="*/ 898445 w 2301876"/>
                <a:gd name="T105" fmla="*/ 262 h 1941513"/>
                <a:gd name="T106" fmla="*/ 992990 w 2301876"/>
                <a:gd name="T107" fmla="*/ 39421 h 1941513"/>
                <a:gd name="T108" fmla="*/ 1041313 w 2301876"/>
                <a:gd name="T109" fmla="*/ 129302 h 1941513"/>
                <a:gd name="T110" fmla="*/ 1017414 w 2301876"/>
                <a:gd name="T111" fmla="*/ 1483030 h 1941513"/>
                <a:gd name="T112" fmla="*/ 887939 w 2301876"/>
                <a:gd name="T113" fmla="*/ 1588417 h 1941513"/>
                <a:gd name="T114" fmla="*/ 200909 w 2301876"/>
                <a:gd name="T115" fmla="*/ 1599454 h 1941513"/>
                <a:gd name="T116" fmla="*/ 45959 w 2301876"/>
                <a:gd name="T117" fmla="*/ 1513779 h 1941513"/>
                <a:gd name="T118" fmla="*/ 0 w 2301876"/>
                <a:gd name="T119" fmla="*/ 152429 h 1941513"/>
                <a:gd name="T120" fmla="*/ 34667 w 2301876"/>
                <a:gd name="T121" fmla="*/ 55452 h 1941513"/>
                <a:gd name="T122" fmla="*/ 121596 w 2301876"/>
                <a:gd name="T123" fmla="*/ 2891 h 1941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01876" h="1941513">
                  <a:moveTo>
                    <a:pt x="475693" y="1664563"/>
                  </a:moveTo>
                  <a:lnTo>
                    <a:pt x="471250" y="1664880"/>
                  </a:lnTo>
                  <a:lnTo>
                    <a:pt x="466490" y="1665198"/>
                  </a:lnTo>
                  <a:lnTo>
                    <a:pt x="462047" y="1665515"/>
                  </a:lnTo>
                  <a:lnTo>
                    <a:pt x="457605" y="1666468"/>
                  </a:lnTo>
                  <a:lnTo>
                    <a:pt x="453162" y="1667421"/>
                  </a:lnTo>
                  <a:lnTo>
                    <a:pt x="449354" y="1668691"/>
                  </a:lnTo>
                  <a:lnTo>
                    <a:pt x="440786" y="1671550"/>
                  </a:lnTo>
                  <a:lnTo>
                    <a:pt x="433170" y="1675679"/>
                  </a:lnTo>
                  <a:lnTo>
                    <a:pt x="425553" y="1680125"/>
                  </a:lnTo>
                  <a:lnTo>
                    <a:pt x="418572" y="1685207"/>
                  </a:lnTo>
                  <a:lnTo>
                    <a:pt x="412542" y="1691241"/>
                  </a:lnTo>
                  <a:lnTo>
                    <a:pt x="406513" y="1697276"/>
                  </a:lnTo>
                  <a:lnTo>
                    <a:pt x="401435" y="1704263"/>
                  </a:lnTo>
                  <a:lnTo>
                    <a:pt x="396993" y="1711886"/>
                  </a:lnTo>
                  <a:lnTo>
                    <a:pt x="392867" y="1719508"/>
                  </a:lnTo>
                  <a:lnTo>
                    <a:pt x="390011" y="1728083"/>
                  </a:lnTo>
                  <a:lnTo>
                    <a:pt x="388742" y="1732212"/>
                  </a:lnTo>
                  <a:lnTo>
                    <a:pt x="387790" y="1736341"/>
                  </a:lnTo>
                  <a:lnTo>
                    <a:pt x="386838" y="1740787"/>
                  </a:lnTo>
                  <a:lnTo>
                    <a:pt x="386203" y="1745552"/>
                  </a:lnTo>
                  <a:lnTo>
                    <a:pt x="385886" y="1749998"/>
                  </a:lnTo>
                  <a:lnTo>
                    <a:pt x="385886" y="1754444"/>
                  </a:lnTo>
                  <a:lnTo>
                    <a:pt x="385886" y="1759209"/>
                  </a:lnTo>
                  <a:lnTo>
                    <a:pt x="386203" y="1763655"/>
                  </a:lnTo>
                  <a:lnTo>
                    <a:pt x="386838" y="1768419"/>
                  </a:lnTo>
                  <a:lnTo>
                    <a:pt x="387790" y="1772865"/>
                  </a:lnTo>
                  <a:lnTo>
                    <a:pt x="388742" y="1776994"/>
                  </a:lnTo>
                  <a:lnTo>
                    <a:pt x="390011" y="1781441"/>
                  </a:lnTo>
                  <a:lnTo>
                    <a:pt x="392867" y="1789698"/>
                  </a:lnTo>
                  <a:lnTo>
                    <a:pt x="396993" y="1797639"/>
                  </a:lnTo>
                  <a:lnTo>
                    <a:pt x="401435" y="1804943"/>
                  </a:lnTo>
                  <a:lnTo>
                    <a:pt x="406513" y="1812248"/>
                  </a:lnTo>
                  <a:lnTo>
                    <a:pt x="412542" y="1818283"/>
                  </a:lnTo>
                  <a:lnTo>
                    <a:pt x="418572" y="1824317"/>
                  </a:lnTo>
                  <a:lnTo>
                    <a:pt x="425553" y="1829399"/>
                  </a:lnTo>
                  <a:lnTo>
                    <a:pt x="433170" y="1833845"/>
                  </a:lnTo>
                  <a:lnTo>
                    <a:pt x="440786" y="1837657"/>
                  </a:lnTo>
                  <a:lnTo>
                    <a:pt x="449354" y="1840515"/>
                  </a:lnTo>
                  <a:lnTo>
                    <a:pt x="453162" y="1842103"/>
                  </a:lnTo>
                  <a:lnTo>
                    <a:pt x="457605" y="1842738"/>
                  </a:lnTo>
                  <a:lnTo>
                    <a:pt x="462047" y="1843374"/>
                  </a:lnTo>
                  <a:lnTo>
                    <a:pt x="466490" y="1844326"/>
                  </a:lnTo>
                  <a:lnTo>
                    <a:pt x="471250" y="1844644"/>
                  </a:lnTo>
                  <a:lnTo>
                    <a:pt x="475693" y="1844644"/>
                  </a:lnTo>
                  <a:lnTo>
                    <a:pt x="784465" y="1844644"/>
                  </a:lnTo>
                  <a:lnTo>
                    <a:pt x="788908" y="1844644"/>
                  </a:lnTo>
                  <a:lnTo>
                    <a:pt x="793668" y="1844326"/>
                  </a:lnTo>
                  <a:lnTo>
                    <a:pt x="798111" y="1843374"/>
                  </a:lnTo>
                  <a:lnTo>
                    <a:pt x="802553" y="1842738"/>
                  </a:lnTo>
                  <a:lnTo>
                    <a:pt x="806996" y="1842103"/>
                  </a:lnTo>
                  <a:lnTo>
                    <a:pt x="811122" y="1840515"/>
                  </a:lnTo>
                  <a:lnTo>
                    <a:pt x="819690" y="1837657"/>
                  </a:lnTo>
                  <a:lnTo>
                    <a:pt x="827306" y="1833845"/>
                  </a:lnTo>
                  <a:lnTo>
                    <a:pt x="834605" y="1829399"/>
                  </a:lnTo>
                  <a:lnTo>
                    <a:pt x="841586" y="1824317"/>
                  </a:lnTo>
                  <a:lnTo>
                    <a:pt x="847933" y="1818283"/>
                  </a:lnTo>
                  <a:lnTo>
                    <a:pt x="853963" y="1812248"/>
                  </a:lnTo>
                  <a:lnTo>
                    <a:pt x="859040" y="1804943"/>
                  </a:lnTo>
                  <a:lnTo>
                    <a:pt x="863483" y="1797639"/>
                  </a:lnTo>
                  <a:lnTo>
                    <a:pt x="867608" y="1789698"/>
                  </a:lnTo>
                  <a:lnTo>
                    <a:pt x="870464" y="1781441"/>
                  </a:lnTo>
                  <a:lnTo>
                    <a:pt x="871734" y="1776994"/>
                  </a:lnTo>
                  <a:lnTo>
                    <a:pt x="872686" y="1772865"/>
                  </a:lnTo>
                  <a:lnTo>
                    <a:pt x="873320" y="1768419"/>
                  </a:lnTo>
                  <a:lnTo>
                    <a:pt x="873638" y="1763655"/>
                  </a:lnTo>
                  <a:lnTo>
                    <a:pt x="874272" y="1759209"/>
                  </a:lnTo>
                  <a:lnTo>
                    <a:pt x="874590" y="1754444"/>
                  </a:lnTo>
                  <a:lnTo>
                    <a:pt x="874272" y="1749998"/>
                  </a:lnTo>
                  <a:lnTo>
                    <a:pt x="873638" y="1745552"/>
                  </a:lnTo>
                  <a:lnTo>
                    <a:pt x="873320" y="1740787"/>
                  </a:lnTo>
                  <a:lnTo>
                    <a:pt x="872686" y="1736341"/>
                  </a:lnTo>
                  <a:lnTo>
                    <a:pt x="871734" y="1732212"/>
                  </a:lnTo>
                  <a:lnTo>
                    <a:pt x="870464" y="1728083"/>
                  </a:lnTo>
                  <a:lnTo>
                    <a:pt x="867608" y="1719508"/>
                  </a:lnTo>
                  <a:lnTo>
                    <a:pt x="863483" y="1711886"/>
                  </a:lnTo>
                  <a:lnTo>
                    <a:pt x="859040" y="1704263"/>
                  </a:lnTo>
                  <a:lnTo>
                    <a:pt x="853963" y="1697276"/>
                  </a:lnTo>
                  <a:lnTo>
                    <a:pt x="847933" y="1691241"/>
                  </a:lnTo>
                  <a:lnTo>
                    <a:pt x="841586" y="1685207"/>
                  </a:lnTo>
                  <a:lnTo>
                    <a:pt x="834605" y="1680125"/>
                  </a:lnTo>
                  <a:lnTo>
                    <a:pt x="827306" y="1675679"/>
                  </a:lnTo>
                  <a:lnTo>
                    <a:pt x="819690" y="1671550"/>
                  </a:lnTo>
                  <a:lnTo>
                    <a:pt x="811122" y="1668691"/>
                  </a:lnTo>
                  <a:lnTo>
                    <a:pt x="806996" y="1667421"/>
                  </a:lnTo>
                  <a:lnTo>
                    <a:pt x="802553" y="1666468"/>
                  </a:lnTo>
                  <a:lnTo>
                    <a:pt x="798111" y="1665515"/>
                  </a:lnTo>
                  <a:lnTo>
                    <a:pt x="793668" y="1665198"/>
                  </a:lnTo>
                  <a:lnTo>
                    <a:pt x="788908" y="1664880"/>
                  </a:lnTo>
                  <a:lnTo>
                    <a:pt x="784465" y="1664563"/>
                  </a:lnTo>
                  <a:lnTo>
                    <a:pt x="475693" y="1664563"/>
                  </a:lnTo>
                  <a:close/>
                  <a:moveTo>
                    <a:pt x="1670551" y="1495108"/>
                  </a:moveTo>
                  <a:lnTo>
                    <a:pt x="1662926" y="1495425"/>
                  </a:lnTo>
                  <a:lnTo>
                    <a:pt x="1655936" y="1496695"/>
                  </a:lnTo>
                  <a:lnTo>
                    <a:pt x="1648946" y="1498283"/>
                  </a:lnTo>
                  <a:lnTo>
                    <a:pt x="1642274" y="1500823"/>
                  </a:lnTo>
                  <a:lnTo>
                    <a:pt x="1636237" y="1503998"/>
                  </a:lnTo>
                  <a:lnTo>
                    <a:pt x="1629882" y="1507490"/>
                  </a:lnTo>
                  <a:lnTo>
                    <a:pt x="1624481" y="1511618"/>
                  </a:lnTo>
                  <a:lnTo>
                    <a:pt x="1619080" y="1516380"/>
                  </a:lnTo>
                  <a:lnTo>
                    <a:pt x="1614631" y="1521778"/>
                  </a:lnTo>
                  <a:lnTo>
                    <a:pt x="1610183" y="1527175"/>
                  </a:lnTo>
                  <a:lnTo>
                    <a:pt x="1606688" y="1533208"/>
                  </a:lnTo>
                  <a:lnTo>
                    <a:pt x="1603511" y="1539240"/>
                  </a:lnTo>
                  <a:lnTo>
                    <a:pt x="1601605" y="1545908"/>
                  </a:lnTo>
                  <a:lnTo>
                    <a:pt x="1599698" y="1552893"/>
                  </a:lnTo>
                  <a:lnTo>
                    <a:pt x="1598427" y="1559878"/>
                  </a:lnTo>
                  <a:lnTo>
                    <a:pt x="1598110" y="1567498"/>
                  </a:lnTo>
                  <a:lnTo>
                    <a:pt x="1598427" y="1574800"/>
                  </a:lnTo>
                  <a:lnTo>
                    <a:pt x="1599698" y="1582103"/>
                  </a:lnTo>
                  <a:lnTo>
                    <a:pt x="1601605" y="1589088"/>
                  </a:lnTo>
                  <a:lnTo>
                    <a:pt x="1603511" y="1595755"/>
                  </a:lnTo>
                  <a:lnTo>
                    <a:pt x="1606688" y="1602105"/>
                  </a:lnTo>
                  <a:lnTo>
                    <a:pt x="1610183" y="1607820"/>
                  </a:lnTo>
                  <a:lnTo>
                    <a:pt x="1614631" y="1613535"/>
                  </a:lnTo>
                  <a:lnTo>
                    <a:pt x="1619080" y="1618615"/>
                  </a:lnTo>
                  <a:lnTo>
                    <a:pt x="1624481" y="1623378"/>
                  </a:lnTo>
                  <a:lnTo>
                    <a:pt x="1629882" y="1627505"/>
                  </a:lnTo>
                  <a:lnTo>
                    <a:pt x="1636237" y="1630998"/>
                  </a:lnTo>
                  <a:lnTo>
                    <a:pt x="1642274" y="1634173"/>
                  </a:lnTo>
                  <a:lnTo>
                    <a:pt x="1648946" y="1636713"/>
                  </a:lnTo>
                  <a:lnTo>
                    <a:pt x="1655936" y="1638300"/>
                  </a:lnTo>
                  <a:lnTo>
                    <a:pt x="1662926" y="1639253"/>
                  </a:lnTo>
                  <a:lnTo>
                    <a:pt x="1670551" y="1639570"/>
                  </a:lnTo>
                  <a:lnTo>
                    <a:pt x="1918697" y="1639570"/>
                  </a:lnTo>
                  <a:lnTo>
                    <a:pt x="1926004" y="1639253"/>
                  </a:lnTo>
                  <a:lnTo>
                    <a:pt x="1933630" y="1638300"/>
                  </a:lnTo>
                  <a:lnTo>
                    <a:pt x="1940620" y="1636713"/>
                  </a:lnTo>
                  <a:lnTo>
                    <a:pt x="1947292" y="1634173"/>
                  </a:lnTo>
                  <a:lnTo>
                    <a:pt x="1953329" y="1630998"/>
                  </a:lnTo>
                  <a:lnTo>
                    <a:pt x="1959366" y="1627505"/>
                  </a:lnTo>
                  <a:lnTo>
                    <a:pt x="1964767" y="1623378"/>
                  </a:lnTo>
                  <a:lnTo>
                    <a:pt x="1970168" y="1618615"/>
                  </a:lnTo>
                  <a:lnTo>
                    <a:pt x="1974934" y="1613535"/>
                  </a:lnTo>
                  <a:lnTo>
                    <a:pt x="1979065" y="1607820"/>
                  </a:lnTo>
                  <a:lnTo>
                    <a:pt x="1982560" y="1602105"/>
                  </a:lnTo>
                  <a:lnTo>
                    <a:pt x="1985419" y="1595755"/>
                  </a:lnTo>
                  <a:lnTo>
                    <a:pt x="1988279" y="1589088"/>
                  </a:lnTo>
                  <a:lnTo>
                    <a:pt x="1989868" y="1582103"/>
                  </a:lnTo>
                  <a:lnTo>
                    <a:pt x="1991138" y="1574800"/>
                  </a:lnTo>
                  <a:lnTo>
                    <a:pt x="1991456" y="1567498"/>
                  </a:lnTo>
                  <a:lnTo>
                    <a:pt x="1991138" y="1559878"/>
                  </a:lnTo>
                  <a:lnTo>
                    <a:pt x="1989868" y="1552893"/>
                  </a:lnTo>
                  <a:lnTo>
                    <a:pt x="1988279" y="1545908"/>
                  </a:lnTo>
                  <a:lnTo>
                    <a:pt x="1985419" y="1539240"/>
                  </a:lnTo>
                  <a:lnTo>
                    <a:pt x="1982560" y="1533208"/>
                  </a:lnTo>
                  <a:lnTo>
                    <a:pt x="1979065" y="1527175"/>
                  </a:lnTo>
                  <a:lnTo>
                    <a:pt x="1974934" y="1521778"/>
                  </a:lnTo>
                  <a:lnTo>
                    <a:pt x="1970168" y="1516380"/>
                  </a:lnTo>
                  <a:lnTo>
                    <a:pt x="1964767" y="1511618"/>
                  </a:lnTo>
                  <a:lnTo>
                    <a:pt x="1959366" y="1507490"/>
                  </a:lnTo>
                  <a:lnTo>
                    <a:pt x="1953329" y="1503998"/>
                  </a:lnTo>
                  <a:lnTo>
                    <a:pt x="1947292" y="1500823"/>
                  </a:lnTo>
                  <a:lnTo>
                    <a:pt x="1940620" y="1498283"/>
                  </a:lnTo>
                  <a:lnTo>
                    <a:pt x="1933630" y="1496695"/>
                  </a:lnTo>
                  <a:lnTo>
                    <a:pt x="1926004" y="1495425"/>
                  </a:lnTo>
                  <a:lnTo>
                    <a:pt x="1918697" y="1495108"/>
                  </a:lnTo>
                  <a:lnTo>
                    <a:pt x="1670551" y="1495108"/>
                  </a:lnTo>
                  <a:close/>
                  <a:moveTo>
                    <a:pt x="1787673" y="611187"/>
                  </a:moveTo>
                  <a:lnTo>
                    <a:pt x="1794669" y="611187"/>
                  </a:lnTo>
                  <a:lnTo>
                    <a:pt x="1801665" y="611187"/>
                  </a:lnTo>
                  <a:lnTo>
                    <a:pt x="1808661" y="612140"/>
                  </a:lnTo>
                  <a:lnTo>
                    <a:pt x="1815338" y="613093"/>
                  </a:lnTo>
                  <a:lnTo>
                    <a:pt x="1822016" y="614681"/>
                  </a:lnTo>
                  <a:lnTo>
                    <a:pt x="1828694" y="616587"/>
                  </a:lnTo>
                  <a:lnTo>
                    <a:pt x="1835372" y="618810"/>
                  </a:lnTo>
                  <a:lnTo>
                    <a:pt x="1841732" y="621352"/>
                  </a:lnTo>
                  <a:lnTo>
                    <a:pt x="1847773" y="624210"/>
                  </a:lnTo>
                  <a:lnTo>
                    <a:pt x="1853815" y="627387"/>
                  </a:lnTo>
                  <a:lnTo>
                    <a:pt x="1859539" y="631198"/>
                  </a:lnTo>
                  <a:lnTo>
                    <a:pt x="1865581" y="635010"/>
                  </a:lnTo>
                  <a:lnTo>
                    <a:pt x="1870987" y="639457"/>
                  </a:lnTo>
                  <a:lnTo>
                    <a:pt x="1876393" y="643904"/>
                  </a:lnTo>
                  <a:lnTo>
                    <a:pt x="1881480" y="648986"/>
                  </a:lnTo>
                  <a:lnTo>
                    <a:pt x="1886568" y="654068"/>
                  </a:lnTo>
                  <a:lnTo>
                    <a:pt x="1891338" y="659151"/>
                  </a:lnTo>
                  <a:lnTo>
                    <a:pt x="1895790" y="665186"/>
                  </a:lnTo>
                  <a:lnTo>
                    <a:pt x="1900242" y="670903"/>
                  </a:lnTo>
                  <a:lnTo>
                    <a:pt x="1904376" y="677256"/>
                  </a:lnTo>
                  <a:lnTo>
                    <a:pt x="1908192" y="683609"/>
                  </a:lnTo>
                  <a:lnTo>
                    <a:pt x="1911690" y="690597"/>
                  </a:lnTo>
                  <a:lnTo>
                    <a:pt x="1915188" y="697267"/>
                  </a:lnTo>
                  <a:lnTo>
                    <a:pt x="1918049" y="704255"/>
                  </a:lnTo>
                  <a:lnTo>
                    <a:pt x="1920593" y="711561"/>
                  </a:lnTo>
                  <a:lnTo>
                    <a:pt x="1923137" y="718867"/>
                  </a:lnTo>
                  <a:lnTo>
                    <a:pt x="1925363" y="726808"/>
                  </a:lnTo>
                  <a:lnTo>
                    <a:pt x="1927271" y="734431"/>
                  </a:lnTo>
                  <a:lnTo>
                    <a:pt x="1928861" y="742690"/>
                  </a:lnTo>
                  <a:lnTo>
                    <a:pt x="1929815" y="750631"/>
                  </a:lnTo>
                  <a:lnTo>
                    <a:pt x="1930451" y="758889"/>
                  </a:lnTo>
                  <a:lnTo>
                    <a:pt x="1931405" y="767466"/>
                  </a:lnTo>
                  <a:lnTo>
                    <a:pt x="1931405" y="775724"/>
                  </a:lnTo>
                  <a:lnTo>
                    <a:pt x="1931723" y="784301"/>
                  </a:lnTo>
                  <a:lnTo>
                    <a:pt x="1932359" y="791924"/>
                  </a:lnTo>
                  <a:lnTo>
                    <a:pt x="1933313" y="799865"/>
                  </a:lnTo>
                  <a:lnTo>
                    <a:pt x="1934585" y="806853"/>
                  </a:lnTo>
                  <a:lnTo>
                    <a:pt x="1936175" y="813206"/>
                  </a:lnTo>
                  <a:lnTo>
                    <a:pt x="1938401" y="819241"/>
                  </a:lnTo>
                  <a:lnTo>
                    <a:pt x="1940627" y="824958"/>
                  </a:lnTo>
                  <a:lnTo>
                    <a:pt x="1943171" y="830041"/>
                  </a:lnTo>
                  <a:lnTo>
                    <a:pt x="1945715" y="834805"/>
                  </a:lnTo>
                  <a:lnTo>
                    <a:pt x="1948576" y="839252"/>
                  </a:lnTo>
                  <a:lnTo>
                    <a:pt x="1951756" y="843381"/>
                  </a:lnTo>
                  <a:lnTo>
                    <a:pt x="1954936" y="846875"/>
                  </a:lnTo>
                  <a:lnTo>
                    <a:pt x="1958116" y="850687"/>
                  </a:lnTo>
                  <a:lnTo>
                    <a:pt x="1961614" y="853546"/>
                  </a:lnTo>
                  <a:lnTo>
                    <a:pt x="1965430" y="856087"/>
                  </a:lnTo>
                  <a:lnTo>
                    <a:pt x="1968610" y="858946"/>
                  </a:lnTo>
                  <a:lnTo>
                    <a:pt x="1975606" y="862757"/>
                  </a:lnTo>
                  <a:lnTo>
                    <a:pt x="1982284" y="866251"/>
                  </a:lnTo>
                  <a:lnTo>
                    <a:pt x="1988643" y="868475"/>
                  </a:lnTo>
                  <a:lnTo>
                    <a:pt x="1994049" y="869745"/>
                  </a:lnTo>
                  <a:lnTo>
                    <a:pt x="1998819" y="871016"/>
                  </a:lnTo>
                  <a:lnTo>
                    <a:pt x="2002635" y="871334"/>
                  </a:lnTo>
                  <a:lnTo>
                    <a:pt x="2005815" y="871651"/>
                  </a:lnTo>
                  <a:lnTo>
                    <a:pt x="2005815" y="932320"/>
                  </a:lnTo>
                  <a:lnTo>
                    <a:pt x="1841096" y="932320"/>
                  </a:lnTo>
                  <a:lnTo>
                    <a:pt x="1841096" y="997119"/>
                  </a:lnTo>
                  <a:lnTo>
                    <a:pt x="1853815" y="999025"/>
                  </a:lnTo>
                  <a:lnTo>
                    <a:pt x="1865899" y="1001566"/>
                  </a:lnTo>
                  <a:lnTo>
                    <a:pt x="1877983" y="1004107"/>
                  </a:lnTo>
                  <a:lnTo>
                    <a:pt x="1890066" y="1007601"/>
                  </a:lnTo>
                  <a:lnTo>
                    <a:pt x="1901514" y="1011095"/>
                  </a:lnTo>
                  <a:lnTo>
                    <a:pt x="1912962" y="1015224"/>
                  </a:lnTo>
                  <a:lnTo>
                    <a:pt x="1923773" y="1019354"/>
                  </a:lnTo>
                  <a:lnTo>
                    <a:pt x="1934903" y="1024118"/>
                  </a:lnTo>
                  <a:lnTo>
                    <a:pt x="1945715" y="1029200"/>
                  </a:lnTo>
                  <a:lnTo>
                    <a:pt x="1956208" y="1034918"/>
                  </a:lnTo>
                  <a:lnTo>
                    <a:pt x="1966384" y="1040635"/>
                  </a:lnTo>
                  <a:lnTo>
                    <a:pt x="1976242" y="1046988"/>
                  </a:lnTo>
                  <a:lnTo>
                    <a:pt x="1986099" y="1053659"/>
                  </a:lnTo>
                  <a:lnTo>
                    <a:pt x="1995321" y="1060329"/>
                  </a:lnTo>
                  <a:lnTo>
                    <a:pt x="2003907" y="1067635"/>
                  </a:lnTo>
                  <a:lnTo>
                    <a:pt x="2012811" y="1074940"/>
                  </a:lnTo>
                  <a:lnTo>
                    <a:pt x="2021396" y="1082881"/>
                  </a:lnTo>
                  <a:lnTo>
                    <a:pt x="2029028" y="1090822"/>
                  </a:lnTo>
                  <a:lnTo>
                    <a:pt x="2036978" y="1099081"/>
                  </a:lnTo>
                  <a:lnTo>
                    <a:pt x="2044292" y="1107975"/>
                  </a:lnTo>
                  <a:lnTo>
                    <a:pt x="2051288" y="1116551"/>
                  </a:lnTo>
                  <a:lnTo>
                    <a:pt x="2057965" y="1125445"/>
                  </a:lnTo>
                  <a:lnTo>
                    <a:pt x="2064325" y="1135292"/>
                  </a:lnTo>
                  <a:lnTo>
                    <a:pt x="2069731" y="1144821"/>
                  </a:lnTo>
                  <a:lnTo>
                    <a:pt x="2075455" y="1154350"/>
                  </a:lnTo>
                  <a:lnTo>
                    <a:pt x="2080225" y="1164515"/>
                  </a:lnTo>
                  <a:lnTo>
                    <a:pt x="2084995" y="1174679"/>
                  </a:lnTo>
                  <a:lnTo>
                    <a:pt x="2089128" y="1185161"/>
                  </a:lnTo>
                  <a:lnTo>
                    <a:pt x="2092626" y="1195643"/>
                  </a:lnTo>
                  <a:lnTo>
                    <a:pt x="2095488" y="1206761"/>
                  </a:lnTo>
                  <a:lnTo>
                    <a:pt x="2098668" y="1217560"/>
                  </a:lnTo>
                  <a:lnTo>
                    <a:pt x="2100894" y="1228995"/>
                  </a:lnTo>
                  <a:lnTo>
                    <a:pt x="2103438" y="1336675"/>
                  </a:lnTo>
                  <a:lnTo>
                    <a:pt x="1485900" y="1336675"/>
                  </a:lnTo>
                  <a:lnTo>
                    <a:pt x="1488444" y="1228995"/>
                  </a:lnTo>
                  <a:lnTo>
                    <a:pt x="1490670" y="1217560"/>
                  </a:lnTo>
                  <a:lnTo>
                    <a:pt x="1493214" y="1206761"/>
                  </a:lnTo>
                  <a:lnTo>
                    <a:pt x="1496712" y="1195643"/>
                  </a:lnTo>
                  <a:lnTo>
                    <a:pt x="1500210" y="1185161"/>
                  </a:lnTo>
                  <a:lnTo>
                    <a:pt x="1504343" y="1174679"/>
                  </a:lnTo>
                  <a:lnTo>
                    <a:pt x="1508795" y="1164515"/>
                  </a:lnTo>
                  <a:lnTo>
                    <a:pt x="1513565" y="1154350"/>
                  </a:lnTo>
                  <a:lnTo>
                    <a:pt x="1519289" y="1144821"/>
                  </a:lnTo>
                  <a:lnTo>
                    <a:pt x="1525013" y="1135292"/>
                  </a:lnTo>
                  <a:lnTo>
                    <a:pt x="1531055" y="1125763"/>
                  </a:lnTo>
                  <a:lnTo>
                    <a:pt x="1537732" y="1116551"/>
                  </a:lnTo>
                  <a:lnTo>
                    <a:pt x="1544728" y="1107975"/>
                  </a:lnTo>
                  <a:lnTo>
                    <a:pt x="1552042" y="1099081"/>
                  </a:lnTo>
                  <a:lnTo>
                    <a:pt x="1559674" y="1090822"/>
                  </a:lnTo>
                  <a:lnTo>
                    <a:pt x="1567942" y="1082881"/>
                  </a:lnTo>
                  <a:lnTo>
                    <a:pt x="1576209" y="1074940"/>
                  </a:lnTo>
                  <a:lnTo>
                    <a:pt x="1584795" y="1067635"/>
                  </a:lnTo>
                  <a:lnTo>
                    <a:pt x="1593699" y="1060329"/>
                  </a:lnTo>
                  <a:lnTo>
                    <a:pt x="1603239" y="1053659"/>
                  </a:lnTo>
                  <a:lnTo>
                    <a:pt x="1613096" y="1046988"/>
                  </a:lnTo>
                  <a:lnTo>
                    <a:pt x="1622954" y="1040635"/>
                  </a:lnTo>
                  <a:lnTo>
                    <a:pt x="1632812" y="1034918"/>
                  </a:lnTo>
                  <a:lnTo>
                    <a:pt x="1643305" y="1029200"/>
                  </a:lnTo>
                  <a:lnTo>
                    <a:pt x="1654117" y="1024118"/>
                  </a:lnTo>
                  <a:lnTo>
                    <a:pt x="1664929" y="1019671"/>
                  </a:lnTo>
                  <a:lnTo>
                    <a:pt x="1676058" y="1015224"/>
                  </a:lnTo>
                  <a:lnTo>
                    <a:pt x="1687506" y="1011095"/>
                  </a:lnTo>
                  <a:lnTo>
                    <a:pt x="1699272" y="1007601"/>
                  </a:lnTo>
                  <a:lnTo>
                    <a:pt x="1711355" y="1004107"/>
                  </a:lnTo>
                  <a:lnTo>
                    <a:pt x="1723439" y="1001566"/>
                  </a:lnTo>
                  <a:lnTo>
                    <a:pt x="1735523" y="999025"/>
                  </a:lnTo>
                  <a:lnTo>
                    <a:pt x="1747924" y="997119"/>
                  </a:lnTo>
                  <a:lnTo>
                    <a:pt x="1747924" y="932320"/>
                  </a:lnTo>
                  <a:lnTo>
                    <a:pt x="1583205" y="932320"/>
                  </a:lnTo>
                  <a:lnTo>
                    <a:pt x="1583205" y="871651"/>
                  </a:lnTo>
                  <a:lnTo>
                    <a:pt x="1586385" y="871334"/>
                  </a:lnTo>
                  <a:lnTo>
                    <a:pt x="1590201" y="870698"/>
                  </a:lnTo>
                  <a:lnTo>
                    <a:pt x="1594971" y="869110"/>
                  </a:lnTo>
                  <a:lnTo>
                    <a:pt x="1600377" y="867204"/>
                  </a:lnTo>
                  <a:lnTo>
                    <a:pt x="1606736" y="864663"/>
                  </a:lnTo>
                  <a:lnTo>
                    <a:pt x="1613414" y="861487"/>
                  </a:lnTo>
                  <a:lnTo>
                    <a:pt x="1620410" y="857358"/>
                  </a:lnTo>
                  <a:lnTo>
                    <a:pt x="1624226" y="854816"/>
                  </a:lnTo>
                  <a:lnTo>
                    <a:pt x="1627406" y="851958"/>
                  </a:lnTo>
                  <a:lnTo>
                    <a:pt x="1630586" y="848464"/>
                  </a:lnTo>
                  <a:lnTo>
                    <a:pt x="1634084" y="845287"/>
                  </a:lnTo>
                  <a:lnTo>
                    <a:pt x="1637264" y="841476"/>
                  </a:lnTo>
                  <a:lnTo>
                    <a:pt x="1640444" y="837346"/>
                  </a:lnTo>
                  <a:lnTo>
                    <a:pt x="1643305" y="832899"/>
                  </a:lnTo>
                  <a:lnTo>
                    <a:pt x="1646167" y="828135"/>
                  </a:lnTo>
                  <a:lnTo>
                    <a:pt x="1648393" y="823052"/>
                  </a:lnTo>
                  <a:lnTo>
                    <a:pt x="1650619" y="817653"/>
                  </a:lnTo>
                  <a:lnTo>
                    <a:pt x="1652845" y="811617"/>
                  </a:lnTo>
                  <a:lnTo>
                    <a:pt x="1654435" y="805265"/>
                  </a:lnTo>
                  <a:lnTo>
                    <a:pt x="1655707" y="798594"/>
                  </a:lnTo>
                  <a:lnTo>
                    <a:pt x="1656979" y="791289"/>
                  </a:lnTo>
                  <a:lnTo>
                    <a:pt x="1657297" y="783983"/>
                  </a:lnTo>
                  <a:lnTo>
                    <a:pt x="1657615" y="775724"/>
                  </a:lnTo>
                  <a:lnTo>
                    <a:pt x="1657933" y="767466"/>
                  </a:lnTo>
                  <a:lnTo>
                    <a:pt x="1658569" y="758889"/>
                  </a:lnTo>
                  <a:lnTo>
                    <a:pt x="1659205" y="750631"/>
                  </a:lnTo>
                  <a:lnTo>
                    <a:pt x="1660477" y="742690"/>
                  </a:lnTo>
                  <a:lnTo>
                    <a:pt x="1662067" y="734431"/>
                  </a:lnTo>
                  <a:lnTo>
                    <a:pt x="1663975" y="726808"/>
                  </a:lnTo>
                  <a:lnTo>
                    <a:pt x="1666201" y="718867"/>
                  </a:lnTo>
                  <a:lnTo>
                    <a:pt x="1668427" y="711561"/>
                  </a:lnTo>
                  <a:lnTo>
                    <a:pt x="1671289" y="704255"/>
                  </a:lnTo>
                  <a:lnTo>
                    <a:pt x="1674151" y="697267"/>
                  </a:lnTo>
                  <a:lnTo>
                    <a:pt x="1677648" y="690597"/>
                  </a:lnTo>
                  <a:lnTo>
                    <a:pt x="1680828" y="683609"/>
                  </a:lnTo>
                  <a:lnTo>
                    <a:pt x="1684962" y="677256"/>
                  </a:lnTo>
                  <a:lnTo>
                    <a:pt x="1689096" y="670903"/>
                  </a:lnTo>
                  <a:lnTo>
                    <a:pt x="1693230" y="665186"/>
                  </a:lnTo>
                  <a:lnTo>
                    <a:pt x="1698000" y="659151"/>
                  </a:lnTo>
                  <a:lnTo>
                    <a:pt x="1702770" y="654068"/>
                  </a:lnTo>
                  <a:lnTo>
                    <a:pt x="1707540" y="648986"/>
                  </a:lnTo>
                  <a:lnTo>
                    <a:pt x="1712627" y="643904"/>
                  </a:lnTo>
                  <a:lnTo>
                    <a:pt x="1718351" y="639457"/>
                  </a:lnTo>
                  <a:lnTo>
                    <a:pt x="1723757" y="635010"/>
                  </a:lnTo>
                  <a:lnTo>
                    <a:pt x="1729163" y="631198"/>
                  </a:lnTo>
                  <a:lnTo>
                    <a:pt x="1735205" y="627387"/>
                  </a:lnTo>
                  <a:lnTo>
                    <a:pt x="1741565" y="624210"/>
                  </a:lnTo>
                  <a:lnTo>
                    <a:pt x="1747288" y="621352"/>
                  </a:lnTo>
                  <a:lnTo>
                    <a:pt x="1753966" y="618810"/>
                  </a:lnTo>
                  <a:lnTo>
                    <a:pt x="1760326" y="616587"/>
                  </a:lnTo>
                  <a:lnTo>
                    <a:pt x="1767004" y="614681"/>
                  </a:lnTo>
                  <a:lnTo>
                    <a:pt x="1773682" y="613093"/>
                  </a:lnTo>
                  <a:lnTo>
                    <a:pt x="1780677" y="612140"/>
                  </a:lnTo>
                  <a:lnTo>
                    <a:pt x="1787673" y="611187"/>
                  </a:lnTo>
                  <a:close/>
                  <a:moveTo>
                    <a:pt x="630238" y="565150"/>
                  </a:moveTo>
                  <a:lnTo>
                    <a:pt x="639136" y="565468"/>
                  </a:lnTo>
                  <a:lnTo>
                    <a:pt x="647397" y="566420"/>
                  </a:lnTo>
                  <a:lnTo>
                    <a:pt x="655977" y="567372"/>
                  </a:lnTo>
                  <a:lnTo>
                    <a:pt x="664557" y="569276"/>
                  </a:lnTo>
                  <a:lnTo>
                    <a:pt x="672501" y="571498"/>
                  </a:lnTo>
                  <a:lnTo>
                    <a:pt x="680762" y="574354"/>
                  </a:lnTo>
                  <a:lnTo>
                    <a:pt x="689024" y="577211"/>
                  </a:lnTo>
                  <a:lnTo>
                    <a:pt x="696333" y="581020"/>
                  </a:lnTo>
                  <a:lnTo>
                    <a:pt x="703959" y="585463"/>
                  </a:lnTo>
                  <a:lnTo>
                    <a:pt x="711268" y="589907"/>
                  </a:lnTo>
                  <a:lnTo>
                    <a:pt x="718258" y="594667"/>
                  </a:lnTo>
                  <a:lnTo>
                    <a:pt x="725249" y="600063"/>
                  </a:lnTo>
                  <a:lnTo>
                    <a:pt x="731922" y="605776"/>
                  </a:lnTo>
                  <a:lnTo>
                    <a:pt x="738278" y="611489"/>
                  </a:lnTo>
                  <a:lnTo>
                    <a:pt x="744633" y="618154"/>
                  </a:lnTo>
                  <a:lnTo>
                    <a:pt x="750353" y="624820"/>
                  </a:lnTo>
                  <a:lnTo>
                    <a:pt x="756072" y="632437"/>
                  </a:lnTo>
                  <a:lnTo>
                    <a:pt x="761474" y="639737"/>
                  </a:lnTo>
                  <a:lnTo>
                    <a:pt x="766241" y="647354"/>
                  </a:lnTo>
                  <a:lnTo>
                    <a:pt x="771007" y="655289"/>
                  </a:lnTo>
                  <a:lnTo>
                    <a:pt x="775456" y="663541"/>
                  </a:lnTo>
                  <a:lnTo>
                    <a:pt x="779587" y="672111"/>
                  </a:lnTo>
                  <a:lnTo>
                    <a:pt x="783400" y="680998"/>
                  </a:lnTo>
                  <a:lnTo>
                    <a:pt x="786895" y="690202"/>
                  </a:lnTo>
                  <a:lnTo>
                    <a:pt x="790073" y="699406"/>
                  </a:lnTo>
                  <a:lnTo>
                    <a:pt x="792615" y="708611"/>
                  </a:lnTo>
                  <a:lnTo>
                    <a:pt x="794839" y="718450"/>
                  </a:lnTo>
                  <a:lnTo>
                    <a:pt x="796746" y="728606"/>
                  </a:lnTo>
                  <a:lnTo>
                    <a:pt x="798017" y="738445"/>
                  </a:lnTo>
                  <a:lnTo>
                    <a:pt x="799288" y="748919"/>
                  </a:lnTo>
                  <a:lnTo>
                    <a:pt x="799923" y="759076"/>
                  </a:lnTo>
                  <a:lnTo>
                    <a:pt x="800241" y="769550"/>
                  </a:lnTo>
                  <a:lnTo>
                    <a:pt x="799923" y="777802"/>
                  </a:lnTo>
                  <a:lnTo>
                    <a:pt x="799606" y="786054"/>
                  </a:lnTo>
                  <a:lnTo>
                    <a:pt x="798970" y="793989"/>
                  </a:lnTo>
                  <a:lnTo>
                    <a:pt x="798017" y="801923"/>
                  </a:lnTo>
                  <a:lnTo>
                    <a:pt x="797064" y="809541"/>
                  </a:lnTo>
                  <a:lnTo>
                    <a:pt x="795475" y="817476"/>
                  </a:lnTo>
                  <a:lnTo>
                    <a:pt x="793568" y="825093"/>
                  </a:lnTo>
                  <a:lnTo>
                    <a:pt x="791979" y="832710"/>
                  </a:lnTo>
                  <a:lnTo>
                    <a:pt x="789755" y="840328"/>
                  </a:lnTo>
                  <a:lnTo>
                    <a:pt x="787531" y="847310"/>
                  </a:lnTo>
                  <a:lnTo>
                    <a:pt x="784671" y="854293"/>
                  </a:lnTo>
                  <a:lnTo>
                    <a:pt x="781811" y="861276"/>
                  </a:lnTo>
                  <a:lnTo>
                    <a:pt x="778951" y="868258"/>
                  </a:lnTo>
                  <a:lnTo>
                    <a:pt x="775456" y="874923"/>
                  </a:lnTo>
                  <a:lnTo>
                    <a:pt x="772278" y="880954"/>
                  </a:lnTo>
                  <a:lnTo>
                    <a:pt x="768465" y="887619"/>
                  </a:lnTo>
                  <a:lnTo>
                    <a:pt x="764970" y="893649"/>
                  </a:lnTo>
                  <a:lnTo>
                    <a:pt x="760839" y="899680"/>
                  </a:lnTo>
                  <a:lnTo>
                    <a:pt x="756708" y="905393"/>
                  </a:lnTo>
                  <a:lnTo>
                    <a:pt x="752259" y="911106"/>
                  </a:lnTo>
                  <a:lnTo>
                    <a:pt x="747810" y="916501"/>
                  </a:lnTo>
                  <a:lnTo>
                    <a:pt x="743044" y="921580"/>
                  </a:lnTo>
                  <a:lnTo>
                    <a:pt x="738278" y="926341"/>
                  </a:lnTo>
                  <a:lnTo>
                    <a:pt x="733193" y="931101"/>
                  </a:lnTo>
                  <a:lnTo>
                    <a:pt x="728109" y="936180"/>
                  </a:lnTo>
                  <a:lnTo>
                    <a:pt x="722707" y="939988"/>
                  </a:lnTo>
                  <a:lnTo>
                    <a:pt x="717305" y="944114"/>
                  </a:lnTo>
                  <a:lnTo>
                    <a:pt x="711903" y="948241"/>
                  </a:lnTo>
                  <a:lnTo>
                    <a:pt x="706183" y="951414"/>
                  </a:lnTo>
                  <a:lnTo>
                    <a:pt x="700464" y="954906"/>
                  </a:lnTo>
                  <a:lnTo>
                    <a:pt x="694426" y="958080"/>
                  </a:lnTo>
                  <a:lnTo>
                    <a:pt x="688071" y="960619"/>
                  </a:lnTo>
                  <a:lnTo>
                    <a:pt x="688071" y="1044727"/>
                  </a:lnTo>
                  <a:lnTo>
                    <a:pt x="703641" y="1047266"/>
                  </a:lnTo>
                  <a:lnTo>
                    <a:pt x="718894" y="1050440"/>
                  </a:lnTo>
                  <a:lnTo>
                    <a:pt x="733829" y="1053614"/>
                  </a:lnTo>
                  <a:lnTo>
                    <a:pt x="748764" y="1057740"/>
                  </a:lnTo>
                  <a:lnTo>
                    <a:pt x="763063" y="1062184"/>
                  </a:lnTo>
                  <a:lnTo>
                    <a:pt x="777045" y="1066945"/>
                  </a:lnTo>
                  <a:lnTo>
                    <a:pt x="791026" y="1072340"/>
                  </a:lnTo>
                  <a:lnTo>
                    <a:pt x="804690" y="1078371"/>
                  </a:lnTo>
                  <a:lnTo>
                    <a:pt x="818036" y="1085036"/>
                  </a:lnTo>
                  <a:lnTo>
                    <a:pt x="831064" y="1091701"/>
                  </a:lnTo>
                  <a:lnTo>
                    <a:pt x="843775" y="1099001"/>
                  </a:lnTo>
                  <a:lnTo>
                    <a:pt x="856167" y="1106618"/>
                  </a:lnTo>
                  <a:lnTo>
                    <a:pt x="867925" y="1114871"/>
                  </a:lnTo>
                  <a:lnTo>
                    <a:pt x="879682" y="1123440"/>
                  </a:lnTo>
                  <a:lnTo>
                    <a:pt x="890804" y="1132010"/>
                  </a:lnTo>
                  <a:lnTo>
                    <a:pt x="901925" y="1141214"/>
                  </a:lnTo>
                  <a:lnTo>
                    <a:pt x="912094" y="1151370"/>
                  </a:lnTo>
                  <a:lnTo>
                    <a:pt x="921944" y="1161210"/>
                  </a:lnTo>
                  <a:lnTo>
                    <a:pt x="931795" y="1171683"/>
                  </a:lnTo>
                  <a:lnTo>
                    <a:pt x="940692" y="1182157"/>
                  </a:lnTo>
                  <a:lnTo>
                    <a:pt x="949272" y="1193266"/>
                  </a:lnTo>
                  <a:lnTo>
                    <a:pt x="957534" y="1204692"/>
                  </a:lnTo>
                  <a:lnTo>
                    <a:pt x="965160" y="1216118"/>
                  </a:lnTo>
                  <a:lnTo>
                    <a:pt x="972151" y="1227862"/>
                  </a:lnTo>
                  <a:lnTo>
                    <a:pt x="979142" y="1240557"/>
                  </a:lnTo>
                  <a:lnTo>
                    <a:pt x="985179" y="1252618"/>
                  </a:lnTo>
                  <a:lnTo>
                    <a:pt x="991217" y="1265631"/>
                  </a:lnTo>
                  <a:lnTo>
                    <a:pt x="995983" y="1278327"/>
                  </a:lnTo>
                  <a:lnTo>
                    <a:pt x="1000749" y="1291657"/>
                  </a:lnTo>
                  <a:lnTo>
                    <a:pt x="1004880" y="1304988"/>
                  </a:lnTo>
                  <a:lnTo>
                    <a:pt x="1008058" y="1318635"/>
                  </a:lnTo>
                  <a:lnTo>
                    <a:pt x="1010600" y="1332600"/>
                  </a:lnTo>
                  <a:lnTo>
                    <a:pt x="1014413" y="1484313"/>
                  </a:lnTo>
                  <a:lnTo>
                    <a:pt x="246063" y="1484313"/>
                  </a:lnTo>
                  <a:lnTo>
                    <a:pt x="249876" y="1332600"/>
                  </a:lnTo>
                  <a:lnTo>
                    <a:pt x="252419" y="1318635"/>
                  </a:lnTo>
                  <a:lnTo>
                    <a:pt x="255596" y="1304988"/>
                  </a:lnTo>
                  <a:lnTo>
                    <a:pt x="259727" y="1291657"/>
                  </a:lnTo>
                  <a:lnTo>
                    <a:pt x="264176" y="1278327"/>
                  </a:lnTo>
                  <a:lnTo>
                    <a:pt x="269260" y="1265631"/>
                  </a:lnTo>
                  <a:lnTo>
                    <a:pt x="275297" y="1252618"/>
                  </a:lnTo>
                  <a:lnTo>
                    <a:pt x="281017" y="1240557"/>
                  </a:lnTo>
                  <a:lnTo>
                    <a:pt x="288008" y="1227862"/>
                  </a:lnTo>
                  <a:lnTo>
                    <a:pt x="294999" y="1216118"/>
                  </a:lnTo>
                  <a:lnTo>
                    <a:pt x="302943" y="1204692"/>
                  </a:lnTo>
                  <a:lnTo>
                    <a:pt x="310887" y="1193266"/>
                  </a:lnTo>
                  <a:lnTo>
                    <a:pt x="319784" y="1182157"/>
                  </a:lnTo>
                  <a:lnTo>
                    <a:pt x="328682" y="1171683"/>
                  </a:lnTo>
                  <a:lnTo>
                    <a:pt x="338214" y="1161210"/>
                  </a:lnTo>
                  <a:lnTo>
                    <a:pt x="348383" y="1151370"/>
                  </a:lnTo>
                  <a:lnTo>
                    <a:pt x="358869" y="1141214"/>
                  </a:lnTo>
                  <a:lnTo>
                    <a:pt x="369673" y="1132010"/>
                  </a:lnTo>
                  <a:lnTo>
                    <a:pt x="380795" y="1123440"/>
                  </a:lnTo>
                  <a:lnTo>
                    <a:pt x="392552" y="1114871"/>
                  </a:lnTo>
                  <a:lnTo>
                    <a:pt x="404309" y="1106618"/>
                  </a:lnTo>
                  <a:lnTo>
                    <a:pt x="417020" y="1099001"/>
                  </a:lnTo>
                  <a:lnTo>
                    <a:pt x="429412" y="1091701"/>
                  </a:lnTo>
                  <a:lnTo>
                    <a:pt x="442441" y="1085036"/>
                  </a:lnTo>
                  <a:lnTo>
                    <a:pt x="455787" y="1078371"/>
                  </a:lnTo>
                  <a:lnTo>
                    <a:pt x="469450" y="1072340"/>
                  </a:lnTo>
                  <a:lnTo>
                    <a:pt x="483432" y="1066945"/>
                  </a:lnTo>
                  <a:lnTo>
                    <a:pt x="497413" y="1062184"/>
                  </a:lnTo>
                  <a:lnTo>
                    <a:pt x="511713" y="1057740"/>
                  </a:lnTo>
                  <a:lnTo>
                    <a:pt x="526648" y="1053614"/>
                  </a:lnTo>
                  <a:lnTo>
                    <a:pt x="541582" y="1050440"/>
                  </a:lnTo>
                  <a:lnTo>
                    <a:pt x="556835" y="1047266"/>
                  </a:lnTo>
                  <a:lnTo>
                    <a:pt x="571770" y="1044727"/>
                  </a:lnTo>
                  <a:lnTo>
                    <a:pt x="571770" y="960619"/>
                  </a:lnTo>
                  <a:lnTo>
                    <a:pt x="566050" y="958080"/>
                  </a:lnTo>
                  <a:lnTo>
                    <a:pt x="560013" y="954906"/>
                  </a:lnTo>
                  <a:lnTo>
                    <a:pt x="554293" y="951414"/>
                  </a:lnTo>
                  <a:lnTo>
                    <a:pt x="548573" y="948241"/>
                  </a:lnTo>
                  <a:lnTo>
                    <a:pt x="543171" y="944114"/>
                  </a:lnTo>
                  <a:lnTo>
                    <a:pt x="537452" y="939988"/>
                  </a:lnTo>
                  <a:lnTo>
                    <a:pt x="532367" y="935545"/>
                  </a:lnTo>
                  <a:lnTo>
                    <a:pt x="527283" y="931101"/>
                  </a:lnTo>
                  <a:lnTo>
                    <a:pt x="522199" y="926341"/>
                  </a:lnTo>
                  <a:lnTo>
                    <a:pt x="517433" y="921580"/>
                  </a:lnTo>
                  <a:lnTo>
                    <a:pt x="512348" y="916501"/>
                  </a:lnTo>
                  <a:lnTo>
                    <a:pt x="507900" y="911106"/>
                  </a:lnTo>
                  <a:lnTo>
                    <a:pt x="503769" y="905393"/>
                  </a:lnTo>
                  <a:lnTo>
                    <a:pt x="499638" y="899680"/>
                  </a:lnTo>
                  <a:lnTo>
                    <a:pt x="495507" y="893649"/>
                  </a:lnTo>
                  <a:lnTo>
                    <a:pt x="491694" y="887302"/>
                  </a:lnTo>
                  <a:lnTo>
                    <a:pt x="488198" y="880954"/>
                  </a:lnTo>
                  <a:lnTo>
                    <a:pt x="484385" y="874923"/>
                  </a:lnTo>
                  <a:lnTo>
                    <a:pt x="481525" y="868258"/>
                  </a:lnTo>
                  <a:lnTo>
                    <a:pt x="478665" y="861276"/>
                  </a:lnTo>
                  <a:lnTo>
                    <a:pt x="475488" y="854293"/>
                  </a:lnTo>
                  <a:lnTo>
                    <a:pt x="472946" y="847310"/>
                  </a:lnTo>
                  <a:lnTo>
                    <a:pt x="470404" y="839693"/>
                  </a:lnTo>
                  <a:lnTo>
                    <a:pt x="468497" y="832393"/>
                  </a:lnTo>
                  <a:lnTo>
                    <a:pt x="466273" y="825093"/>
                  </a:lnTo>
                  <a:lnTo>
                    <a:pt x="465002" y="817476"/>
                  </a:lnTo>
                  <a:lnTo>
                    <a:pt x="463413" y="809541"/>
                  </a:lnTo>
                  <a:lnTo>
                    <a:pt x="462142" y="801923"/>
                  </a:lnTo>
                  <a:lnTo>
                    <a:pt x="461189" y="793989"/>
                  </a:lnTo>
                  <a:lnTo>
                    <a:pt x="460871" y="786054"/>
                  </a:lnTo>
                  <a:lnTo>
                    <a:pt x="460235" y="777802"/>
                  </a:lnTo>
                  <a:lnTo>
                    <a:pt x="460235" y="769550"/>
                  </a:lnTo>
                  <a:lnTo>
                    <a:pt x="460553" y="759076"/>
                  </a:lnTo>
                  <a:lnTo>
                    <a:pt x="460871" y="748919"/>
                  </a:lnTo>
                  <a:lnTo>
                    <a:pt x="461824" y="738445"/>
                  </a:lnTo>
                  <a:lnTo>
                    <a:pt x="463413" y="728606"/>
                  </a:lnTo>
                  <a:lnTo>
                    <a:pt x="465637" y="718450"/>
                  </a:lnTo>
                  <a:lnTo>
                    <a:pt x="467862" y="708611"/>
                  </a:lnTo>
                  <a:lnTo>
                    <a:pt x="470404" y="699406"/>
                  </a:lnTo>
                  <a:lnTo>
                    <a:pt x="473264" y="690202"/>
                  </a:lnTo>
                  <a:lnTo>
                    <a:pt x="477077" y="680998"/>
                  </a:lnTo>
                  <a:lnTo>
                    <a:pt x="480890" y="672111"/>
                  </a:lnTo>
                  <a:lnTo>
                    <a:pt x="484703" y="663541"/>
                  </a:lnTo>
                  <a:lnTo>
                    <a:pt x="489152" y="655289"/>
                  </a:lnTo>
                  <a:lnTo>
                    <a:pt x="493918" y="647354"/>
                  </a:lnTo>
                  <a:lnTo>
                    <a:pt x="498685" y="639737"/>
                  </a:lnTo>
                  <a:lnTo>
                    <a:pt x="504404" y="632437"/>
                  </a:lnTo>
                  <a:lnTo>
                    <a:pt x="509806" y="624820"/>
                  </a:lnTo>
                  <a:lnTo>
                    <a:pt x="515844" y="618154"/>
                  </a:lnTo>
                  <a:lnTo>
                    <a:pt x="522199" y="611489"/>
                  </a:lnTo>
                  <a:lnTo>
                    <a:pt x="528236" y="605776"/>
                  </a:lnTo>
                  <a:lnTo>
                    <a:pt x="534909" y="600063"/>
                  </a:lnTo>
                  <a:lnTo>
                    <a:pt x="541900" y="594667"/>
                  </a:lnTo>
                  <a:lnTo>
                    <a:pt x="548891" y="589907"/>
                  </a:lnTo>
                  <a:lnTo>
                    <a:pt x="556517" y="585463"/>
                  </a:lnTo>
                  <a:lnTo>
                    <a:pt x="564144" y="581020"/>
                  </a:lnTo>
                  <a:lnTo>
                    <a:pt x="571770" y="577211"/>
                  </a:lnTo>
                  <a:lnTo>
                    <a:pt x="579714" y="574354"/>
                  </a:lnTo>
                  <a:lnTo>
                    <a:pt x="587658" y="571498"/>
                  </a:lnTo>
                  <a:lnTo>
                    <a:pt x="595920" y="569276"/>
                  </a:lnTo>
                  <a:lnTo>
                    <a:pt x="604499" y="567372"/>
                  </a:lnTo>
                  <a:lnTo>
                    <a:pt x="612761" y="566420"/>
                  </a:lnTo>
                  <a:lnTo>
                    <a:pt x="621659" y="565468"/>
                  </a:lnTo>
                  <a:lnTo>
                    <a:pt x="630238" y="565150"/>
                  </a:lnTo>
                  <a:close/>
                  <a:moveTo>
                    <a:pt x="181836" y="158167"/>
                  </a:moveTo>
                  <a:lnTo>
                    <a:pt x="178980" y="158484"/>
                  </a:lnTo>
                  <a:lnTo>
                    <a:pt x="176441" y="159119"/>
                  </a:lnTo>
                  <a:lnTo>
                    <a:pt x="173902" y="160390"/>
                  </a:lnTo>
                  <a:lnTo>
                    <a:pt x="171681" y="161343"/>
                  </a:lnTo>
                  <a:lnTo>
                    <a:pt x="169459" y="162613"/>
                  </a:lnTo>
                  <a:lnTo>
                    <a:pt x="167238" y="163884"/>
                  </a:lnTo>
                  <a:lnTo>
                    <a:pt x="165651" y="165789"/>
                  </a:lnTo>
                  <a:lnTo>
                    <a:pt x="164065" y="167695"/>
                  </a:lnTo>
                  <a:lnTo>
                    <a:pt x="162478" y="169918"/>
                  </a:lnTo>
                  <a:lnTo>
                    <a:pt x="161209" y="171824"/>
                  </a:lnTo>
                  <a:lnTo>
                    <a:pt x="159939" y="174364"/>
                  </a:lnTo>
                  <a:lnTo>
                    <a:pt x="159305" y="176588"/>
                  </a:lnTo>
                  <a:lnTo>
                    <a:pt x="158352" y="179128"/>
                  </a:lnTo>
                  <a:lnTo>
                    <a:pt x="158035" y="181669"/>
                  </a:lnTo>
                  <a:lnTo>
                    <a:pt x="157718" y="184210"/>
                  </a:lnTo>
                  <a:lnTo>
                    <a:pt x="157718" y="1440334"/>
                  </a:lnTo>
                  <a:lnTo>
                    <a:pt x="158352" y="1447639"/>
                  </a:lnTo>
                  <a:lnTo>
                    <a:pt x="159622" y="1454944"/>
                  </a:lnTo>
                  <a:lnTo>
                    <a:pt x="161526" y="1463202"/>
                  </a:lnTo>
                  <a:lnTo>
                    <a:pt x="164065" y="1471142"/>
                  </a:lnTo>
                  <a:lnTo>
                    <a:pt x="167238" y="1479717"/>
                  </a:lnTo>
                  <a:lnTo>
                    <a:pt x="171363" y="1488610"/>
                  </a:lnTo>
                  <a:lnTo>
                    <a:pt x="175806" y="1497185"/>
                  </a:lnTo>
                  <a:lnTo>
                    <a:pt x="181201" y="1506078"/>
                  </a:lnTo>
                  <a:lnTo>
                    <a:pt x="187230" y="1514336"/>
                  </a:lnTo>
                  <a:lnTo>
                    <a:pt x="193577" y="1522594"/>
                  </a:lnTo>
                  <a:lnTo>
                    <a:pt x="200876" y="1530534"/>
                  </a:lnTo>
                  <a:lnTo>
                    <a:pt x="208492" y="1538156"/>
                  </a:lnTo>
                  <a:lnTo>
                    <a:pt x="216743" y="1545143"/>
                  </a:lnTo>
                  <a:lnTo>
                    <a:pt x="225629" y="1551178"/>
                  </a:lnTo>
                  <a:lnTo>
                    <a:pt x="230389" y="1554354"/>
                  </a:lnTo>
                  <a:lnTo>
                    <a:pt x="235149" y="1557212"/>
                  </a:lnTo>
                  <a:lnTo>
                    <a:pt x="239909" y="1559753"/>
                  </a:lnTo>
                  <a:lnTo>
                    <a:pt x="244669" y="1561976"/>
                  </a:lnTo>
                  <a:lnTo>
                    <a:pt x="1018979" y="1561976"/>
                  </a:lnTo>
                  <a:lnTo>
                    <a:pt x="1018979" y="1559436"/>
                  </a:lnTo>
                  <a:lnTo>
                    <a:pt x="1028182" y="1554354"/>
                  </a:lnTo>
                  <a:lnTo>
                    <a:pt x="1037068" y="1548637"/>
                  </a:lnTo>
                  <a:lnTo>
                    <a:pt x="1045636" y="1542603"/>
                  </a:lnTo>
                  <a:lnTo>
                    <a:pt x="1053252" y="1535298"/>
                  </a:lnTo>
                  <a:lnTo>
                    <a:pt x="1060551" y="1527993"/>
                  </a:lnTo>
                  <a:lnTo>
                    <a:pt x="1067532" y="1520370"/>
                  </a:lnTo>
                  <a:lnTo>
                    <a:pt x="1073879" y="1512113"/>
                  </a:lnTo>
                  <a:lnTo>
                    <a:pt x="1079908" y="1504173"/>
                  </a:lnTo>
                  <a:lnTo>
                    <a:pt x="1084986" y="1495597"/>
                  </a:lnTo>
                  <a:lnTo>
                    <a:pt x="1089429" y="1487022"/>
                  </a:lnTo>
                  <a:lnTo>
                    <a:pt x="1093554" y="1479082"/>
                  </a:lnTo>
                  <a:lnTo>
                    <a:pt x="1096728" y="1470507"/>
                  </a:lnTo>
                  <a:lnTo>
                    <a:pt x="1099266" y="1462884"/>
                  </a:lnTo>
                  <a:lnTo>
                    <a:pt x="1101170" y="1454626"/>
                  </a:lnTo>
                  <a:lnTo>
                    <a:pt x="1102122" y="1447321"/>
                  </a:lnTo>
                  <a:lnTo>
                    <a:pt x="1102757" y="1440334"/>
                  </a:lnTo>
                  <a:lnTo>
                    <a:pt x="1102757" y="184210"/>
                  </a:lnTo>
                  <a:lnTo>
                    <a:pt x="1102122" y="181669"/>
                  </a:lnTo>
                  <a:lnTo>
                    <a:pt x="1101805" y="179128"/>
                  </a:lnTo>
                  <a:lnTo>
                    <a:pt x="1101170" y="176588"/>
                  </a:lnTo>
                  <a:lnTo>
                    <a:pt x="1100536" y="174364"/>
                  </a:lnTo>
                  <a:lnTo>
                    <a:pt x="1099266" y="171824"/>
                  </a:lnTo>
                  <a:lnTo>
                    <a:pt x="1097997" y="169918"/>
                  </a:lnTo>
                  <a:lnTo>
                    <a:pt x="1096410" y="167695"/>
                  </a:lnTo>
                  <a:lnTo>
                    <a:pt x="1094824" y="165789"/>
                  </a:lnTo>
                  <a:lnTo>
                    <a:pt x="1092919" y="163884"/>
                  </a:lnTo>
                  <a:lnTo>
                    <a:pt x="1090698" y="162613"/>
                  </a:lnTo>
                  <a:lnTo>
                    <a:pt x="1088794" y="161343"/>
                  </a:lnTo>
                  <a:lnTo>
                    <a:pt x="1086573" y="160390"/>
                  </a:lnTo>
                  <a:lnTo>
                    <a:pt x="1083716" y="159119"/>
                  </a:lnTo>
                  <a:lnTo>
                    <a:pt x="1081178" y="158484"/>
                  </a:lnTo>
                  <a:lnTo>
                    <a:pt x="1078639" y="158167"/>
                  </a:lnTo>
                  <a:lnTo>
                    <a:pt x="1076100" y="158167"/>
                  </a:lnTo>
                  <a:lnTo>
                    <a:pt x="184374" y="158167"/>
                  </a:lnTo>
                  <a:lnTo>
                    <a:pt x="181836" y="158167"/>
                  </a:lnTo>
                  <a:close/>
                  <a:moveTo>
                    <a:pt x="1414463" y="157162"/>
                  </a:moveTo>
                  <a:lnTo>
                    <a:pt x="2153497" y="157162"/>
                  </a:lnTo>
                  <a:lnTo>
                    <a:pt x="2161123" y="157162"/>
                  </a:lnTo>
                  <a:lnTo>
                    <a:pt x="2169066" y="158114"/>
                  </a:lnTo>
                  <a:lnTo>
                    <a:pt x="2176374" y="158749"/>
                  </a:lnTo>
                  <a:lnTo>
                    <a:pt x="2183364" y="160337"/>
                  </a:lnTo>
                  <a:lnTo>
                    <a:pt x="2190671" y="161924"/>
                  </a:lnTo>
                  <a:lnTo>
                    <a:pt x="2197661" y="163829"/>
                  </a:lnTo>
                  <a:lnTo>
                    <a:pt x="2204651" y="166052"/>
                  </a:lnTo>
                  <a:lnTo>
                    <a:pt x="2211324" y="168909"/>
                  </a:lnTo>
                  <a:lnTo>
                    <a:pt x="2217996" y="172084"/>
                  </a:lnTo>
                  <a:lnTo>
                    <a:pt x="2224350" y="174942"/>
                  </a:lnTo>
                  <a:lnTo>
                    <a:pt x="2230387" y="178752"/>
                  </a:lnTo>
                  <a:lnTo>
                    <a:pt x="2236424" y="182562"/>
                  </a:lnTo>
                  <a:lnTo>
                    <a:pt x="2242461" y="186689"/>
                  </a:lnTo>
                  <a:lnTo>
                    <a:pt x="2247862" y="191134"/>
                  </a:lnTo>
                  <a:lnTo>
                    <a:pt x="2253264" y="195579"/>
                  </a:lnTo>
                  <a:lnTo>
                    <a:pt x="2258665" y="200659"/>
                  </a:lnTo>
                  <a:lnTo>
                    <a:pt x="2263431" y="206057"/>
                  </a:lnTo>
                  <a:lnTo>
                    <a:pt x="2268197" y="211137"/>
                  </a:lnTo>
                  <a:lnTo>
                    <a:pt x="2272645" y="216852"/>
                  </a:lnTo>
                  <a:lnTo>
                    <a:pt x="2276776" y="222567"/>
                  </a:lnTo>
                  <a:lnTo>
                    <a:pt x="2280270" y="228917"/>
                  </a:lnTo>
                  <a:lnTo>
                    <a:pt x="2284083" y="234949"/>
                  </a:lnTo>
                  <a:lnTo>
                    <a:pt x="2287261" y="241299"/>
                  </a:lnTo>
                  <a:lnTo>
                    <a:pt x="2290438" y="247967"/>
                  </a:lnTo>
                  <a:lnTo>
                    <a:pt x="2292980" y="254634"/>
                  </a:lnTo>
                  <a:lnTo>
                    <a:pt x="2295204" y="261619"/>
                  </a:lnTo>
                  <a:lnTo>
                    <a:pt x="2297428" y="268604"/>
                  </a:lnTo>
                  <a:lnTo>
                    <a:pt x="2298699" y="275589"/>
                  </a:lnTo>
                  <a:lnTo>
                    <a:pt x="2300287" y="282892"/>
                  </a:lnTo>
                  <a:lnTo>
                    <a:pt x="2300923" y="290512"/>
                  </a:lnTo>
                  <a:lnTo>
                    <a:pt x="2301876" y="297814"/>
                  </a:lnTo>
                  <a:lnTo>
                    <a:pt x="2301876" y="305434"/>
                  </a:lnTo>
                  <a:lnTo>
                    <a:pt x="2301876" y="1484630"/>
                  </a:lnTo>
                  <a:lnTo>
                    <a:pt x="2301876" y="1497013"/>
                  </a:lnTo>
                  <a:lnTo>
                    <a:pt x="2300923" y="1509078"/>
                  </a:lnTo>
                  <a:lnTo>
                    <a:pt x="2299652" y="1521143"/>
                  </a:lnTo>
                  <a:lnTo>
                    <a:pt x="2298063" y="1533208"/>
                  </a:lnTo>
                  <a:lnTo>
                    <a:pt x="2295839" y="1544638"/>
                  </a:lnTo>
                  <a:lnTo>
                    <a:pt x="2292980" y="1555433"/>
                  </a:lnTo>
                  <a:lnTo>
                    <a:pt x="2289802" y="1566545"/>
                  </a:lnTo>
                  <a:lnTo>
                    <a:pt x="2285990" y="1577340"/>
                  </a:lnTo>
                  <a:lnTo>
                    <a:pt x="2281859" y="1587500"/>
                  </a:lnTo>
                  <a:lnTo>
                    <a:pt x="2277093" y="1597660"/>
                  </a:lnTo>
                  <a:lnTo>
                    <a:pt x="2271374" y="1607503"/>
                  </a:lnTo>
                  <a:lnTo>
                    <a:pt x="2265655" y="1616710"/>
                  </a:lnTo>
                  <a:lnTo>
                    <a:pt x="2259300" y="1625918"/>
                  </a:lnTo>
                  <a:lnTo>
                    <a:pt x="2252310" y="1634808"/>
                  </a:lnTo>
                  <a:lnTo>
                    <a:pt x="2244685" y="1643063"/>
                  </a:lnTo>
                  <a:lnTo>
                    <a:pt x="2236424" y="1651000"/>
                  </a:lnTo>
                  <a:lnTo>
                    <a:pt x="2227846" y="1658938"/>
                  </a:lnTo>
                  <a:lnTo>
                    <a:pt x="2218631" y="1665923"/>
                  </a:lnTo>
                  <a:lnTo>
                    <a:pt x="2208782" y="1672908"/>
                  </a:lnTo>
                  <a:lnTo>
                    <a:pt x="2198297" y="1678940"/>
                  </a:lnTo>
                  <a:lnTo>
                    <a:pt x="2187494" y="1684973"/>
                  </a:lnTo>
                  <a:lnTo>
                    <a:pt x="2176056" y="1690370"/>
                  </a:lnTo>
                  <a:lnTo>
                    <a:pt x="2163664" y="1695450"/>
                  </a:lnTo>
                  <a:lnTo>
                    <a:pt x="2150955" y="1700213"/>
                  </a:lnTo>
                  <a:lnTo>
                    <a:pt x="2137611" y="1704023"/>
                  </a:lnTo>
                  <a:lnTo>
                    <a:pt x="2123631" y="1707515"/>
                  </a:lnTo>
                  <a:lnTo>
                    <a:pt x="2108698" y="1710373"/>
                  </a:lnTo>
                  <a:lnTo>
                    <a:pt x="2093764" y="1712913"/>
                  </a:lnTo>
                  <a:lnTo>
                    <a:pt x="2077878" y="1715135"/>
                  </a:lnTo>
                  <a:lnTo>
                    <a:pt x="2061038" y="1716405"/>
                  </a:lnTo>
                  <a:lnTo>
                    <a:pt x="2044199" y="1717358"/>
                  </a:lnTo>
                  <a:lnTo>
                    <a:pt x="2026406" y="1717675"/>
                  </a:lnTo>
                  <a:lnTo>
                    <a:pt x="1563159" y="1717675"/>
                  </a:lnTo>
                  <a:lnTo>
                    <a:pt x="1551721" y="1717358"/>
                  </a:lnTo>
                  <a:lnTo>
                    <a:pt x="1540601" y="1716723"/>
                  </a:lnTo>
                  <a:lnTo>
                    <a:pt x="1529163" y="1715453"/>
                  </a:lnTo>
                  <a:lnTo>
                    <a:pt x="1518042" y="1714500"/>
                  </a:lnTo>
                  <a:lnTo>
                    <a:pt x="1506922" y="1712913"/>
                  </a:lnTo>
                  <a:lnTo>
                    <a:pt x="1495801" y="1710690"/>
                  </a:lnTo>
                  <a:lnTo>
                    <a:pt x="1485634" y="1709103"/>
                  </a:lnTo>
                  <a:lnTo>
                    <a:pt x="1475149" y="1706880"/>
                  </a:lnTo>
                  <a:lnTo>
                    <a:pt x="1456085" y="1701800"/>
                  </a:lnTo>
                  <a:lnTo>
                    <a:pt x="1439246" y="1697038"/>
                  </a:lnTo>
                  <a:lnTo>
                    <a:pt x="1424948" y="1692593"/>
                  </a:lnTo>
                  <a:lnTo>
                    <a:pt x="1414463" y="1688783"/>
                  </a:lnTo>
                  <a:lnTo>
                    <a:pt x="1414463" y="1342708"/>
                  </a:lnTo>
                  <a:lnTo>
                    <a:pt x="1416687" y="1347470"/>
                  </a:lnTo>
                  <a:lnTo>
                    <a:pt x="1419229" y="1352233"/>
                  </a:lnTo>
                  <a:lnTo>
                    <a:pt x="1422088" y="1357630"/>
                  </a:lnTo>
                  <a:lnTo>
                    <a:pt x="1425583" y="1362393"/>
                  </a:lnTo>
                  <a:lnTo>
                    <a:pt x="1429078" y="1367473"/>
                  </a:lnTo>
                  <a:lnTo>
                    <a:pt x="1433209" y="1372235"/>
                  </a:lnTo>
                  <a:lnTo>
                    <a:pt x="1437657" y="1376998"/>
                  </a:lnTo>
                  <a:lnTo>
                    <a:pt x="1442105" y="1381760"/>
                  </a:lnTo>
                  <a:lnTo>
                    <a:pt x="1446871" y="1386523"/>
                  </a:lnTo>
                  <a:lnTo>
                    <a:pt x="1451637" y="1390968"/>
                  </a:lnTo>
                  <a:lnTo>
                    <a:pt x="1456721" y="1395413"/>
                  </a:lnTo>
                  <a:lnTo>
                    <a:pt x="1462440" y="1399540"/>
                  </a:lnTo>
                  <a:lnTo>
                    <a:pt x="1467523" y="1403350"/>
                  </a:lnTo>
                  <a:lnTo>
                    <a:pt x="1472925" y="1406525"/>
                  </a:lnTo>
                  <a:lnTo>
                    <a:pt x="1478644" y="1410018"/>
                  </a:lnTo>
                  <a:lnTo>
                    <a:pt x="1484045" y="1412558"/>
                  </a:lnTo>
                  <a:lnTo>
                    <a:pt x="1484045" y="1413510"/>
                  </a:lnTo>
                  <a:lnTo>
                    <a:pt x="2108062" y="1413510"/>
                  </a:lnTo>
                  <a:lnTo>
                    <a:pt x="2108062" y="1410335"/>
                  </a:lnTo>
                  <a:lnTo>
                    <a:pt x="2115370" y="1406208"/>
                  </a:lnTo>
                  <a:lnTo>
                    <a:pt x="2122360" y="1401763"/>
                  </a:lnTo>
                  <a:lnTo>
                    <a:pt x="2129032" y="1396683"/>
                  </a:lnTo>
                  <a:lnTo>
                    <a:pt x="2135387" y="1390968"/>
                  </a:lnTo>
                  <a:lnTo>
                    <a:pt x="2141106" y="1385253"/>
                  </a:lnTo>
                  <a:lnTo>
                    <a:pt x="2146825" y="1378903"/>
                  </a:lnTo>
                  <a:lnTo>
                    <a:pt x="2151909" y="1372235"/>
                  </a:lnTo>
                  <a:lnTo>
                    <a:pt x="2156357" y="1365568"/>
                  </a:lnTo>
                  <a:lnTo>
                    <a:pt x="2160805" y="1358900"/>
                  </a:lnTo>
                  <a:lnTo>
                    <a:pt x="2163982" y="1352233"/>
                  </a:lnTo>
                  <a:lnTo>
                    <a:pt x="2167477" y="1345883"/>
                  </a:lnTo>
                  <a:lnTo>
                    <a:pt x="2170019" y="1339215"/>
                  </a:lnTo>
                  <a:lnTo>
                    <a:pt x="2172243" y="1332865"/>
                  </a:lnTo>
                  <a:lnTo>
                    <a:pt x="2173832" y="1326515"/>
                  </a:lnTo>
                  <a:lnTo>
                    <a:pt x="2174467" y="1320800"/>
                  </a:lnTo>
                  <a:lnTo>
                    <a:pt x="2174785" y="1315085"/>
                  </a:lnTo>
                  <a:lnTo>
                    <a:pt x="2174785" y="305434"/>
                  </a:lnTo>
                  <a:lnTo>
                    <a:pt x="2174467" y="301307"/>
                  </a:lnTo>
                  <a:lnTo>
                    <a:pt x="2172879" y="297497"/>
                  </a:lnTo>
                  <a:lnTo>
                    <a:pt x="2171290" y="293687"/>
                  </a:lnTo>
                  <a:lnTo>
                    <a:pt x="2168430" y="290829"/>
                  </a:lnTo>
                  <a:lnTo>
                    <a:pt x="2165571" y="288289"/>
                  </a:lnTo>
                  <a:lnTo>
                    <a:pt x="2162076" y="286067"/>
                  </a:lnTo>
                  <a:lnTo>
                    <a:pt x="2157945" y="284797"/>
                  </a:lnTo>
                  <a:lnTo>
                    <a:pt x="2153497" y="284479"/>
                  </a:lnTo>
                  <a:lnTo>
                    <a:pt x="1414463" y="284479"/>
                  </a:lnTo>
                  <a:lnTo>
                    <a:pt x="1414463" y="157162"/>
                  </a:lnTo>
                  <a:close/>
                  <a:moveTo>
                    <a:pt x="184374" y="0"/>
                  </a:moveTo>
                  <a:lnTo>
                    <a:pt x="1076100" y="0"/>
                  </a:lnTo>
                  <a:lnTo>
                    <a:pt x="1085621" y="317"/>
                  </a:lnTo>
                  <a:lnTo>
                    <a:pt x="1094824" y="953"/>
                  </a:lnTo>
                  <a:lnTo>
                    <a:pt x="1104026" y="1905"/>
                  </a:lnTo>
                  <a:lnTo>
                    <a:pt x="1113229" y="3494"/>
                  </a:lnTo>
                  <a:lnTo>
                    <a:pt x="1122115" y="5717"/>
                  </a:lnTo>
                  <a:lnTo>
                    <a:pt x="1131000" y="8258"/>
                  </a:lnTo>
                  <a:lnTo>
                    <a:pt x="1139568" y="11434"/>
                  </a:lnTo>
                  <a:lnTo>
                    <a:pt x="1147502" y="14610"/>
                  </a:lnTo>
                  <a:lnTo>
                    <a:pt x="1156070" y="18421"/>
                  </a:lnTo>
                  <a:lnTo>
                    <a:pt x="1163686" y="22232"/>
                  </a:lnTo>
                  <a:lnTo>
                    <a:pt x="1171620" y="26679"/>
                  </a:lnTo>
                  <a:lnTo>
                    <a:pt x="1178919" y="31443"/>
                  </a:lnTo>
                  <a:lnTo>
                    <a:pt x="1186217" y="36842"/>
                  </a:lnTo>
                  <a:lnTo>
                    <a:pt x="1193199" y="42241"/>
                  </a:lnTo>
                  <a:lnTo>
                    <a:pt x="1199863" y="47640"/>
                  </a:lnTo>
                  <a:lnTo>
                    <a:pt x="1206210" y="53993"/>
                  </a:lnTo>
                  <a:lnTo>
                    <a:pt x="1212557" y="60345"/>
                  </a:lnTo>
                  <a:lnTo>
                    <a:pt x="1218269" y="67014"/>
                  </a:lnTo>
                  <a:lnTo>
                    <a:pt x="1223981" y="74002"/>
                  </a:lnTo>
                  <a:lnTo>
                    <a:pt x="1229058" y="81306"/>
                  </a:lnTo>
                  <a:lnTo>
                    <a:pt x="1233818" y="88611"/>
                  </a:lnTo>
                  <a:lnTo>
                    <a:pt x="1238261" y="96551"/>
                  </a:lnTo>
                  <a:lnTo>
                    <a:pt x="1242387" y="104492"/>
                  </a:lnTo>
                  <a:lnTo>
                    <a:pt x="1245877" y="112749"/>
                  </a:lnTo>
                  <a:lnTo>
                    <a:pt x="1249368" y="121325"/>
                  </a:lnTo>
                  <a:lnTo>
                    <a:pt x="1252224" y="129582"/>
                  </a:lnTo>
                  <a:lnTo>
                    <a:pt x="1254446" y="138475"/>
                  </a:lnTo>
                  <a:lnTo>
                    <a:pt x="1256667" y="147368"/>
                  </a:lnTo>
                  <a:lnTo>
                    <a:pt x="1258254" y="156261"/>
                  </a:lnTo>
                  <a:lnTo>
                    <a:pt x="1259523" y="165472"/>
                  </a:lnTo>
                  <a:lnTo>
                    <a:pt x="1259840" y="175000"/>
                  </a:lnTo>
                  <a:lnTo>
                    <a:pt x="1260475" y="184210"/>
                  </a:lnTo>
                  <a:lnTo>
                    <a:pt x="1260475" y="1651541"/>
                  </a:lnTo>
                  <a:lnTo>
                    <a:pt x="1259840" y="1667103"/>
                  </a:lnTo>
                  <a:lnTo>
                    <a:pt x="1259206" y="1682348"/>
                  </a:lnTo>
                  <a:lnTo>
                    <a:pt x="1257936" y="1696958"/>
                  </a:lnTo>
                  <a:lnTo>
                    <a:pt x="1255715" y="1711886"/>
                  </a:lnTo>
                  <a:lnTo>
                    <a:pt x="1252542" y="1725860"/>
                  </a:lnTo>
                  <a:lnTo>
                    <a:pt x="1249368" y="1739835"/>
                  </a:lnTo>
                  <a:lnTo>
                    <a:pt x="1245243" y="1753492"/>
                  </a:lnTo>
                  <a:lnTo>
                    <a:pt x="1240483" y="1766831"/>
                  </a:lnTo>
                  <a:lnTo>
                    <a:pt x="1235405" y="1779535"/>
                  </a:lnTo>
                  <a:lnTo>
                    <a:pt x="1229376" y="1792239"/>
                  </a:lnTo>
                  <a:lnTo>
                    <a:pt x="1222712" y="1804308"/>
                  </a:lnTo>
                  <a:lnTo>
                    <a:pt x="1215413" y="1816060"/>
                  </a:lnTo>
                  <a:lnTo>
                    <a:pt x="1207162" y="1827493"/>
                  </a:lnTo>
                  <a:lnTo>
                    <a:pt x="1198594" y="1838292"/>
                  </a:lnTo>
                  <a:lnTo>
                    <a:pt x="1189391" y="1848773"/>
                  </a:lnTo>
                  <a:lnTo>
                    <a:pt x="1179236" y="1858619"/>
                  </a:lnTo>
                  <a:lnTo>
                    <a:pt x="1168129" y="1868147"/>
                  </a:lnTo>
                  <a:lnTo>
                    <a:pt x="1156705" y="1877040"/>
                  </a:lnTo>
                  <a:lnTo>
                    <a:pt x="1144646" y="1885615"/>
                  </a:lnTo>
                  <a:lnTo>
                    <a:pt x="1131635" y="1893555"/>
                  </a:lnTo>
                  <a:lnTo>
                    <a:pt x="1117989" y="1900860"/>
                  </a:lnTo>
                  <a:lnTo>
                    <a:pt x="1103709" y="1907530"/>
                  </a:lnTo>
                  <a:lnTo>
                    <a:pt x="1088794" y="1913882"/>
                  </a:lnTo>
                  <a:lnTo>
                    <a:pt x="1072927" y="1919599"/>
                  </a:lnTo>
                  <a:lnTo>
                    <a:pt x="1056108" y="1924680"/>
                  </a:lnTo>
                  <a:lnTo>
                    <a:pt x="1038654" y="1929127"/>
                  </a:lnTo>
                  <a:lnTo>
                    <a:pt x="1020566" y="1932620"/>
                  </a:lnTo>
                  <a:lnTo>
                    <a:pt x="1001526" y="1936114"/>
                  </a:lnTo>
                  <a:lnTo>
                    <a:pt x="981851" y="1938337"/>
                  </a:lnTo>
                  <a:lnTo>
                    <a:pt x="961541" y="1940243"/>
                  </a:lnTo>
                  <a:lnTo>
                    <a:pt x="940279" y="1941196"/>
                  </a:lnTo>
                  <a:lnTo>
                    <a:pt x="918065" y="1941513"/>
                  </a:lnTo>
                  <a:lnTo>
                    <a:pt x="342410" y="1941513"/>
                  </a:lnTo>
                  <a:lnTo>
                    <a:pt x="321148" y="1941196"/>
                  </a:lnTo>
                  <a:lnTo>
                    <a:pt x="300839" y="1940243"/>
                  </a:lnTo>
                  <a:lnTo>
                    <a:pt x="280846" y="1938337"/>
                  </a:lnTo>
                  <a:lnTo>
                    <a:pt x="261806" y="1936114"/>
                  </a:lnTo>
                  <a:lnTo>
                    <a:pt x="242765" y="1932938"/>
                  </a:lnTo>
                  <a:lnTo>
                    <a:pt x="225311" y="1929444"/>
                  </a:lnTo>
                  <a:lnTo>
                    <a:pt x="208175" y="1924998"/>
                  </a:lnTo>
                  <a:lnTo>
                    <a:pt x="191673" y="1920234"/>
                  </a:lnTo>
                  <a:lnTo>
                    <a:pt x="175806" y="1914517"/>
                  </a:lnTo>
                  <a:lnTo>
                    <a:pt x="160574" y="1908800"/>
                  </a:lnTo>
                  <a:lnTo>
                    <a:pt x="146294" y="1902130"/>
                  </a:lnTo>
                  <a:lnTo>
                    <a:pt x="132648" y="1894825"/>
                  </a:lnTo>
                  <a:lnTo>
                    <a:pt x="119954" y="1886885"/>
                  </a:lnTo>
                  <a:lnTo>
                    <a:pt x="107261" y="1878628"/>
                  </a:lnTo>
                  <a:lnTo>
                    <a:pt x="95836" y="1869735"/>
                  </a:lnTo>
                  <a:lnTo>
                    <a:pt x="84730" y="1860524"/>
                  </a:lnTo>
                  <a:lnTo>
                    <a:pt x="74575" y="1850361"/>
                  </a:lnTo>
                  <a:lnTo>
                    <a:pt x="64737" y="1840198"/>
                  </a:lnTo>
                  <a:lnTo>
                    <a:pt x="55534" y="1829399"/>
                  </a:lnTo>
                  <a:lnTo>
                    <a:pt x="47601" y="1817965"/>
                  </a:lnTo>
                  <a:lnTo>
                    <a:pt x="39985" y="1806532"/>
                  </a:lnTo>
                  <a:lnTo>
                    <a:pt x="32686" y="1794463"/>
                  </a:lnTo>
                  <a:lnTo>
                    <a:pt x="26656" y="1781758"/>
                  </a:lnTo>
                  <a:lnTo>
                    <a:pt x="20944" y="1768419"/>
                  </a:lnTo>
                  <a:lnTo>
                    <a:pt x="16184" y="1755397"/>
                  </a:lnTo>
                  <a:lnTo>
                    <a:pt x="11741" y="1741740"/>
                  </a:lnTo>
                  <a:lnTo>
                    <a:pt x="8251" y="1727131"/>
                  </a:lnTo>
                  <a:lnTo>
                    <a:pt x="5077" y="1712838"/>
                  </a:lnTo>
                  <a:lnTo>
                    <a:pt x="2856" y="1698229"/>
                  </a:lnTo>
                  <a:lnTo>
                    <a:pt x="1269" y="1682984"/>
                  </a:lnTo>
                  <a:lnTo>
                    <a:pt x="317" y="1667421"/>
                  </a:lnTo>
                  <a:lnTo>
                    <a:pt x="0" y="1651541"/>
                  </a:lnTo>
                  <a:lnTo>
                    <a:pt x="0" y="184210"/>
                  </a:lnTo>
                  <a:lnTo>
                    <a:pt x="0" y="175000"/>
                  </a:lnTo>
                  <a:lnTo>
                    <a:pt x="634" y="165472"/>
                  </a:lnTo>
                  <a:lnTo>
                    <a:pt x="1904" y="156261"/>
                  </a:lnTo>
                  <a:lnTo>
                    <a:pt x="3808" y="147368"/>
                  </a:lnTo>
                  <a:lnTo>
                    <a:pt x="6029" y="138475"/>
                  </a:lnTo>
                  <a:lnTo>
                    <a:pt x="8251" y="129582"/>
                  </a:lnTo>
                  <a:lnTo>
                    <a:pt x="11107" y="121325"/>
                  </a:lnTo>
                  <a:lnTo>
                    <a:pt x="14280" y="112749"/>
                  </a:lnTo>
                  <a:lnTo>
                    <a:pt x="18088" y="104492"/>
                  </a:lnTo>
                  <a:lnTo>
                    <a:pt x="22214" y="96551"/>
                  </a:lnTo>
                  <a:lnTo>
                    <a:pt x="26656" y="88611"/>
                  </a:lnTo>
                  <a:lnTo>
                    <a:pt x="31416" y="81306"/>
                  </a:lnTo>
                  <a:lnTo>
                    <a:pt x="36494" y="74002"/>
                  </a:lnTo>
                  <a:lnTo>
                    <a:pt x="41889" y="67014"/>
                  </a:lnTo>
                  <a:lnTo>
                    <a:pt x="47918" y="60345"/>
                  </a:lnTo>
                  <a:lnTo>
                    <a:pt x="53948" y="53993"/>
                  </a:lnTo>
                  <a:lnTo>
                    <a:pt x="60612" y="47640"/>
                  </a:lnTo>
                  <a:lnTo>
                    <a:pt x="66959" y="42241"/>
                  </a:lnTo>
                  <a:lnTo>
                    <a:pt x="74257" y="36842"/>
                  </a:lnTo>
                  <a:lnTo>
                    <a:pt x="81556" y="31443"/>
                  </a:lnTo>
                  <a:lnTo>
                    <a:pt x="88855" y="26679"/>
                  </a:lnTo>
                  <a:lnTo>
                    <a:pt x="96471" y="22232"/>
                  </a:lnTo>
                  <a:lnTo>
                    <a:pt x="104405" y="18421"/>
                  </a:lnTo>
                  <a:lnTo>
                    <a:pt x="112338" y="14610"/>
                  </a:lnTo>
                  <a:lnTo>
                    <a:pt x="120906" y="11434"/>
                  </a:lnTo>
                  <a:lnTo>
                    <a:pt x="129475" y="8258"/>
                  </a:lnTo>
                  <a:lnTo>
                    <a:pt x="138360" y="5717"/>
                  </a:lnTo>
                  <a:lnTo>
                    <a:pt x="146928" y="3494"/>
                  </a:lnTo>
                  <a:lnTo>
                    <a:pt x="156131" y="1905"/>
                  </a:lnTo>
                  <a:lnTo>
                    <a:pt x="165651" y="953"/>
                  </a:lnTo>
                  <a:lnTo>
                    <a:pt x="174854" y="317"/>
                  </a:lnTo>
                  <a:lnTo>
                    <a:pt x="18437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2400" dirty="0">
                <a:solidFill>
                  <a:srgbClr val="FFFFFF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3963866" y="1774590"/>
            <a:ext cx="1273751" cy="1276328"/>
            <a:chOff x="5199992" y="936788"/>
            <a:chExt cx="1057687" cy="1059827"/>
          </a:xfrm>
        </p:grpSpPr>
        <p:grpSp>
          <p:nvGrpSpPr>
            <p:cNvPr id="97" name="Group 10"/>
            <p:cNvGrpSpPr/>
            <p:nvPr/>
          </p:nvGrpSpPr>
          <p:grpSpPr>
            <a:xfrm>
              <a:off x="5199992" y="936788"/>
              <a:ext cx="1057687" cy="1059827"/>
              <a:chOff x="3692576" y="1742634"/>
              <a:chExt cx="2790379" cy="2796023"/>
            </a:xfrm>
          </p:grpSpPr>
          <p:grpSp>
            <p:nvGrpSpPr>
              <p:cNvPr id="99" name="组合 79"/>
              <p:cNvGrpSpPr/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102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4400" kern="0">
                    <a:solidFill>
                      <a:srgbClr val="FFFFFF"/>
                    </a:solidFill>
                    <a:latin typeface="+mj-lt"/>
                    <a:ea typeface="+mj-ea"/>
                  </a:endParaRPr>
                </a:p>
              </p:txBody>
            </p:sp>
            <p:sp>
              <p:nvSpPr>
                <p:cNvPr id="165" name="任意多边形 83"/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4400" kern="0">
                    <a:solidFill>
                      <a:srgbClr val="FFFFFF"/>
                    </a:solidFill>
                    <a:latin typeface="+mj-lt"/>
                    <a:ea typeface="+mj-ea"/>
                  </a:endParaRPr>
                </a:p>
              </p:txBody>
            </p:sp>
          </p:grpSp>
          <p:sp>
            <p:nvSpPr>
              <p:cNvPr id="100" name="椭圆 80"/>
              <p:cNvSpPr/>
              <p:nvPr/>
            </p:nvSpPr>
            <p:spPr bwMode="auto">
              <a:xfrm>
                <a:off x="4101617" y="2137563"/>
                <a:ext cx="2016471" cy="2020559"/>
              </a:xfrm>
              <a:prstGeom prst="ellipse">
                <a:avLst/>
              </a:prstGeom>
              <a:solidFill>
                <a:schemeClr val="bg2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600" kern="0" dirty="0">
                  <a:solidFill>
                    <a:srgbClr val="FFFFFF"/>
                  </a:solidFill>
                  <a:latin typeface="+mj-lt"/>
                  <a:ea typeface="+mj-ea"/>
                </a:endParaRPr>
              </a:p>
            </p:txBody>
          </p:sp>
        </p:grpSp>
        <p:sp>
          <p:nvSpPr>
            <p:cNvPr id="98" name="KSO_Shape"/>
            <p:cNvSpPr/>
            <p:nvPr/>
          </p:nvSpPr>
          <p:spPr bwMode="auto">
            <a:xfrm>
              <a:off x="5532119" y="1318962"/>
              <a:ext cx="419101" cy="313627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bIns="48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24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3" name="Group 10"/>
          <p:cNvGrpSpPr/>
          <p:nvPr/>
        </p:nvGrpSpPr>
        <p:grpSpPr>
          <a:xfrm>
            <a:off x="7070414" y="3164471"/>
            <a:ext cx="1410249" cy="1413103"/>
            <a:chOff x="3692576" y="1742634"/>
            <a:chExt cx="2790379" cy="2796023"/>
          </a:xfrm>
        </p:grpSpPr>
        <p:grpSp>
          <p:nvGrpSpPr>
            <p:cNvPr id="174" name="组合 79"/>
            <p:cNvGrpSpPr/>
            <p:nvPr/>
          </p:nvGrpSpPr>
          <p:grpSpPr bwMode="auto">
            <a:xfrm>
              <a:off x="3692576" y="1742634"/>
              <a:ext cx="2790379" cy="2796023"/>
              <a:chOff x="6379729" y="2488774"/>
              <a:chExt cx="2513016" cy="2513016"/>
            </a:xfrm>
          </p:grpSpPr>
          <p:sp>
            <p:nvSpPr>
              <p:cNvPr id="176" name="任意多边形 82"/>
              <p:cNvSpPr/>
              <p:nvPr/>
            </p:nvSpPr>
            <p:spPr>
              <a:xfrm rot="3738964">
                <a:off x="6379729" y="2488774"/>
                <a:ext cx="2513016" cy="2513016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17000">
                    <a:srgbClr val="FFFFFF"/>
                  </a:gs>
                  <a:gs pos="88000">
                    <a:srgbClr val="FFFFFF">
                      <a:lumMod val="72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27000" dist="63500" dir="7380000" sx="102000" sy="102000" algn="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4400" kern="0">
                  <a:solidFill>
                    <a:srgbClr val="FFFFFF"/>
                  </a:solidFill>
                  <a:latin typeface="+mj-lt"/>
                  <a:ea typeface="+mj-ea"/>
                </a:endParaRPr>
              </a:p>
            </p:txBody>
          </p:sp>
          <p:sp>
            <p:nvSpPr>
              <p:cNvPr id="177" name="任意多边形 83"/>
              <p:cNvSpPr/>
              <p:nvPr/>
            </p:nvSpPr>
            <p:spPr>
              <a:xfrm rot="16377237">
                <a:off x="6409518" y="2506881"/>
                <a:ext cx="2476803" cy="2476800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29000">
                    <a:srgbClr val="FFFFFF"/>
                  </a:gs>
                  <a:gs pos="98000">
                    <a:srgbClr val="FFFFFF">
                      <a:lumMod val="7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softEdge rad="0"/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4400" kern="0">
                  <a:solidFill>
                    <a:srgbClr val="FFFFFF"/>
                  </a:solidFill>
                  <a:latin typeface="+mj-lt"/>
                  <a:ea typeface="+mj-ea"/>
                </a:endParaRPr>
              </a:p>
            </p:txBody>
          </p:sp>
        </p:grpSp>
        <p:sp>
          <p:nvSpPr>
            <p:cNvPr id="175" name="椭圆 80"/>
            <p:cNvSpPr/>
            <p:nvPr/>
          </p:nvSpPr>
          <p:spPr bwMode="auto">
            <a:xfrm>
              <a:off x="4101617" y="2137563"/>
              <a:ext cx="2016930" cy="2038425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>
              <a:innerShdw blurRad="63500" dist="25400" dir="18660000">
                <a:prstClr val="black">
                  <a:alpha val="35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bg-BG" altLang="zh-CN" sz="1600" kern="0" dirty="0">
                  <a:solidFill>
                    <a:srgbClr val="FFFFFF"/>
                  </a:solidFill>
                  <a:latin typeface="+mj-lt"/>
                  <a:ea typeface="+mj-ea"/>
                </a:rPr>
                <a:t>Дейности</a:t>
              </a:r>
              <a:endParaRPr lang="zh-CN" altLang="en-US" sz="1600" kern="0" dirty="0">
                <a:solidFill>
                  <a:srgbClr val="FFFFFF"/>
                </a:solidFill>
                <a:latin typeface="+mj-lt"/>
                <a:ea typeface="+mj-ea"/>
              </a:endParaRPr>
            </a:p>
          </p:txBody>
        </p:sp>
      </p:grpSp>
      <p:sp>
        <p:nvSpPr>
          <p:cNvPr id="178" name="Line 11"/>
          <p:cNvSpPr>
            <a:spLocks noChangeShapeType="1"/>
          </p:cNvSpPr>
          <p:nvPr/>
        </p:nvSpPr>
        <p:spPr bwMode="auto">
          <a:xfrm flipH="1" flipV="1">
            <a:off x="5404775" y="2684419"/>
            <a:ext cx="1473619" cy="754575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latin typeface="+mj-lt"/>
            </a:endParaRPr>
          </a:p>
        </p:txBody>
      </p:sp>
      <p:sp>
        <p:nvSpPr>
          <p:cNvPr id="179" name="Line 12"/>
          <p:cNvSpPr>
            <a:spLocks noChangeShapeType="1"/>
          </p:cNvSpPr>
          <p:nvPr/>
        </p:nvSpPr>
        <p:spPr bwMode="auto">
          <a:xfrm flipH="1">
            <a:off x="5467804" y="4199938"/>
            <a:ext cx="1410590" cy="918917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latin typeface="+mj-lt"/>
            </a:endParaRPr>
          </a:p>
        </p:txBody>
      </p:sp>
      <p:sp>
        <p:nvSpPr>
          <p:cNvPr id="180" name="Line 13"/>
          <p:cNvSpPr>
            <a:spLocks noChangeShapeType="1"/>
          </p:cNvSpPr>
          <p:nvPr/>
        </p:nvSpPr>
        <p:spPr bwMode="auto">
          <a:xfrm flipH="1">
            <a:off x="4899153" y="3836547"/>
            <a:ext cx="1979240" cy="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ysDash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latin typeface="+mj-lt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8775157" y="2516298"/>
            <a:ext cx="2688299" cy="3624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1335" dirty="0">
              <a:solidFill>
                <a:schemeClr val="bg1"/>
              </a:solidFill>
              <a:latin typeface="+mj-lt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1539823" y="1831050"/>
            <a:ext cx="2270035" cy="2870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tr-TR" altLang="zh-CN" sz="1865" dirty="0" err="1">
                <a:solidFill>
                  <a:schemeClr val="tx2"/>
                </a:solidFill>
                <a:latin typeface="+mj-lt"/>
                <a:ea typeface="微软雅黑" panose="020B0503020204020204" pitchFamily="34" charset="-122"/>
              </a:rPr>
              <a:t>Instructions</a:t>
            </a:r>
            <a:r>
              <a:rPr lang="tr-TR" altLang="zh-CN" sz="1865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tr-TR" altLang="zh-CN" sz="1865" dirty="0" err="1">
                <a:solidFill>
                  <a:schemeClr val="tx2"/>
                </a:solidFill>
                <a:latin typeface="+mj-lt"/>
                <a:ea typeface="微软雅黑" panose="020B0503020204020204" pitchFamily="34" charset="-122"/>
              </a:rPr>
              <a:t>for</a:t>
            </a:r>
            <a:r>
              <a:rPr lang="tr-TR" altLang="zh-CN" sz="1865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tr-TR" altLang="zh-CN" sz="1865" dirty="0" err="1">
                <a:solidFill>
                  <a:schemeClr val="tx2"/>
                </a:solidFill>
                <a:latin typeface="+mj-lt"/>
                <a:ea typeface="微软雅黑" panose="020B0503020204020204" pitchFamily="34" charset="-122"/>
              </a:rPr>
              <a:t>Use</a:t>
            </a:r>
            <a:r>
              <a:rPr lang="tr-TR" altLang="zh-CN" sz="1865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</a:rPr>
              <a:t>!</a:t>
            </a:r>
            <a:endParaRPr lang="zh-CN" altLang="en-US" sz="1865" dirty="0">
              <a:solidFill>
                <a:schemeClr val="tx2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1537575" y="3653727"/>
            <a:ext cx="1604421" cy="4508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bg-BG" altLang="zh-CN" sz="1465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Обучения на ученици</a:t>
            </a:r>
            <a:endParaRPr lang="zh-CN" altLang="en-US" sz="1465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758791" y="2067793"/>
            <a:ext cx="1555341" cy="4508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bg-BG" altLang="zh-CN" sz="1465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Технически устройства</a:t>
            </a:r>
            <a:endParaRPr lang="zh-CN" altLang="en-US" sz="1465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2092792" y="5420860"/>
            <a:ext cx="1555341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tr-TR" altLang="zh-CN" sz="1865" dirty="0" err="1">
                <a:solidFill>
                  <a:schemeClr val="tx2"/>
                </a:solidFill>
                <a:latin typeface="+mj-lt"/>
                <a:ea typeface="微软雅黑" panose="020B0503020204020204" pitchFamily="34" charset="-122"/>
              </a:rPr>
              <a:t>Our</a:t>
            </a:r>
            <a:r>
              <a:rPr lang="tr-TR" altLang="zh-CN" sz="1865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tr-TR" altLang="zh-CN" sz="1865" dirty="0" err="1">
                <a:solidFill>
                  <a:schemeClr val="tx2"/>
                </a:solidFill>
                <a:latin typeface="+mj-lt"/>
                <a:ea typeface="微软雅黑" panose="020B0503020204020204" pitchFamily="34" charset="-122"/>
              </a:rPr>
              <a:t>Process</a:t>
            </a:r>
            <a:endParaRPr lang="zh-CN" altLang="en-US" sz="1865" dirty="0">
              <a:solidFill>
                <a:schemeClr val="tx2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2092792" y="5861410"/>
            <a:ext cx="1555341" cy="4508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bg-BG" altLang="zh-CN" sz="1465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Обучения на родители</a:t>
            </a:r>
            <a:endParaRPr lang="zh-CN" altLang="en-US" sz="1465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41" name="组合 79">
            <a:extLst>
              <a:ext uri="{FF2B5EF4-FFF2-40B4-BE49-F238E27FC236}">
                <a16:creationId xmlns="" xmlns:a16="http://schemas.microsoft.com/office/drawing/2014/main" id="{3B5639D6-A097-409B-B49A-821C90F8D415}"/>
              </a:ext>
            </a:extLst>
          </p:cNvPr>
          <p:cNvGrpSpPr/>
          <p:nvPr/>
        </p:nvGrpSpPr>
        <p:grpSpPr>
          <a:xfrm>
            <a:off x="3357168" y="3327078"/>
            <a:ext cx="1225847" cy="1228327"/>
            <a:chOff x="4870744" y="3723878"/>
            <a:chExt cx="1057687" cy="1059827"/>
          </a:xfrm>
        </p:grpSpPr>
        <p:grpSp>
          <p:nvGrpSpPr>
            <p:cNvPr id="42" name="Group 10">
              <a:extLst>
                <a:ext uri="{FF2B5EF4-FFF2-40B4-BE49-F238E27FC236}">
                  <a16:creationId xmlns="" xmlns:a16="http://schemas.microsoft.com/office/drawing/2014/main" id="{D89388B0-873A-4311-9970-34B677970997}"/>
                </a:ext>
              </a:extLst>
            </p:cNvPr>
            <p:cNvGrpSpPr/>
            <p:nvPr/>
          </p:nvGrpSpPr>
          <p:grpSpPr>
            <a:xfrm>
              <a:off x="4870744" y="3723878"/>
              <a:ext cx="1057687" cy="1059827"/>
              <a:chOff x="3692576" y="1742634"/>
              <a:chExt cx="2790379" cy="2796023"/>
            </a:xfrm>
          </p:grpSpPr>
          <p:grpSp>
            <p:nvGrpSpPr>
              <p:cNvPr id="44" name="组合 79">
                <a:extLst>
                  <a:ext uri="{FF2B5EF4-FFF2-40B4-BE49-F238E27FC236}">
                    <a16:creationId xmlns="" xmlns:a16="http://schemas.microsoft.com/office/drawing/2014/main" id="{B2EC1C97-5C07-46FB-95A4-1ECF16B7D316}"/>
                  </a:ext>
                </a:extLst>
              </p:cNvPr>
              <p:cNvGrpSpPr/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46" name="任意多边形 82">
                  <a:extLst>
                    <a:ext uri="{FF2B5EF4-FFF2-40B4-BE49-F238E27FC236}">
                      <a16:creationId xmlns="" xmlns:a16="http://schemas.microsoft.com/office/drawing/2014/main" id="{8A58B756-19FC-4AE3-A0F3-B2A37576033B}"/>
                    </a:ext>
                  </a:extLst>
                </p:cNvPr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4400" kern="0">
                    <a:solidFill>
                      <a:srgbClr val="FFFFFF"/>
                    </a:solidFill>
                    <a:latin typeface="+mj-lt"/>
                    <a:ea typeface="+mj-ea"/>
                  </a:endParaRPr>
                </a:p>
              </p:txBody>
            </p:sp>
            <p:sp>
              <p:nvSpPr>
                <p:cNvPr id="47" name="任意多边形 83">
                  <a:extLst>
                    <a:ext uri="{FF2B5EF4-FFF2-40B4-BE49-F238E27FC236}">
                      <a16:creationId xmlns="" xmlns:a16="http://schemas.microsoft.com/office/drawing/2014/main" id="{5675E30D-321C-4E21-A014-0742D14A380F}"/>
                    </a:ext>
                  </a:extLst>
                </p:cNvPr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4400" kern="0">
                    <a:solidFill>
                      <a:srgbClr val="FFFFFF"/>
                    </a:solidFill>
                    <a:latin typeface="+mj-lt"/>
                    <a:ea typeface="+mj-ea"/>
                  </a:endParaRPr>
                </a:p>
              </p:txBody>
            </p:sp>
          </p:grpSp>
          <p:sp>
            <p:nvSpPr>
              <p:cNvPr id="45" name="椭圆 80">
                <a:extLst>
                  <a:ext uri="{FF2B5EF4-FFF2-40B4-BE49-F238E27FC236}">
                    <a16:creationId xmlns="" xmlns:a16="http://schemas.microsoft.com/office/drawing/2014/main" id="{F9C8C7AA-9F04-4DF9-B776-B8654B30AB1E}"/>
                  </a:ext>
                </a:extLst>
              </p:cNvPr>
              <p:cNvSpPr/>
              <p:nvPr/>
            </p:nvSpPr>
            <p:spPr bwMode="auto">
              <a:xfrm>
                <a:off x="4101617" y="2137563"/>
                <a:ext cx="2016471" cy="2020559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600" kern="0" dirty="0">
                  <a:solidFill>
                    <a:srgbClr val="FFFFFF"/>
                  </a:solidFill>
                  <a:latin typeface="+mj-lt"/>
                  <a:ea typeface="+mj-ea"/>
                </a:endParaRPr>
              </a:p>
            </p:txBody>
          </p:sp>
        </p:grpSp>
        <p:sp>
          <p:nvSpPr>
            <p:cNvPr id="43" name="KSO_Shape">
              <a:extLst>
                <a:ext uri="{FF2B5EF4-FFF2-40B4-BE49-F238E27FC236}">
                  <a16:creationId xmlns="" xmlns:a16="http://schemas.microsoft.com/office/drawing/2014/main" id="{07FCB640-AEBA-41C8-806A-3A2BB5801512}"/>
                </a:ext>
              </a:extLst>
            </p:cNvPr>
            <p:cNvSpPr/>
            <p:nvPr/>
          </p:nvSpPr>
          <p:spPr bwMode="auto">
            <a:xfrm>
              <a:off x="5207533" y="4092731"/>
              <a:ext cx="408407" cy="344423"/>
            </a:xfrm>
            <a:custGeom>
              <a:avLst/>
              <a:gdLst>
                <a:gd name="T0" fmla="*/ 332222 w 2301876"/>
                <a:gd name="T1" fmla="*/ 1410232 h 1941513"/>
                <a:gd name="T2" fmla="*/ 321717 w 2301876"/>
                <a:gd name="T3" fmla="*/ 1470415 h 1941513"/>
                <a:gd name="T4" fmla="*/ 382384 w 2301876"/>
                <a:gd name="T5" fmla="*/ 1525343 h 1941513"/>
                <a:gd name="T6" fmla="*/ 696485 w 2301876"/>
                <a:gd name="T7" fmla="*/ 1509573 h 1941513"/>
                <a:gd name="T8" fmla="*/ 723010 w 2301876"/>
                <a:gd name="T9" fmla="*/ 1444398 h 1941513"/>
                <a:gd name="T10" fmla="*/ 671273 w 2301876"/>
                <a:gd name="T11" fmla="*/ 1380797 h 1941513"/>
                <a:gd name="T12" fmla="*/ 1348867 w 2301876"/>
                <a:gd name="T13" fmla="*/ 1247408 h 1941513"/>
                <a:gd name="T14" fmla="*/ 1327043 w 2301876"/>
                <a:gd name="T15" fmla="*/ 1320445 h 1941513"/>
                <a:gd name="T16" fmla="*/ 1593934 w 2301876"/>
                <a:gd name="T17" fmla="*/ 1356438 h 1941513"/>
                <a:gd name="T18" fmla="*/ 1647838 w 2301876"/>
                <a:gd name="T19" fmla="*/ 1303105 h 1941513"/>
                <a:gd name="T20" fmla="*/ 1606030 w 2301876"/>
                <a:gd name="T21" fmla="*/ 1239789 h 1941513"/>
                <a:gd name="T22" fmla="*/ 1529191 w 2301876"/>
                <a:gd name="T23" fmla="*/ 516517 h 1941513"/>
                <a:gd name="T24" fmla="*/ 1584982 w 2301876"/>
                <a:gd name="T25" fmla="*/ 576970 h 1941513"/>
                <a:gd name="T26" fmla="*/ 1601035 w 2301876"/>
                <a:gd name="T27" fmla="*/ 667649 h 1941513"/>
                <a:gd name="T28" fmla="*/ 1640510 w 2301876"/>
                <a:gd name="T29" fmla="*/ 716799 h 1941513"/>
                <a:gd name="T30" fmla="*/ 1583140 w 2301876"/>
                <a:gd name="T31" fmla="*/ 840071 h 1941513"/>
                <a:gd name="T32" fmla="*/ 1691827 w 2301876"/>
                <a:gd name="T33" fmla="*/ 916820 h 1941513"/>
                <a:gd name="T34" fmla="*/ 1229710 w 2301876"/>
                <a:gd name="T35" fmla="*/ 1106063 h 1941513"/>
                <a:gd name="T36" fmla="*/ 1284448 w 2301876"/>
                <a:gd name="T37" fmla="*/ 909460 h 1941513"/>
                <a:gd name="T38" fmla="*/ 1396556 w 2301876"/>
                <a:gd name="T39" fmla="*/ 836654 h 1941513"/>
                <a:gd name="T40" fmla="*/ 1335239 w 2301876"/>
                <a:gd name="T41" fmla="*/ 712857 h 1941513"/>
                <a:gd name="T42" fmla="*/ 1370240 w 2301876"/>
                <a:gd name="T43" fmla="*/ 660815 h 1941513"/>
                <a:gd name="T44" fmla="*/ 1388398 w 2301876"/>
                <a:gd name="T45" fmla="*/ 571451 h 1941513"/>
                <a:gd name="T46" fmla="*/ 1446031 w 2301876"/>
                <a:gd name="T47" fmla="*/ 514152 h 1941513"/>
                <a:gd name="T48" fmla="*/ 570227 w 2301876"/>
                <a:gd name="T49" fmla="*/ 477627 h 1941513"/>
                <a:gd name="T50" fmla="*/ 641756 w 2301876"/>
                <a:gd name="T51" fmla="*/ 549062 h 1941513"/>
                <a:gd name="T52" fmla="*/ 661216 w 2301876"/>
                <a:gd name="T53" fmla="*/ 657005 h 1941513"/>
                <a:gd name="T54" fmla="*/ 633078 w 2301876"/>
                <a:gd name="T55" fmla="*/ 739471 h 1941513"/>
                <a:gd name="T56" fmla="*/ 574697 w 2301876"/>
                <a:gd name="T57" fmla="*/ 792786 h 1941513"/>
                <a:gd name="T58" fmla="*/ 708552 w 2301876"/>
                <a:gd name="T59" fmla="*/ 915697 h 1941513"/>
                <a:gd name="T60" fmla="*/ 815320 w 2301876"/>
                <a:gd name="T61" fmla="*/ 1036508 h 1941513"/>
                <a:gd name="T62" fmla="*/ 222836 w 2301876"/>
                <a:gd name="T63" fmla="*/ 1047276 h 1941513"/>
                <a:gd name="T64" fmla="*/ 324870 w 2301876"/>
                <a:gd name="T65" fmla="*/ 922526 h 1941513"/>
                <a:gd name="T66" fmla="*/ 473189 w 2301876"/>
                <a:gd name="T67" fmla="*/ 794886 h 1941513"/>
                <a:gd name="T68" fmla="*/ 413493 w 2301876"/>
                <a:gd name="T69" fmla="*/ 744461 h 1941513"/>
                <a:gd name="T70" fmla="*/ 382462 w 2301876"/>
                <a:gd name="T71" fmla="*/ 663570 h 1941513"/>
                <a:gd name="T72" fmla="*/ 397978 w 2301876"/>
                <a:gd name="T73" fmla="*/ 556154 h 1941513"/>
                <a:gd name="T74" fmla="*/ 466878 w 2301876"/>
                <a:gd name="T75" fmla="*/ 480778 h 1941513"/>
                <a:gd name="T76" fmla="*/ 140242 w 2301876"/>
                <a:gd name="T77" fmla="*/ 134558 h 1941513"/>
                <a:gd name="T78" fmla="*/ 133677 w 2301876"/>
                <a:gd name="T79" fmla="*/ 1210760 h 1941513"/>
                <a:gd name="T80" fmla="*/ 198545 w 2301876"/>
                <a:gd name="T81" fmla="*/ 1290654 h 1941513"/>
                <a:gd name="T82" fmla="*/ 905010 w 2301876"/>
                <a:gd name="T83" fmla="*/ 1223901 h 1941513"/>
                <a:gd name="T84" fmla="*/ 906061 w 2301876"/>
                <a:gd name="T85" fmla="*/ 137186 h 1941513"/>
                <a:gd name="T86" fmla="*/ 1795088 w 2301876"/>
                <a:gd name="T87" fmla="*/ 130835 h 1941513"/>
                <a:gd name="T88" fmla="*/ 1869239 w 2301876"/>
                <a:gd name="T89" fmla="*/ 166040 h 1941513"/>
                <a:gd name="T90" fmla="*/ 1904211 w 2301876"/>
                <a:gd name="T91" fmla="*/ 240391 h 1941513"/>
                <a:gd name="T92" fmla="*/ 1879757 w 2301876"/>
                <a:gd name="T93" fmla="*/ 1330166 h 1941513"/>
                <a:gd name="T94" fmla="*/ 1769057 w 2301876"/>
                <a:gd name="T95" fmla="*/ 1410033 h 1941513"/>
                <a:gd name="T96" fmla="*/ 1237904 w 2301876"/>
                <a:gd name="T97" fmla="*/ 1415550 h 1941513"/>
                <a:gd name="T98" fmla="*/ 1189785 w 2301876"/>
                <a:gd name="T99" fmla="*/ 1139429 h 1941513"/>
                <a:gd name="T100" fmla="*/ 1756435 w 2301876"/>
                <a:gd name="T101" fmla="*/ 1159921 h 1941513"/>
                <a:gd name="T102" fmla="*/ 1799821 w 2301876"/>
                <a:gd name="T103" fmla="*/ 1088198 h 1941513"/>
                <a:gd name="T104" fmla="*/ 898445 w 2301876"/>
                <a:gd name="T105" fmla="*/ 262 h 1941513"/>
                <a:gd name="T106" fmla="*/ 992990 w 2301876"/>
                <a:gd name="T107" fmla="*/ 39421 h 1941513"/>
                <a:gd name="T108" fmla="*/ 1041313 w 2301876"/>
                <a:gd name="T109" fmla="*/ 129302 h 1941513"/>
                <a:gd name="T110" fmla="*/ 1017414 w 2301876"/>
                <a:gd name="T111" fmla="*/ 1483030 h 1941513"/>
                <a:gd name="T112" fmla="*/ 887939 w 2301876"/>
                <a:gd name="T113" fmla="*/ 1588417 h 1941513"/>
                <a:gd name="T114" fmla="*/ 200909 w 2301876"/>
                <a:gd name="T115" fmla="*/ 1599454 h 1941513"/>
                <a:gd name="T116" fmla="*/ 45959 w 2301876"/>
                <a:gd name="T117" fmla="*/ 1513779 h 1941513"/>
                <a:gd name="T118" fmla="*/ 0 w 2301876"/>
                <a:gd name="T119" fmla="*/ 152429 h 1941513"/>
                <a:gd name="T120" fmla="*/ 34667 w 2301876"/>
                <a:gd name="T121" fmla="*/ 55452 h 1941513"/>
                <a:gd name="T122" fmla="*/ 121596 w 2301876"/>
                <a:gd name="T123" fmla="*/ 2891 h 1941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01876" h="1941513">
                  <a:moveTo>
                    <a:pt x="475693" y="1664563"/>
                  </a:moveTo>
                  <a:lnTo>
                    <a:pt x="471250" y="1664880"/>
                  </a:lnTo>
                  <a:lnTo>
                    <a:pt x="466490" y="1665198"/>
                  </a:lnTo>
                  <a:lnTo>
                    <a:pt x="462047" y="1665515"/>
                  </a:lnTo>
                  <a:lnTo>
                    <a:pt x="457605" y="1666468"/>
                  </a:lnTo>
                  <a:lnTo>
                    <a:pt x="453162" y="1667421"/>
                  </a:lnTo>
                  <a:lnTo>
                    <a:pt x="449354" y="1668691"/>
                  </a:lnTo>
                  <a:lnTo>
                    <a:pt x="440786" y="1671550"/>
                  </a:lnTo>
                  <a:lnTo>
                    <a:pt x="433170" y="1675679"/>
                  </a:lnTo>
                  <a:lnTo>
                    <a:pt x="425553" y="1680125"/>
                  </a:lnTo>
                  <a:lnTo>
                    <a:pt x="418572" y="1685207"/>
                  </a:lnTo>
                  <a:lnTo>
                    <a:pt x="412542" y="1691241"/>
                  </a:lnTo>
                  <a:lnTo>
                    <a:pt x="406513" y="1697276"/>
                  </a:lnTo>
                  <a:lnTo>
                    <a:pt x="401435" y="1704263"/>
                  </a:lnTo>
                  <a:lnTo>
                    <a:pt x="396993" y="1711886"/>
                  </a:lnTo>
                  <a:lnTo>
                    <a:pt x="392867" y="1719508"/>
                  </a:lnTo>
                  <a:lnTo>
                    <a:pt x="390011" y="1728083"/>
                  </a:lnTo>
                  <a:lnTo>
                    <a:pt x="388742" y="1732212"/>
                  </a:lnTo>
                  <a:lnTo>
                    <a:pt x="387790" y="1736341"/>
                  </a:lnTo>
                  <a:lnTo>
                    <a:pt x="386838" y="1740787"/>
                  </a:lnTo>
                  <a:lnTo>
                    <a:pt x="386203" y="1745552"/>
                  </a:lnTo>
                  <a:lnTo>
                    <a:pt x="385886" y="1749998"/>
                  </a:lnTo>
                  <a:lnTo>
                    <a:pt x="385886" y="1754444"/>
                  </a:lnTo>
                  <a:lnTo>
                    <a:pt x="385886" y="1759209"/>
                  </a:lnTo>
                  <a:lnTo>
                    <a:pt x="386203" y="1763655"/>
                  </a:lnTo>
                  <a:lnTo>
                    <a:pt x="386838" y="1768419"/>
                  </a:lnTo>
                  <a:lnTo>
                    <a:pt x="387790" y="1772865"/>
                  </a:lnTo>
                  <a:lnTo>
                    <a:pt x="388742" y="1776994"/>
                  </a:lnTo>
                  <a:lnTo>
                    <a:pt x="390011" y="1781441"/>
                  </a:lnTo>
                  <a:lnTo>
                    <a:pt x="392867" y="1789698"/>
                  </a:lnTo>
                  <a:lnTo>
                    <a:pt x="396993" y="1797639"/>
                  </a:lnTo>
                  <a:lnTo>
                    <a:pt x="401435" y="1804943"/>
                  </a:lnTo>
                  <a:lnTo>
                    <a:pt x="406513" y="1812248"/>
                  </a:lnTo>
                  <a:lnTo>
                    <a:pt x="412542" y="1818283"/>
                  </a:lnTo>
                  <a:lnTo>
                    <a:pt x="418572" y="1824317"/>
                  </a:lnTo>
                  <a:lnTo>
                    <a:pt x="425553" y="1829399"/>
                  </a:lnTo>
                  <a:lnTo>
                    <a:pt x="433170" y="1833845"/>
                  </a:lnTo>
                  <a:lnTo>
                    <a:pt x="440786" y="1837657"/>
                  </a:lnTo>
                  <a:lnTo>
                    <a:pt x="449354" y="1840515"/>
                  </a:lnTo>
                  <a:lnTo>
                    <a:pt x="453162" y="1842103"/>
                  </a:lnTo>
                  <a:lnTo>
                    <a:pt x="457605" y="1842738"/>
                  </a:lnTo>
                  <a:lnTo>
                    <a:pt x="462047" y="1843374"/>
                  </a:lnTo>
                  <a:lnTo>
                    <a:pt x="466490" y="1844326"/>
                  </a:lnTo>
                  <a:lnTo>
                    <a:pt x="471250" y="1844644"/>
                  </a:lnTo>
                  <a:lnTo>
                    <a:pt x="475693" y="1844644"/>
                  </a:lnTo>
                  <a:lnTo>
                    <a:pt x="784465" y="1844644"/>
                  </a:lnTo>
                  <a:lnTo>
                    <a:pt x="788908" y="1844644"/>
                  </a:lnTo>
                  <a:lnTo>
                    <a:pt x="793668" y="1844326"/>
                  </a:lnTo>
                  <a:lnTo>
                    <a:pt x="798111" y="1843374"/>
                  </a:lnTo>
                  <a:lnTo>
                    <a:pt x="802553" y="1842738"/>
                  </a:lnTo>
                  <a:lnTo>
                    <a:pt x="806996" y="1842103"/>
                  </a:lnTo>
                  <a:lnTo>
                    <a:pt x="811122" y="1840515"/>
                  </a:lnTo>
                  <a:lnTo>
                    <a:pt x="819690" y="1837657"/>
                  </a:lnTo>
                  <a:lnTo>
                    <a:pt x="827306" y="1833845"/>
                  </a:lnTo>
                  <a:lnTo>
                    <a:pt x="834605" y="1829399"/>
                  </a:lnTo>
                  <a:lnTo>
                    <a:pt x="841586" y="1824317"/>
                  </a:lnTo>
                  <a:lnTo>
                    <a:pt x="847933" y="1818283"/>
                  </a:lnTo>
                  <a:lnTo>
                    <a:pt x="853963" y="1812248"/>
                  </a:lnTo>
                  <a:lnTo>
                    <a:pt x="859040" y="1804943"/>
                  </a:lnTo>
                  <a:lnTo>
                    <a:pt x="863483" y="1797639"/>
                  </a:lnTo>
                  <a:lnTo>
                    <a:pt x="867608" y="1789698"/>
                  </a:lnTo>
                  <a:lnTo>
                    <a:pt x="870464" y="1781441"/>
                  </a:lnTo>
                  <a:lnTo>
                    <a:pt x="871734" y="1776994"/>
                  </a:lnTo>
                  <a:lnTo>
                    <a:pt x="872686" y="1772865"/>
                  </a:lnTo>
                  <a:lnTo>
                    <a:pt x="873320" y="1768419"/>
                  </a:lnTo>
                  <a:lnTo>
                    <a:pt x="873638" y="1763655"/>
                  </a:lnTo>
                  <a:lnTo>
                    <a:pt x="874272" y="1759209"/>
                  </a:lnTo>
                  <a:lnTo>
                    <a:pt x="874590" y="1754444"/>
                  </a:lnTo>
                  <a:lnTo>
                    <a:pt x="874272" y="1749998"/>
                  </a:lnTo>
                  <a:lnTo>
                    <a:pt x="873638" y="1745552"/>
                  </a:lnTo>
                  <a:lnTo>
                    <a:pt x="873320" y="1740787"/>
                  </a:lnTo>
                  <a:lnTo>
                    <a:pt x="872686" y="1736341"/>
                  </a:lnTo>
                  <a:lnTo>
                    <a:pt x="871734" y="1732212"/>
                  </a:lnTo>
                  <a:lnTo>
                    <a:pt x="870464" y="1728083"/>
                  </a:lnTo>
                  <a:lnTo>
                    <a:pt x="867608" y="1719508"/>
                  </a:lnTo>
                  <a:lnTo>
                    <a:pt x="863483" y="1711886"/>
                  </a:lnTo>
                  <a:lnTo>
                    <a:pt x="859040" y="1704263"/>
                  </a:lnTo>
                  <a:lnTo>
                    <a:pt x="853963" y="1697276"/>
                  </a:lnTo>
                  <a:lnTo>
                    <a:pt x="847933" y="1691241"/>
                  </a:lnTo>
                  <a:lnTo>
                    <a:pt x="841586" y="1685207"/>
                  </a:lnTo>
                  <a:lnTo>
                    <a:pt x="834605" y="1680125"/>
                  </a:lnTo>
                  <a:lnTo>
                    <a:pt x="827306" y="1675679"/>
                  </a:lnTo>
                  <a:lnTo>
                    <a:pt x="819690" y="1671550"/>
                  </a:lnTo>
                  <a:lnTo>
                    <a:pt x="811122" y="1668691"/>
                  </a:lnTo>
                  <a:lnTo>
                    <a:pt x="806996" y="1667421"/>
                  </a:lnTo>
                  <a:lnTo>
                    <a:pt x="802553" y="1666468"/>
                  </a:lnTo>
                  <a:lnTo>
                    <a:pt x="798111" y="1665515"/>
                  </a:lnTo>
                  <a:lnTo>
                    <a:pt x="793668" y="1665198"/>
                  </a:lnTo>
                  <a:lnTo>
                    <a:pt x="788908" y="1664880"/>
                  </a:lnTo>
                  <a:lnTo>
                    <a:pt x="784465" y="1664563"/>
                  </a:lnTo>
                  <a:lnTo>
                    <a:pt x="475693" y="1664563"/>
                  </a:lnTo>
                  <a:close/>
                  <a:moveTo>
                    <a:pt x="1670551" y="1495108"/>
                  </a:moveTo>
                  <a:lnTo>
                    <a:pt x="1662926" y="1495425"/>
                  </a:lnTo>
                  <a:lnTo>
                    <a:pt x="1655936" y="1496695"/>
                  </a:lnTo>
                  <a:lnTo>
                    <a:pt x="1648946" y="1498283"/>
                  </a:lnTo>
                  <a:lnTo>
                    <a:pt x="1642274" y="1500823"/>
                  </a:lnTo>
                  <a:lnTo>
                    <a:pt x="1636237" y="1503998"/>
                  </a:lnTo>
                  <a:lnTo>
                    <a:pt x="1629882" y="1507490"/>
                  </a:lnTo>
                  <a:lnTo>
                    <a:pt x="1624481" y="1511618"/>
                  </a:lnTo>
                  <a:lnTo>
                    <a:pt x="1619080" y="1516380"/>
                  </a:lnTo>
                  <a:lnTo>
                    <a:pt x="1614631" y="1521778"/>
                  </a:lnTo>
                  <a:lnTo>
                    <a:pt x="1610183" y="1527175"/>
                  </a:lnTo>
                  <a:lnTo>
                    <a:pt x="1606688" y="1533208"/>
                  </a:lnTo>
                  <a:lnTo>
                    <a:pt x="1603511" y="1539240"/>
                  </a:lnTo>
                  <a:lnTo>
                    <a:pt x="1601605" y="1545908"/>
                  </a:lnTo>
                  <a:lnTo>
                    <a:pt x="1599698" y="1552893"/>
                  </a:lnTo>
                  <a:lnTo>
                    <a:pt x="1598427" y="1559878"/>
                  </a:lnTo>
                  <a:lnTo>
                    <a:pt x="1598110" y="1567498"/>
                  </a:lnTo>
                  <a:lnTo>
                    <a:pt x="1598427" y="1574800"/>
                  </a:lnTo>
                  <a:lnTo>
                    <a:pt x="1599698" y="1582103"/>
                  </a:lnTo>
                  <a:lnTo>
                    <a:pt x="1601605" y="1589088"/>
                  </a:lnTo>
                  <a:lnTo>
                    <a:pt x="1603511" y="1595755"/>
                  </a:lnTo>
                  <a:lnTo>
                    <a:pt x="1606688" y="1602105"/>
                  </a:lnTo>
                  <a:lnTo>
                    <a:pt x="1610183" y="1607820"/>
                  </a:lnTo>
                  <a:lnTo>
                    <a:pt x="1614631" y="1613535"/>
                  </a:lnTo>
                  <a:lnTo>
                    <a:pt x="1619080" y="1618615"/>
                  </a:lnTo>
                  <a:lnTo>
                    <a:pt x="1624481" y="1623378"/>
                  </a:lnTo>
                  <a:lnTo>
                    <a:pt x="1629882" y="1627505"/>
                  </a:lnTo>
                  <a:lnTo>
                    <a:pt x="1636237" y="1630998"/>
                  </a:lnTo>
                  <a:lnTo>
                    <a:pt x="1642274" y="1634173"/>
                  </a:lnTo>
                  <a:lnTo>
                    <a:pt x="1648946" y="1636713"/>
                  </a:lnTo>
                  <a:lnTo>
                    <a:pt x="1655936" y="1638300"/>
                  </a:lnTo>
                  <a:lnTo>
                    <a:pt x="1662926" y="1639253"/>
                  </a:lnTo>
                  <a:lnTo>
                    <a:pt x="1670551" y="1639570"/>
                  </a:lnTo>
                  <a:lnTo>
                    <a:pt x="1918697" y="1639570"/>
                  </a:lnTo>
                  <a:lnTo>
                    <a:pt x="1926004" y="1639253"/>
                  </a:lnTo>
                  <a:lnTo>
                    <a:pt x="1933630" y="1638300"/>
                  </a:lnTo>
                  <a:lnTo>
                    <a:pt x="1940620" y="1636713"/>
                  </a:lnTo>
                  <a:lnTo>
                    <a:pt x="1947292" y="1634173"/>
                  </a:lnTo>
                  <a:lnTo>
                    <a:pt x="1953329" y="1630998"/>
                  </a:lnTo>
                  <a:lnTo>
                    <a:pt x="1959366" y="1627505"/>
                  </a:lnTo>
                  <a:lnTo>
                    <a:pt x="1964767" y="1623378"/>
                  </a:lnTo>
                  <a:lnTo>
                    <a:pt x="1970168" y="1618615"/>
                  </a:lnTo>
                  <a:lnTo>
                    <a:pt x="1974934" y="1613535"/>
                  </a:lnTo>
                  <a:lnTo>
                    <a:pt x="1979065" y="1607820"/>
                  </a:lnTo>
                  <a:lnTo>
                    <a:pt x="1982560" y="1602105"/>
                  </a:lnTo>
                  <a:lnTo>
                    <a:pt x="1985419" y="1595755"/>
                  </a:lnTo>
                  <a:lnTo>
                    <a:pt x="1988279" y="1589088"/>
                  </a:lnTo>
                  <a:lnTo>
                    <a:pt x="1989868" y="1582103"/>
                  </a:lnTo>
                  <a:lnTo>
                    <a:pt x="1991138" y="1574800"/>
                  </a:lnTo>
                  <a:lnTo>
                    <a:pt x="1991456" y="1567498"/>
                  </a:lnTo>
                  <a:lnTo>
                    <a:pt x="1991138" y="1559878"/>
                  </a:lnTo>
                  <a:lnTo>
                    <a:pt x="1989868" y="1552893"/>
                  </a:lnTo>
                  <a:lnTo>
                    <a:pt x="1988279" y="1545908"/>
                  </a:lnTo>
                  <a:lnTo>
                    <a:pt x="1985419" y="1539240"/>
                  </a:lnTo>
                  <a:lnTo>
                    <a:pt x="1982560" y="1533208"/>
                  </a:lnTo>
                  <a:lnTo>
                    <a:pt x="1979065" y="1527175"/>
                  </a:lnTo>
                  <a:lnTo>
                    <a:pt x="1974934" y="1521778"/>
                  </a:lnTo>
                  <a:lnTo>
                    <a:pt x="1970168" y="1516380"/>
                  </a:lnTo>
                  <a:lnTo>
                    <a:pt x="1964767" y="1511618"/>
                  </a:lnTo>
                  <a:lnTo>
                    <a:pt x="1959366" y="1507490"/>
                  </a:lnTo>
                  <a:lnTo>
                    <a:pt x="1953329" y="1503998"/>
                  </a:lnTo>
                  <a:lnTo>
                    <a:pt x="1947292" y="1500823"/>
                  </a:lnTo>
                  <a:lnTo>
                    <a:pt x="1940620" y="1498283"/>
                  </a:lnTo>
                  <a:lnTo>
                    <a:pt x="1933630" y="1496695"/>
                  </a:lnTo>
                  <a:lnTo>
                    <a:pt x="1926004" y="1495425"/>
                  </a:lnTo>
                  <a:lnTo>
                    <a:pt x="1918697" y="1495108"/>
                  </a:lnTo>
                  <a:lnTo>
                    <a:pt x="1670551" y="1495108"/>
                  </a:lnTo>
                  <a:close/>
                  <a:moveTo>
                    <a:pt x="1787673" y="611187"/>
                  </a:moveTo>
                  <a:lnTo>
                    <a:pt x="1794669" y="611187"/>
                  </a:lnTo>
                  <a:lnTo>
                    <a:pt x="1801665" y="611187"/>
                  </a:lnTo>
                  <a:lnTo>
                    <a:pt x="1808661" y="612140"/>
                  </a:lnTo>
                  <a:lnTo>
                    <a:pt x="1815338" y="613093"/>
                  </a:lnTo>
                  <a:lnTo>
                    <a:pt x="1822016" y="614681"/>
                  </a:lnTo>
                  <a:lnTo>
                    <a:pt x="1828694" y="616587"/>
                  </a:lnTo>
                  <a:lnTo>
                    <a:pt x="1835372" y="618810"/>
                  </a:lnTo>
                  <a:lnTo>
                    <a:pt x="1841732" y="621352"/>
                  </a:lnTo>
                  <a:lnTo>
                    <a:pt x="1847773" y="624210"/>
                  </a:lnTo>
                  <a:lnTo>
                    <a:pt x="1853815" y="627387"/>
                  </a:lnTo>
                  <a:lnTo>
                    <a:pt x="1859539" y="631198"/>
                  </a:lnTo>
                  <a:lnTo>
                    <a:pt x="1865581" y="635010"/>
                  </a:lnTo>
                  <a:lnTo>
                    <a:pt x="1870987" y="639457"/>
                  </a:lnTo>
                  <a:lnTo>
                    <a:pt x="1876393" y="643904"/>
                  </a:lnTo>
                  <a:lnTo>
                    <a:pt x="1881480" y="648986"/>
                  </a:lnTo>
                  <a:lnTo>
                    <a:pt x="1886568" y="654068"/>
                  </a:lnTo>
                  <a:lnTo>
                    <a:pt x="1891338" y="659151"/>
                  </a:lnTo>
                  <a:lnTo>
                    <a:pt x="1895790" y="665186"/>
                  </a:lnTo>
                  <a:lnTo>
                    <a:pt x="1900242" y="670903"/>
                  </a:lnTo>
                  <a:lnTo>
                    <a:pt x="1904376" y="677256"/>
                  </a:lnTo>
                  <a:lnTo>
                    <a:pt x="1908192" y="683609"/>
                  </a:lnTo>
                  <a:lnTo>
                    <a:pt x="1911690" y="690597"/>
                  </a:lnTo>
                  <a:lnTo>
                    <a:pt x="1915188" y="697267"/>
                  </a:lnTo>
                  <a:lnTo>
                    <a:pt x="1918049" y="704255"/>
                  </a:lnTo>
                  <a:lnTo>
                    <a:pt x="1920593" y="711561"/>
                  </a:lnTo>
                  <a:lnTo>
                    <a:pt x="1923137" y="718867"/>
                  </a:lnTo>
                  <a:lnTo>
                    <a:pt x="1925363" y="726808"/>
                  </a:lnTo>
                  <a:lnTo>
                    <a:pt x="1927271" y="734431"/>
                  </a:lnTo>
                  <a:lnTo>
                    <a:pt x="1928861" y="742690"/>
                  </a:lnTo>
                  <a:lnTo>
                    <a:pt x="1929815" y="750631"/>
                  </a:lnTo>
                  <a:lnTo>
                    <a:pt x="1930451" y="758889"/>
                  </a:lnTo>
                  <a:lnTo>
                    <a:pt x="1931405" y="767466"/>
                  </a:lnTo>
                  <a:lnTo>
                    <a:pt x="1931405" y="775724"/>
                  </a:lnTo>
                  <a:lnTo>
                    <a:pt x="1931723" y="784301"/>
                  </a:lnTo>
                  <a:lnTo>
                    <a:pt x="1932359" y="791924"/>
                  </a:lnTo>
                  <a:lnTo>
                    <a:pt x="1933313" y="799865"/>
                  </a:lnTo>
                  <a:lnTo>
                    <a:pt x="1934585" y="806853"/>
                  </a:lnTo>
                  <a:lnTo>
                    <a:pt x="1936175" y="813206"/>
                  </a:lnTo>
                  <a:lnTo>
                    <a:pt x="1938401" y="819241"/>
                  </a:lnTo>
                  <a:lnTo>
                    <a:pt x="1940627" y="824958"/>
                  </a:lnTo>
                  <a:lnTo>
                    <a:pt x="1943171" y="830041"/>
                  </a:lnTo>
                  <a:lnTo>
                    <a:pt x="1945715" y="834805"/>
                  </a:lnTo>
                  <a:lnTo>
                    <a:pt x="1948576" y="839252"/>
                  </a:lnTo>
                  <a:lnTo>
                    <a:pt x="1951756" y="843381"/>
                  </a:lnTo>
                  <a:lnTo>
                    <a:pt x="1954936" y="846875"/>
                  </a:lnTo>
                  <a:lnTo>
                    <a:pt x="1958116" y="850687"/>
                  </a:lnTo>
                  <a:lnTo>
                    <a:pt x="1961614" y="853546"/>
                  </a:lnTo>
                  <a:lnTo>
                    <a:pt x="1965430" y="856087"/>
                  </a:lnTo>
                  <a:lnTo>
                    <a:pt x="1968610" y="858946"/>
                  </a:lnTo>
                  <a:lnTo>
                    <a:pt x="1975606" y="862757"/>
                  </a:lnTo>
                  <a:lnTo>
                    <a:pt x="1982284" y="866251"/>
                  </a:lnTo>
                  <a:lnTo>
                    <a:pt x="1988643" y="868475"/>
                  </a:lnTo>
                  <a:lnTo>
                    <a:pt x="1994049" y="869745"/>
                  </a:lnTo>
                  <a:lnTo>
                    <a:pt x="1998819" y="871016"/>
                  </a:lnTo>
                  <a:lnTo>
                    <a:pt x="2002635" y="871334"/>
                  </a:lnTo>
                  <a:lnTo>
                    <a:pt x="2005815" y="871651"/>
                  </a:lnTo>
                  <a:lnTo>
                    <a:pt x="2005815" y="932320"/>
                  </a:lnTo>
                  <a:lnTo>
                    <a:pt x="1841096" y="932320"/>
                  </a:lnTo>
                  <a:lnTo>
                    <a:pt x="1841096" y="997119"/>
                  </a:lnTo>
                  <a:lnTo>
                    <a:pt x="1853815" y="999025"/>
                  </a:lnTo>
                  <a:lnTo>
                    <a:pt x="1865899" y="1001566"/>
                  </a:lnTo>
                  <a:lnTo>
                    <a:pt x="1877983" y="1004107"/>
                  </a:lnTo>
                  <a:lnTo>
                    <a:pt x="1890066" y="1007601"/>
                  </a:lnTo>
                  <a:lnTo>
                    <a:pt x="1901514" y="1011095"/>
                  </a:lnTo>
                  <a:lnTo>
                    <a:pt x="1912962" y="1015224"/>
                  </a:lnTo>
                  <a:lnTo>
                    <a:pt x="1923773" y="1019354"/>
                  </a:lnTo>
                  <a:lnTo>
                    <a:pt x="1934903" y="1024118"/>
                  </a:lnTo>
                  <a:lnTo>
                    <a:pt x="1945715" y="1029200"/>
                  </a:lnTo>
                  <a:lnTo>
                    <a:pt x="1956208" y="1034918"/>
                  </a:lnTo>
                  <a:lnTo>
                    <a:pt x="1966384" y="1040635"/>
                  </a:lnTo>
                  <a:lnTo>
                    <a:pt x="1976242" y="1046988"/>
                  </a:lnTo>
                  <a:lnTo>
                    <a:pt x="1986099" y="1053659"/>
                  </a:lnTo>
                  <a:lnTo>
                    <a:pt x="1995321" y="1060329"/>
                  </a:lnTo>
                  <a:lnTo>
                    <a:pt x="2003907" y="1067635"/>
                  </a:lnTo>
                  <a:lnTo>
                    <a:pt x="2012811" y="1074940"/>
                  </a:lnTo>
                  <a:lnTo>
                    <a:pt x="2021396" y="1082881"/>
                  </a:lnTo>
                  <a:lnTo>
                    <a:pt x="2029028" y="1090822"/>
                  </a:lnTo>
                  <a:lnTo>
                    <a:pt x="2036978" y="1099081"/>
                  </a:lnTo>
                  <a:lnTo>
                    <a:pt x="2044292" y="1107975"/>
                  </a:lnTo>
                  <a:lnTo>
                    <a:pt x="2051288" y="1116551"/>
                  </a:lnTo>
                  <a:lnTo>
                    <a:pt x="2057965" y="1125445"/>
                  </a:lnTo>
                  <a:lnTo>
                    <a:pt x="2064325" y="1135292"/>
                  </a:lnTo>
                  <a:lnTo>
                    <a:pt x="2069731" y="1144821"/>
                  </a:lnTo>
                  <a:lnTo>
                    <a:pt x="2075455" y="1154350"/>
                  </a:lnTo>
                  <a:lnTo>
                    <a:pt x="2080225" y="1164515"/>
                  </a:lnTo>
                  <a:lnTo>
                    <a:pt x="2084995" y="1174679"/>
                  </a:lnTo>
                  <a:lnTo>
                    <a:pt x="2089128" y="1185161"/>
                  </a:lnTo>
                  <a:lnTo>
                    <a:pt x="2092626" y="1195643"/>
                  </a:lnTo>
                  <a:lnTo>
                    <a:pt x="2095488" y="1206761"/>
                  </a:lnTo>
                  <a:lnTo>
                    <a:pt x="2098668" y="1217560"/>
                  </a:lnTo>
                  <a:lnTo>
                    <a:pt x="2100894" y="1228995"/>
                  </a:lnTo>
                  <a:lnTo>
                    <a:pt x="2103438" y="1336675"/>
                  </a:lnTo>
                  <a:lnTo>
                    <a:pt x="1485900" y="1336675"/>
                  </a:lnTo>
                  <a:lnTo>
                    <a:pt x="1488444" y="1228995"/>
                  </a:lnTo>
                  <a:lnTo>
                    <a:pt x="1490670" y="1217560"/>
                  </a:lnTo>
                  <a:lnTo>
                    <a:pt x="1493214" y="1206761"/>
                  </a:lnTo>
                  <a:lnTo>
                    <a:pt x="1496712" y="1195643"/>
                  </a:lnTo>
                  <a:lnTo>
                    <a:pt x="1500210" y="1185161"/>
                  </a:lnTo>
                  <a:lnTo>
                    <a:pt x="1504343" y="1174679"/>
                  </a:lnTo>
                  <a:lnTo>
                    <a:pt x="1508795" y="1164515"/>
                  </a:lnTo>
                  <a:lnTo>
                    <a:pt x="1513565" y="1154350"/>
                  </a:lnTo>
                  <a:lnTo>
                    <a:pt x="1519289" y="1144821"/>
                  </a:lnTo>
                  <a:lnTo>
                    <a:pt x="1525013" y="1135292"/>
                  </a:lnTo>
                  <a:lnTo>
                    <a:pt x="1531055" y="1125763"/>
                  </a:lnTo>
                  <a:lnTo>
                    <a:pt x="1537732" y="1116551"/>
                  </a:lnTo>
                  <a:lnTo>
                    <a:pt x="1544728" y="1107975"/>
                  </a:lnTo>
                  <a:lnTo>
                    <a:pt x="1552042" y="1099081"/>
                  </a:lnTo>
                  <a:lnTo>
                    <a:pt x="1559674" y="1090822"/>
                  </a:lnTo>
                  <a:lnTo>
                    <a:pt x="1567942" y="1082881"/>
                  </a:lnTo>
                  <a:lnTo>
                    <a:pt x="1576209" y="1074940"/>
                  </a:lnTo>
                  <a:lnTo>
                    <a:pt x="1584795" y="1067635"/>
                  </a:lnTo>
                  <a:lnTo>
                    <a:pt x="1593699" y="1060329"/>
                  </a:lnTo>
                  <a:lnTo>
                    <a:pt x="1603239" y="1053659"/>
                  </a:lnTo>
                  <a:lnTo>
                    <a:pt x="1613096" y="1046988"/>
                  </a:lnTo>
                  <a:lnTo>
                    <a:pt x="1622954" y="1040635"/>
                  </a:lnTo>
                  <a:lnTo>
                    <a:pt x="1632812" y="1034918"/>
                  </a:lnTo>
                  <a:lnTo>
                    <a:pt x="1643305" y="1029200"/>
                  </a:lnTo>
                  <a:lnTo>
                    <a:pt x="1654117" y="1024118"/>
                  </a:lnTo>
                  <a:lnTo>
                    <a:pt x="1664929" y="1019671"/>
                  </a:lnTo>
                  <a:lnTo>
                    <a:pt x="1676058" y="1015224"/>
                  </a:lnTo>
                  <a:lnTo>
                    <a:pt x="1687506" y="1011095"/>
                  </a:lnTo>
                  <a:lnTo>
                    <a:pt x="1699272" y="1007601"/>
                  </a:lnTo>
                  <a:lnTo>
                    <a:pt x="1711355" y="1004107"/>
                  </a:lnTo>
                  <a:lnTo>
                    <a:pt x="1723439" y="1001566"/>
                  </a:lnTo>
                  <a:lnTo>
                    <a:pt x="1735523" y="999025"/>
                  </a:lnTo>
                  <a:lnTo>
                    <a:pt x="1747924" y="997119"/>
                  </a:lnTo>
                  <a:lnTo>
                    <a:pt x="1747924" y="932320"/>
                  </a:lnTo>
                  <a:lnTo>
                    <a:pt x="1583205" y="932320"/>
                  </a:lnTo>
                  <a:lnTo>
                    <a:pt x="1583205" y="871651"/>
                  </a:lnTo>
                  <a:lnTo>
                    <a:pt x="1586385" y="871334"/>
                  </a:lnTo>
                  <a:lnTo>
                    <a:pt x="1590201" y="870698"/>
                  </a:lnTo>
                  <a:lnTo>
                    <a:pt x="1594971" y="869110"/>
                  </a:lnTo>
                  <a:lnTo>
                    <a:pt x="1600377" y="867204"/>
                  </a:lnTo>
                  <a:lnTo>
                    <a:pt x="1606736" y="864663"/>
                  </a:lnTo>
                  <a:lnTo>
                    <a:pt x="1613414" y="861487"/>
                  </a:lnTo>
                  <a:lnTo>
                    <a:pt x="1620410" y="857358"/>
                  </a:lnTo>
                  <a:lnTo>
                    <a:pt x="1624226" y="854816"/>
                  </a:lnTo>
                  <a:lnTo>
                    <a:pt x="1627406" y="851958"/>
                  </a:lnTo>
                  <a:lnTo>
                    <a:pt x="1630586" y="848464"/>
                  </a:lnTo>
                  <a:lnTo>
                    <a:pt x="1634084" y="845287"/>
                  </a:lnTo>
                  <a:lnTo>
                    <a:pt x="1637264" y="841476"/>
                  </a:lnTo>
                  <a:lnTo>
                    <a:pt x="1640444" y="837346"/>
                  </a:lnTo>
                  <a:lnTo>
                    <a:pt x="1643305" y="832899"/>
                  </a:lnTo>
                  <a:lnTo>
                    <a:pt x="1646167" y="828135"/>
                  </a:lnTo>
                  <a:lnTo>
                    <a:pt x="1648393" y="823052"/>
                  </a:lnTo>
                  <a:lnTo>
                    <a:pt x="1650619" y="817653"/>
                  </a:lnTo>
                  <a:lnTo>
                    <a:pt x="1652845" y="811617"/>
                  </a:lnTo>
                  <a:lnTo>
                    <a:pt x="1654435" y="805265"/>
                  </a:lnTo>
                  <a:lnTo>
                    <a:pt x="1655707" y="798594"/>
                  </a:lnTo>
                  <a:lnTo>
                    <a:pt x="1656979" y="791289"/>
                  </a:lnTo>
                  <a:lnTo>
                    <a:pt x="1657297" y="783983"/>
                  </a:lnTo>
                  <a:lnTo>
                    <a:pt x="1657615" y="775724"/>
                  </a:lnTo>
                  <a:lnTo>
                    <a:pt x="1657933" y="767466"/>
                  </a:lnTo>
                  <a:lnTo>
                    <a:pt x="1658569" y="758889"/>
                  </a:lnTo>
                  <a:lnTo>
                    <a:pt x="1659205" y="750631"/>
                  </a:lnTo>
                  <a:lnTo>
                    <a:pt x="1660477" y="742690"/>
                  </a:lnTo>
                  <a:lnTo>
                    <a:pt x="1662067" y="734431"/>
                  </a:lnTo>
                  <a:lnTo>
                    <a:pt x="1663975" y="726808"/>
                  </a:lnTo>
                  <a:lnTo>
                    <a:pt x="1666201" y="718867"/>
                  </a:lnTo>
                  <a:lnTo>
                    <a:pt x="1668427" y="711561"/>
                  </a:lnTo>
                  <a:lnTo>
                    <a:pt x="1671289" y="704255"/>
                  </a:lnTo>
                  <a:lnTo>
                    <a:pt x="1674151" y="697267"/>
                  </a:lnTo>
                  <a:lnTo>
                    <a:pt x="1677648" y="690597"/>
                  </a:lnTo>
                  <a:lnTo>
                    <a:pt x="1680828" y="683609"/>
                  </a:lnTo>
                  <a:lnTo>
                    <a:pt x="1684962" y="677256"/>
                  </a:lnTo>
                  <a:lnTo>
                    <a:pt x="1689096" y="670903"/>
                  </a:lnTo>
                  <a:lnTo>
                    <a:pt x="1693230" y="665186"/>
                  </a:lnTo>
                  <a:lnTo>
                    <a:pt x="1698000" y="659151"/>
                  </a:lnTo>
                  <a:lnTo>
                    <a:pt x="1702770" y="654068"/>
                  </a:lnTo>
                  <a:lnTo>
                    <a:pt x="1707540" y="648986"/>
                  </a:lnTo>
                  <a:lnTo>
                    <a:pt x="1712627" y="643904"/>
                  </a:lnTo>
                  <a:lnTo>
                    <a:pt x="1718351" y="639457"/>
                  </a:lnTo>
                  <a:lnTo>
                    <a:pt x="1723757" y="635010"/>
                  </a:lnTo>
                  <a:lnTo>
                    <a:pt x="1729163" y="631198"/>
                  </a:lnTo>
                  <a:lnTo>
                    <a:pt x="1735205" y="627387"/>
                  </a:lnTo>
                  <a:lnTo>
                    <a:pt x="1741565" y="624210"/>
                  </a:lnTo>
                  <a:lnTo>
                    <a:pt x="1747288" y="621352"/>
                  </a:lnTo>
                  <a:lnTo>
                    <a:pt x="1753966" y="618810"/>
                  </a:lnTo>
                  <a:lnTo>
                    <a:pt x="1760326" y="616587"/>
                  </a:lnTo>
                  <a:lnTo>
                    <a:pt x="1767004" y="614681"/>
                  </a:lnTo>
                  <a:lnTo>
                    <a:pt x="1773682" y="613093"/>
                  </a:lnTo>
                  <a:lnTo>
                    <a:pt x="1780677" y="612140"/>
                  </a:lnTo>
                  <a:lnTo>
                    <a:pt x="1787673" y="611187"/>
                  </a:lnTo>
                  <a:close/>
                  <a:moveTo>
                    <a:pt x="630238" y="565150"/>
                  </a:moveTo>
                  <a:lnTo>
                    <a:pt x="639136" y="565468"/>
                  </a:lnTo>
                  <a:lnTo>
                    <a:pt x="647397" y="566420"/>
                  </a:lnTo>
                  <a:lnTo>
                    <a:pt x="655977" y="567372"/>
                  </a:lnTo>
                  <a:lnTo>
                    <a:pt x="664557" y="569276"/>
                  </a:lnTo>
                  <a:lnTo>
                    <a:pt x="672501" y="571498"/>
                  </a:lnTo>
                  <a:lnTo>
                    <a:pt x="680762" y="574354"/>
                  </a:lnTo>
                  <a:lnTo>
                    <a:pt x="689024" y="577211"/>
                  </a:lnTo>
                  <a:lnTo>
                    <a:pt x="696333" y="581020"/>
                  </a:lnTo>
                  <a:lnTo>
                    <a:pt x="703959" y="585463"/>
                  </a:lnTo>
                  <a:lnTo>
                    <a:pt x="711268" y="589907"/>
                  </a:lnTo>
                  <a:lnTo>
                    <a:pt x="718258" y="594667"/>
                  </a:lnTo>
                  <a:lnTo>
                    <a:pt x="725249" y="600063"/>
                  </a:lnTo>
                  <a:lnTo>
                    <a:pt x="731922" y="605776"/>
                  </a:lnTo>
                  <a:lnTo>
                    <a:pt x="738278" y="611489"/>
                  </a:lnTo>
                  <a:lnTo>
                    <a:pt x="744633" y="618154"/>
                  </a:lnTo>
                  <a:lnTo>
                    <a:pt x="750353" y="624820"/>
                  </a:lnTo>
                  <a:lnTo>
                    <a:pt x="756072" y="632437"/>
                  </a:lnTo>
                  <a:lnTo>
                    <a:pt x="761474" y="639737"/>
                  </a:lnTo>
                  <a:lnTo>
                    <a:pt x="766241" y="647354"/>
                  </a:lnTo>
                  <a:lnTo>
                    <a:pt x="771007" y="655289"/>
                  </a:lnTo>
                  <a:lnTo>
                    <a:pt x="775456" y="663541"/>
                  </a:lnTo>
                  <a:lnTo>
                    <a:pt x="779587" y="672111"/>
                  </a:lnTo>
                  <a:lnTo>
                    <a:pt x="783400" y="680998"/>
                  </a:lnTo>
                  <a:lnTo>
                    <a:pt x="786895" y="690202"/>
                  </a:lnTo>
                  <a:lnTo>
                    <a:pt x="790073" y="699406"/>
                  </a:lnTo>
                  <a:lnTo>
                    <a:pt x="792615" y="708611"/>
                  </a:lnTo>
                  <a:lnTo>
                    <a:pt x="794839" y="718450"/>
                  </a:lnTo>
                  <a:lnTo>
                    <a:pt x="796746" y="728606"/>
                  </a:lnTo>
                  <a:lnTo>
                    <a:pt x="798017" y="738445"/>
                  </a:lnTo>
                  <a:lnTo>
                    <a:pt x="799288" y="748919"/>
                  </a:lnTo>
                  <a:lnTo>
                    <a:pt x="799923" y="759076"/>
                  </a:lnTo>
                  <a:lnTo>
                    <a:pt x="800241" y="769550"/>
                  </a:lnTo>
                  <a:lnTo>
                    <a:pt x="799923" y="777802"/>
                  </a:lnTo>
                  <a:lnTo>
                    <a:pt x="799606" y="786054"/>
                  </a:lnTo>
                  <a:lnTo>
                    <a:pt x="798970" y="793989"/>
                  </a:lnTo>
                  <a:lnTo>
                    <a:pt x="798017" y="801923"/>
                  </a:lnTo>
                  <a:lnTo>
                    <a:pt x="797064" y="809541"/>
                  </a:lnTo>
                  <a:lnTo>
                    <a:pt x="795475" y="817476"/>
                  </a:lnTo>
                  <a:lnTo>
                    <a:pt x="793568" y="825093"/>
                  </a:lnTo>
                  <a:lnTo>
                    <a:pt x="791979" y="832710"/>
                  </a:lnTo>
                  <a:lnTo>
                    <a:pt x="789755" y="840328"/>
                  </a:lnTo>
                  <a:lnTo>
                    <a:pt x="787531" y="847310"/>
                  </a:lnTo>
                  <a:lnTo>
                    <a:pt x="784671" y="854293"/>
                  </a:lnTo>
                  <a:lnTo>
                    <a:pt x="781811" y="861276"/>
                  </a:lnTo>
                  <a:lnTo>
                    <a:pt x="778951" y="868258"/>
                  </a:lnTo>
                  <a:lnTo>
                    <a:pt x="775456" y="874923"/>
                  </a:lnTo>
                  <a:lnTo>
                    <a:pt x="772278" y="880954"/>
                  </a:lnTo>
                  <a:lnTo>
                    <a:pt x="768465" y="887619"/>
                  </a:lnTo>
                  <a:lnTo>
                    <a:pt x="764970" y="893649"/>
                  </a:lnTo>
                  <a:lnTo>
                    <a:pt x="760839" y="899680"/>
                  </a:lnTo>
                  <a:lnTo>
                    <a:pt x="756708" y="905393"/>
                  </a:lnTo>
                  <a:lnTo>
                    <a:pt x="752259" y="911106"/>
                  </a:lnTo>
                  <a:lnTo>
                    <a:pt x="747810" y="916501"/>
                  </a:lnTo>
                  <a:lnTo>
                    <a:pt x="743044" y="921580"/>
                  </a:lnTo>
                  <a:lnTo>
                    <a:pt x="738278" y="926341"/>
                  </a:lnTo>
                  <a:lnTo>
                    <a:pt x="733193" y="931101"/>
                  </a:lnTo>
                  <a:lnTo>
                    <a:pt x="728109" y="936180"/>
                  </a:lnTo>
                  <a:lnTo>
                    <a:pt x="722707" y="939988"/>
                  </a:lnTo>
                  <a:lnTo>
                    <a:pt x="717305" y="944114"/>
                  </a:lnTo>
                  <a:lnTo>
                    <a:pt x="711903" y="948241"/>
                  </a:lnTo>
                  <a:lnTo>
                    <a:pt x="706183" y="951414"/>
                  </a:lnTo>
                  <a:lnTo>
                    <a:pt x="700464" y="954906"/>
                  </a:lnTo>
                  <a:lnTo>
                    <a:pt x="694426" y="958080"/>
                  </a:lnTo>
                  <a:lnTo>
                    <a:pt x="688071" y="960619"/>
                  </a:lnTo>
                  <a:lnTo>
                    <a:pt x="688071" y="1044727"/>
                  </a:lnTo>
                  <a:lnTo>
                    <a:pt x="703641" y="1047266"/>
                  </a:lnTo>
                  <a:lnTo>
                    <a:pt x="718894" y="1050440"/>
                  </a:lnTo>
                  <a:lnTo>
                    <a:pt x="733829" y="1053614"/>
                  </a:lnTo>
                  <a:lnTo>
                    <a:pt x="748764" y="1057740"/>
                  </a:lnTo>
                  <a:lnTo>
                    <a:pt x="763063" y="1062184"/>
                  </a:lnTo>
                  <a:lnTo>
                    <a:pt x="777045" y="1066945"/>
                  </a:lnTo>
                  <a:lnTo>
                    <a:pt x="791026" y="1072340"/>
                  </a:lnTo>
                  <a:lnTo>
                    <a:pt x="804690" y="1078371"/>
                  </a:lnTo>
                  <a:lnTo>
                    <a:pt x="818036" y="1085036"/>
                  </a:lnTo>
                  <a:lnTo>
                    <a:pt x="831064" y="1091701"/>
                  </a:lnTo>
                  <a:lnTo>
                    <a:pt x="843775" y="1099001"/>
                  </a:lnTo>
                  <a:lnTo>
                    <a:pt x="856167" y="1106618"/>
                  </a:lnTo>
                  <a:lnTo>
                    <a:pt x="867925" y="1114871"/>
                  </a:lnTo>
                  <a:lnTo>
                    <a:pt x="879682" y="1123440"/>
                  </a:lnTo>
                  <a:lnTo>
                    <a:pt x="890804" y="1132010"/>
                  </a:lnTo>
                  <a:lnTo>
                    <a:pt x="901925" y="1141214"/>
                  </a:lnTo>
                  <a:lnTo>
                    <a:pt x="912094" y="1151370"/>
                  </a:lnTo>
                  <a:lnTo>
                    <a:pt x="921944" y="1161210"/>
                  </a:lnTo>
                  <a:lnTo>
                    <a:pt x="931795" y="1171683"/>
                  </a:lnTo>
                  <a:lnTo>
                    <a:pt x="940692" y="1182157"/>
                  </a:lnTo>
                  <a:lnTo>
                    <a:pt x="949272" y="1193266"/>
                  </a:lnTo>
                  <a:lnTo>
                    <a:pt x="957534" y="1204692"/>
                  </a:lnTo>
                  <a:lnTo>
                    <a:pt x="965160" y="1216118"/>
                  </a:lnTo>
                  <a:lnTo>
                    <a:pt x="972151" y="1227862"/>
                  </a:lnTo>
                  <a:lnTo>
                    <a:pt x="979142" y="1240557"/>
                  </a:lnTo>
                  <a:lnTo>
                    <a:pt x="985179" y="1252618"/>
                  </a:lnTo>
                  <a:lnTo>
                    <a:pt x="991217" y="1265631"/>
                  </a:lnTo>
                  <a:lnTo>
                    <a:pt x="995983" y="1278327"/>
                  </a:lnTo>
                  <a:lnTo>
                    <a:pt x="1000749" y="1291657"/>
                  </a:lnTo>
                  <a:lnTo>
                    <a:pt x="1004880" y="1304988"/>
                  </a:lnTo>
                  <a:lnTo>
                    <a:pt x="1008058" y="1318635"/>
                  </a:lnTo>
                  <a:lnTo>
                    <a:pt x="1010600" y="1332600"/>
                  </a:lnTo>
                  <a:lnTo>
                    <a:pt x="1014413" y="1484313"/>
                  </a:lnTo>
                  <a:lnTo>
                    <a:pt x="246063" y="1484313"/>
                  </a:lnTo>
                  <a:lnTo>
                    <a:pt x="249876" y="1332600"/>
                  </a:lnTo>
                  <a:lnTo>
                    <a:pt x="252419" y="1318635"/>
                  </a:lnTo>
                  <a:lnTo>
                    <a:pt x="255596" y="1304988"/>
                  </a:lnTo>
                  <a:lnTo>
                    <a:pt x="259727" y="1291657"/>
                  </a:lnTo>
                  <a:lnTo>
                    <a:pt x="264176" y="1278327"/>
                  </a:lnTo>
                  <a:lnTo>
                    <a:pt x="269260" y="1265631"/>
                  </a:lnTo>
                  <a:lnTo>
                    <a:pt x="275297" y="1252618"/>
                  </a:lnTo>
                  <a:lnTo>
                    <a:pt x="281017" y="1240557"/>
                  </a:lnTo>
                  <a:lnTo>
                    <a:pt x="288008" y="1227862"/>
                  </a:lnTo>
                  <a:lnTo>
                    <a:pt x="294999" y="1216118"/>
                  </a:lnTo>
                  <a:lnTo>
                    <a:pt x="302943" y="1204692"/>
                  </a:lnTo>
                  <a:lnTo>
                    <a:pt x="310887" y="1193266"/>
                  </a:lnTo>
                  <a:lnTo>
                    <a:pt x="319784" y="1182157"/>
                  </a:lnTo>
                  <a:lnTo>
                    <a:pt x="328682" y="1171683"/>
                  </a:lnTo>
                  <a:lnTo>
                    <a:pt x="338214" y="1161210"/>
                  </a:lnTo>
                  <a:lnTo>
                    <a:pt x="348383" y="1151370"/>
                  </a:lnTo>
                  <a:lnTo>
                    <a:pt x="358869" y="1141214"/>
                  </a:lnTo>
                  <a:lnTo>
                    <a:pt x="369673" y="1132010"/>
                  </a:lnTo>
                  <a:lnTo>
                    <a:pt x="380795" y="1123440"/>
                  </a:lnTo>
                  <a:lnTo>
                    <a:pt x="392552" y="1114871"/>
                  </a:lnTo>
                  <a:lnTo>
                    <a:pt x="404309" y="1106618"/>
                  </a:lnTo>
                  <a:lnTo>
                    <a:pt x="417020" y="1099001"/>
                  </a:lnTo>
                  <a:lnTo>
                    <a:pt x="429412" y="1091701"/>
                  </a:lnTo>
                  <a:lnTo>
                    <a:pt x="442441" y="1085036"/>
                  </a:lnTo>
                  <a:lnTo>
                    <a:pt x="455787" y="1078371"/>
                  </a:lnTo>
                  <a:lnTo>
                    <a:pt x="469450" y="1072340"/>
                  </a:lnTo>
                  <a:lnTo>
                    <a:pt x="483432" y="1066945"/>
                  </a:lnTo>
                  <a:lnTo>
                    <a:pt x="497413" y="1062184"/>
                  </a:lnTo>
                  <a:lnTo>
                    <a:pt x="511713" y="1057740"/>
                  </a:lnTo>
                  <a:lnTo>
                    <a:pt x="526648" y="1053614"/>
                  </a:lnTo>
                  <a:lnTo>
                    <a:pt x="541582" y="1050440"/>
                  </a:lnTo>
                  <a:lnTo>
                    <a:pt x="556835" y="1047266"/>
                  </a:lnTo>
                  <a:lnTo>
                    <a:pt x="571770" y="1044727"/>
                  </a:lnTo>
                  <a:lnTo>
                    <a:pt x="571770" y="960619"/>
                  </a:lnTo>
                  <a:lnTo>
                    <a:pt x="566050" y="958080"/>
                  </a:lnTo>
                  <a:lnTo>
                    <a:pt x="560013" y="954906"/>
                  </a:lnTo>
                  <a:lnTo>
                    <a:pt x="554293" y="951414"/>
                  </a:lnTo>
                  <a:lnTo>
                    <a:pt x="548573" y="948241"/>
                  </a:lnTo>
                  <a:lnTo>
                    <a:pt x="543171" y="944114"/>
                  </a:lnTo>
                  <a:lnTo>
                    <a:pt x="537452" y="939988"/>
                  </a:lnTo>
                  <a:lnTo>
                    <a:pt x="532367" y="935545"/>
                  </a:lnTo>
                  <a:lnTo>
                    <a:pt x="527283" y="931101"/>
                  </a:lnTo>
                  <a:lnTo>
                    <a:pt x="522199" y="926341"/>
                  </a:lnTo>
                  <a:lnTo>
                    <a:pt x="517433" y="921580"/>
                  </a:lnTo>
                  <a:lnTo>
                    <a:pt x="512348" y="916501"/>
                  </a:lnTo>
                  <a:lnTo>
                    <a:pt x="507900" y="911106"/>
                  </a:lnTo>
                  <a:lnTo>
                    <a:pt x="503769" y="905393"/>
                  </a:lnTo>
                  <a:lnTo>
                    <a:pt x="499638" y="899680"/>
                  </a:lnTo>
                  <a:lnTo>
                    <a:pt x="495507" y="893649"/>
                  </a:lnTo>
                  <a:lnTo>
                    <a:pt x="491694" y="887302"/>
                  </a:lnTo>
                  <a:lnTo>
                    <a:pt x="488198" y="880954"/>
                  </a:lnTo>
                  <a:lnTo>
                    <a:pt x="484385" y="874923"/>
                  </a:lnTo>
                  <a:lnTo>
                    <a:pt x="481525" y="868258"/>
                  </a:lnTo>
                  <a:lnTo>
                    <a:pt x="478665" y="861276"/>
                  </a:lnTo>
                  <a:lnTo>
                    <a:pt x="475488" y="854293"/>
                  </a:lnTo>
                  <a:lnTo>
                    <a:pt x="472946" y="847310"/>
                  </a:lnTo>
                  <a:lnTo>
                    <a:pt x="470404" y="839693"/>
                  </a:lnTo>
                  <a:lnTo>
                    <a:pt x="468497" y="832393"/>
                  </a:lnTo>
                  <a:lnTo>
                    <a:pt x="466273" y="825093"/>
                  </a:lnTo>
                  <a:lnTo>
                    <a:pt x="465002" y="817476"/>
                  </a:lnTo>
                  <a:lnTo>
                    <a:pt x="463413" y="809541"/>
                  </a:lnTo>
                  <a:lnTo>
                    <a:pt x="462142" y="801923"/>
                  </a:lnTo>
                  <a:lnTo>
                    <a:pt x="461189" y="793989"/>
                  </a:lnTo>
                  <a:lnTo>
                    <a:pt x="460871" y="786054"/>
                  </a:lnTo>
                  <a:lnTo>
                    <a:pt x="460235" y="777802"/>
                  </a:lnTo>
                  <a:lnTo>
                    <a:pt x="460235" y="769550"/>
                  </a:lnTo>
                  <a:lnTo>
                    <a:pt x="460553" y="759076"/>
                  </a:lnTo>
                  <a:lnTo>
                    <a:pt x="460871" y="748919"/>
                  </a:lnTo>
                  <a:lnTo>
                    <a:pt x="461824" y="738445"/>
                  </a:lnTo>
                  <a:lnTo>
                    <a:pt x="463413" y="728606"/>
                  </a:lnTo>
                  <a:lnTo>
                    <a:pt x="465637" y="718450"/>
                  </a:lnTo>
                  <a:lnTo>
                    <a:pt x="467862" y="708611"/>
                  </a:lnTo>
                  <a:lnTo>
                    <a:pt x="470404" y="699406"/>
                  </a:lnTo>
                  <a:lnTo>
                    <a:pt x="473264" y="690202"/>
                  </a:lnTo>
                  <a:lnTo>
                    <a:pt x="477077" y="680998"/>
                  </a:lnTo>
                  <a:lnTo>
                    <a:pt x="480890" y="672111"/>
                  </a:lnTo>
                  <a:lnTo>
                    <a:pt x="484703" y="663541"/>
                  </a:lnTo>
                  <a:lnTo>
                    <a:pt x="489152" y="655289"/>
                  </a:lnTo>
                  <a:lnTo>
                    <a:pt x="493918" y="647354"/>
                  </a:lnTo>
                  <a:lnTo>
                    <a:pt x="498685" y="639737"/>
                  </a:lnTo>
                  <a:lnTo>
                    <a:pt x="504404" y="632437"/>
                  </a:lnTo>
                  <a:lnTo>
                    <a:pt x="509806" y="624820"/>
                  </a:lnTo>
                  <a:lnTo>
                    <a:pt x="515844" y="618154"/>
                  </a:lnTo>
                  <a:lnTo>
                    <a:pt x="522199" y="611489"/>
                  </a:lnTo>
                  <a:lnTo>
                    <a:pt x="528236" y="605776"/>
                  </a:lnTo>
                  <a:lnTo>
                    <a:pt x="534909" y="600063"/>
                  </a:lnTo>
                  <a:lnTo>
                    <a:pt x="541900" y="594667"/>
                  </a:lnTo>
                  <a:lnTo>
                    <a:pt x="548891" y="589907"/>
                  </a:lnTo>
                  <a:lnTo>
                    <a:pt x="556517" y="585463"/>
                  </a:lnTo>
                  <a:lnTo>
                    <a:pt x="564144" y="581020"/>
                  </a:lnTo>
                  <a:lnTo>
                    <a:pt x="571770" y="577211"/>
                  </a:lnTo>
                  <a:lnTo>
                    <a:pt x="579714" y="574354"/>
                  </a:lnTo>
                  <a:lnTo>
                    <a:pt x="587658" y="571498"/>
                  </a:lnTo>
                  <a:lnTo>
                    <a:pt x="595920" y="569276"/>
                  </a:lnTo>
                  <a:lnTo>
                    <a:pt x="604499" y="567372"/>
                  </a:lnTo>
                  <a:lnTo>
                    <a:pt x="612761" y="566420"/>
                  </a:lnTo>
                  <a:lnTo>
                    <a:pt x="621659" y="565468"/>
                  </a:lnTo>
                  <a:lnTo>
                    <a:pt x="630238" y="565150"/>
                  </a:lnTo>
                  <a:close/>
                  <a:moveTo>
                    <a:pt x="181836" y="158167"/>
                  </a:moveTo>
                  <a:lnTo>
                    <a:pt x="178980" y="158484"/>
                  </a:lnTo>
                  <a:lnTo>
                    <a:pt x="176441" y="159119"/>
                  </a:lnTo>
                  <a:lnTo>
                    <a:pt x="173902" y="160390"/>
                  </a:lnTo>
                  <a:lnTo>
                    <a:pt x="171681" y="161343"/>
                  </a:lnTo>
                  <a:lnTo>
                    <a:pt x="169459" y="162613"/>
                  </a:lnTo>
                  <a:lnTo>
                    <a:pt x="167238" y="163884"/>
                  </a:lnTo>
                  <a:lnTo>
                    <a:pt x="165651" y="165789"/>
                  </a:lnTo>
                  <a:lnTo>
                    <a:pt x="164065" y="167695"/>
                  </a:lnTo>
                  <a:lnTo>
                    <a:pt x="162478" y="169918"/>
                  </a:lnTo>
                  <a:lnTo>
                    <a:pt x="161209" y="171824"/>
                  </a:lnTo>
                  <a:lnTo>
                    <a:pt x="159939" y="174364"/>
                  </a:lnTo>
                  <a:lnTo>
                    <a:pt x="159305" y="176588"/>
                  </a:lnTo>
                  <a:lnTo>
                    <a:pt x="158352" y="179128"/>
                  </a:lnTo>
                  <a:lnTo>
                    <a:pt x="158035" y="181669"/>
                  </a:lnTo>
                  <a:lnTo>
                    <a:pt x="157718" y="184210"/>
                  </a:lnTo>
                  <a:lnTo>
                    <a:pt x="157718" y="1440334"/>
                  </a:lnTo>
                  <a:lnTo>
                    <a:pt x="158352" y="1447639"/>
                  </a:lnTo>
                  <a:lnTo>
                    <a:pt x="159622" y="1454944"/>
                  </a:lnTo>
                  <a:lnTo>
                    <a:pt x="161526" y="1463202"/>
                  </a:lnTo>
                  <a:lnTo>
                    <a:pt x="164065" y="1471142"/>
                  </a:lnTo>
                  <a:lnTo>
                    <a:pt x="167238" y="1479717"/>
                  </a:lnTo>
                  <a:lnTo>
                    <a:pt x="171363" y="1488610"/>
                  </a:lnTo>
                  <a:lnTo>
                    <a:pt x="175806" y="1497185"/>
                  </a:lnTo>
                  <a:lnTo>
                    <a:pt x="181201" y="1506078"/>
                  </a:lnTo>
                  <a:lnTo>
                    <a:pt x="187230" y="1514336"/>
                  </a:lnTo>
                  <a:lnTo>
                    <a:pt x="193577" y="1522594"/>
                  </a:lnTo>
                  <a:lnTo>
                    <a:pt x="200876" y="1530534"/>
                  </a:lnTo>
                  <a:lnTo>
                    <a:pt x="208492" y="1538156"/>
                  </a:lnTo>
                  <a:lnTo>
                    <a:pt x="216743" y="1545143"/>
                  </a:lnTo>
                  <a:lnTo>
                    <a:pt x="225629" y="1551178"/>
                  </a:lnTo>
                  <a:lnTo>
                    <a:pt x="230389" y="1554354"/>
                  </a:lnTo>
                  <a:lnTo>
                    <a:pt x="235149" y="1557212"/>
                  </a:lnTo>
                  <a:lnTo>
                    <a:pt x="239909" y="1559753"/>
                  </a:lnTo>
                  <a:lnTo>
                    <a:pt x="244669" y="1561976"/>
                  </a:lnTo>
                  <a:lnTo>
                    <a:pt x="1018979" y="1561976"/>
                  </a:lnTo>
                  <a:lnTo>
                    <a:pt x="1018979" y="1559436"/>
                  </a:lnTo>
                  <a:lnTo>
                    <a:pt x="1028182" y="1554354"/>
                  </a:lnTo>
                  <a:lnTo>
                    <a:pt x="1037068" y="1548637"/>
                  </a:lnTo>
                  <a:lnTo>
                    <a:pt x="1045636" y="1542603"/>
                  </a:lnTo>
                  <a:lnTo>
                    <a:pt x="1053252" y="1535298"/>
                  </a:lnTo>
                  <a:lnTo>
                    <a:pt x="1060551" y="1527993"/>
                  </a:lnTo>
                  <a:lnTo>
                    <a:pt x="1067532" y="1520370"/>
                  </a:lnTo>
                  <a:lnTo>
                    <a:pt x="1073879" y="1512113"/>
                  </a:lnTo>
                  <a:lnTo>
                    <a:pt x="1079908" y="1504173"/>
                  </a:lnTo>
                  <a:lnTo>
                    <a:pt x="1084986" y="1495597"/>
                  </a:lnTo>
                  <a:lnTo>
                    <a:pt x="1089429" y="1487022"/>
                  </a:lnTo>
                  <a:lnTo>
                    <a:pt x="1093554" y="1479082"/>
                  </a:lnTo>
                  <a:lnTo>
                    <a:pt x="1096728" y="1470507"/>
                  </a:lnTo>
                  <a:lnTo>
                    <a:pt x="1099266" y="1462884"/>
                  </a:lnTo>
                  <a:lnTo>
                    <a:pt x="1101170" y="1454626"/>
                  </a:lnTo>
                  <a:lnTo>
                    <a:pt x="1102122" y="1447321"/>
                  </a:lnTo>
                  <a:lnTo>
                    <a:pt x="1102757" y="1440334"/>
                  </a:lnTo>
                  <a:lnTo>
                    <a:pt x="1102757" y="184210"/>
                  </a:lnTo>
                  <a:lnTo>
                    <a:pt x="1102122" y="181669"/>
                  </a:lnTo>
                  <a:lnTo>
                    <a:pt x="1101805" y="179128"/>
                  </a:lnTo>
                  <a:lnTo>
                    <a:pt x="1101170" y="176588"/>
                  </a:lnTo>
                  <a:lnTo>
                    <a:pt x="1100536" y="174364"/>
                  </a:lnTo>
                  <a:lnTo>
                    <a:pt x="1099266" y="171824"/>
                  </a:lnTo>
                  <a:lnTo>
                    <a:pt x="1097997" y="169918"/>
                  </a:lnTo>
                  <a:lnTo>
                    <a:pt x="1096410" y="167695"/>
                  </a:lnTo>
                  <a:lnTo>
                    <a:pt x="1094824" y="165789"/>
                  </a:lnTo>
                  <a:lnTo>
                    <a:pt x="1092919" y="163884"/>
                  </a:lnTo>
                  <a:lnTo>
                    <a:pt x="1090698" y="162613"/>
                  </a:lnTo>
                  <a:lnTo>
                    <a:pt x="1088794" y="161343"/>
                  </a:lnTo>
                  <a:lnTo>
                    <a:pt x="1086573" y="160390"/>
                  </a:lnTo>
                  <a:lnTo>
                    <a:pt x="1083716" y="159119"/>
                  </a:lnTo>
                  <a:lnTo>
                    <a:pt x="1081178" y="158484"/>
                  </a:lnTo>
                  <a:lnTo>
                    <a:pt x="1078639" y="158167"/>
                  </a:lnTo>
                  <a:lnTo>
                    <a:pt x="1076100" y="158167"/>
                  </a:lnTo>
                  <a:lnTo>
                    <a:pt x="184374" y="158167"/>
                  </a:lnTo>
                  <a:lnTo>
                    <a:pt x="181836" y="158167"/>
                  </a:lnTo>
                  <a:close/>
                  <a:moveTo>
                    <a:pt x="1414463" y="157162"/>
                  </a:moveTo>
                  <a:lnTo>
                    <a:pt x="2153497" y="157162"/>
                  </a:lnTo>
                  <a:lnTo>
                    <a:pt x="2161123" y="157162"/>
                  </a:lnTo>
                  <a:lnTo>
                    <a:pt x="2169066" y="158114"/>
                  </a:lnTo>
                  <a:lnTo>
                    <a:pt x="2176374" y="158749"/>
                  </a:lnTo>
                  <a:lnTo>
                    <a:pt x="2183364" y="160337"/>
                  </a:lnTo>
                  <a:lnTo>
                    <a:pt x="2190671" y="161924"/>
                  </a:lnTo>
                  <a:lnTo>
                    <a:pt x="2197661" y="163829"/>
                  </a:lnTo>
                  <a:lnTo>
                    <a:pt x="2204651" y="166052"/>
                  </a:lnTo>
                  <a:lnTo>
                    <a:pt x="2211324" y="168909"/>
                  </a:lnTo>
                  <a:lnTo>
                    <a:pt x="2217996" y="172084"/>
                  </a:lnTo>
                  <a:lnTo>
                    <a:pt x="2224350" y="174942"/>
                  </a:lnTo>
                  <a:lnTo>
                    <a:pt x="2230387" y="178752"/>
                  </a:lnTo>
                  <a:lnTo>
                    <a:pt x="2236424" y="182562"/>
                  </a:lnTo>
                  <a:lnTo>
                    <a:pt x="2242461" y="186689"/>
                  </a:lnTo>
                  <a:lnTo>
                    <a:pt x="2247862" y="191134"/>
                  </a:lnTo>
                  <a:lnTo>
                    <a:pt x="2253264" y="195579"/>
                  </a:lnTo>
                  <a:lnTo>
                    <a:pt x="2258665" y="200659"/>
                  </a:lnTo>
                  <a:lnTo>
                    <a:pt x="2263431" y="206057"/>
                  </a:lnTo>
                  <a:lnTo>
                    <a:pt x="2268197" y="211137"/>
                  </a:lnTo>
                  <a:lnTo>
                    <a:pt x="2272645" y="216852"/>
                  </a:lnTo>
                  <a:lnTo>
                    <a:pt x="2276776" y="222567"/>
                  </a:lnTo>
                  <a:lnTo>
                    <a:pt x="2280270" y="228917"/>
                  </a:lnTo>
                  <a:lnTo>
                    <a:pt x="2284083" y="234949"/>
                  </a:lnTo>
                  <a:lnTo>
                    <a:pt x="2287261" y="241299"/>
                  </a:lnTo>
                  <a:lnTo>
                    <a:pt x="2290438" y="247967"/>
                  </a:lnTo>
                  <a:lnTo>
                    <a:pt x="2292980" y="254634"/>
                  </a:lnTo>
                  <a:lnTo>
                    <a:pt x="2295204" y="261619"/>
                  </a:lnTo>
                  <a:lnTo>
                    <a:pt x="2297428" y="268604"/>
                  </a:lnTo>
                  <a:lnTo>
                    <a:pt x="2298699" y="275589"/>
                  </a:lnTo>
                  <a:lnTo>
                    <a:pt x="2300287" y="282892"/>
                  </a:lnTo>
                  <a:lnTo>
                    <a:pt x="2300923" y="290512"/>
                  </a:lnTo>
                  <a:lnTo>
                    <a:pt x="2301876" y="297814"/>
                  </a:lnTo>
                  <a:lnTo>
                    <a:pt x="2301876" y="305434"/>
                  </a:lnTo>
                  <a:lnTo>
                    <a:pt x="2301876" y="1484630"/>
                  </a:lnTo>
                  <a:lnTo>
                    <a:pt x="2301876" y="1497013"/>
                  </a:lnTo>
                  <a:lnTo>
                    <a:pt x="2300923" y="1509078"/>
                  </a:lnTo>
                  <a:lnTo>
                    <a:pt x="2299652" y="1521143"/>
                  </a:lnTo>
                  <a:lnTo>
                    <a:pt x="2298063" y="1533208"/>
                  </a:lnTo>
                  <a:lnTo>
                    <a:pt x="2295839" y="1544638"/>
                  </a:lnTo>
                  <a:lnTo>
                    <a:pt x="2292980" y="1555433"/>
                  </a:lnTo>
                  <a:lnTo>
                    <a:pt x="2289802" y="1566545"/>
                  </a:lnTo>
                  <a:lnTo>
                    <a:pt x="2285990" y="1577340"/>
                  </a:lnTo>
                  <a:lnTo>
                    <a:pt x="2281859" y="1587500"/>
                  </a:lnTo>
                  <a:lnTo>
                    <a:pt x="2277093" y="1597660"/>
                  </a:lnTo>
                  <a:lnTo>
                    <a:pt x="2271374" y="1607503"/>
                  </a:lnTo>
                  <a:lnTo>
                    <a:pt x="2265655" y="1616710"/>
                  </a:lnTo>
                  <a:lnTo>
                    <a:pt x="2259300" y="1625918"/>
                  </a:lnTo>
                  <a:lnTo>
                    <a:pt x="2252310" y="1634808"/>
                  </a:lnTo>
                  <a:lnTo>
                    <a:pt x="2244685" y="1643063"/>
                  </a:lnTo>
                  <a:lnTo>
                    <a:pt x="2236424" y="1651000"/>
                  </a:lnTo>
                  <a:lnTo>
                    <a:pt x="2227846" y="1658938"/>
                  </a:lnTo>
                  <a:lnTo>
                    <a:pt x="2218631" y="1665923"/>
                  </a:lnTo>
                  <a:lnTo>
                    <a:pt x="2208782" y="1672908"/>
                  </a:lnTo>
                  <a:lnTo>
                    <a:pt x="2198297" y="1678940"/>
                  </a:lnTo>
                  <a:lnTo>
                    <a:pt x="2187494" y="1684973"/>
                  </a:lnTo>
                  <a:lnTo>
                    <a:pt x="2176056" y="1690370"/>
                  </a:lnTo>
                  <a:lnTo>
                    <a:pt x="2163664" y="1695450"/>
                  </a:lnTo>
                  <a:lnTo>
                    <a:pt x="2150955" y="1700213"/>
                  </a:lnTo>
                  <a:lnTo>
                    <a:pt x="2137611" y="1704023"/>
                  </a:lnTo>
                  <a:lnTo>
                    <a:pt x="2123631" y="1707515"/>
                  </a:lnTo>
                  <a:lnTo>
                    <a:pt x="2108698" y="1710373"/>
                  </a:lnTo>
                  <a:lnTo>
                    <a:pt x="2093764" y="1712913"/>
                  </a:lnTo>
                  <a:lnTo>
                    <a:pt x="2077878" y="1715135"/>
                  </a:lnTo>
                  <a:lnTo>
                    <a:pt x="2061038" y="1716405"/>
                  </a:lnTo>
                  <a:lnTo>
                    <a:pt x="2044199" y="1717358"/>
                  </a:lnTo>
                  <a:lnTo>
                    <a:pt x="2026406" y="1717675"/>
                  </a:lnTo>
                  <a:lnTo>
                    <a:pt x="1563159" y="1717675"/>
                  </a:lnTo>
                  <a:lnTo>
                    <a:pt x="1551721" y="1717358"/>
                  </a:lnTo>
                  <a:lnTo>
                    <a:pt x="1540601" y="1716723"/>
                  </a:lnTo>
                  <a:lnTo>
                    <a:pt x="1529163" y="1715453"/>
                  </a:lnTo>
                  <a:lnTo>
                    <a:pt x="1518042" y="1714500"/>
                  </a:lnTo>
                  <a:lnTo>
                    <a:pt x="1506922" y="1712913"/>
                  </a:lnTo>
                  <a:lnTo>
                    <a:pt x="1495801" y="1710690"/>
                  </a:lnTo>
                  <a:lnTo>
                    <a:pt x="1485634" y="1709103"/>
                  </a:lnTo>
                  <a:lnTo>
                    <a:pt x="1475149" y="1706880"/>
                  </a:lnTo>
                  <a:lnTo>
                    <a:pt x="1456085" y="1701800"/>
                  </a:lnTo>
                  <a:lnTo>
                    <a:pt x="1439246" y="1697038"/>
                  </a:lnTo>
                  <a:lnTo>
                    <a:pt x="1424948" y="1692593"/>
                  </a:lnTo>
                  <a:lnTo>
                    <a:pt x="1414463" y="1688783"/>
                  </a:lnTo>
                  <a:lnTo>
                    <a:pt x="1414463" y="1342708"/>
                  </a:lnTo>
                  <a:lnTo>
                    <a:pt x="1416687" y="1347470"/>
                  </a:lnTo>
                  <a:lnTo>
                    <a:pt x="1419229" y="1352233"/>
                  </a:lnTo>
                  <a:lnTo>
                    <a:pt x="1422088" y="1357630"/>
                  </a:lnTo>
                  <a:lnTo>
                    <a:pt x="1425583" y="1362393"/>
                  </a:lnTo>
                  <a:lnTo>
                    <a:pt x="1429078" y="1367473"/>
                  </a:lnTo>
                  <a:lnTo>
                    <a:pt x="1433209" y="1372235"/>
                  </a:lnTo>
                  <a:lnTo>
                    <a:pt x="1437657" y="1376998"/>
                  </a:lnTo>
                  <a:lnTo>
                    <a:pt x="1442105" y="1381760"/>
                  </a:lnTo>
                  <a:lnTo>
                    <a:pt x="1446871" y="1386523"/>
                  </a:lnTo>
                  <a:lnTo>
                    <a:pt x="1451637" y="1390968"/>
                  </a:lnTo>
                  <a:lnTo>
                    <a:pt x="1456721" y="1395413"/>
                  </a:lnTo>
                  <a:lnTo>
                    <a:pt x="1462440" y="1399540"/>
                  </a:lnTo>
                  <a:lnTo>
                    <a:pt x="1467523" y="1403350"/>
                  </a:lnTo>
                  <a:lnTo>
                    <a:pt x="1472925" y="1406525"/>
                  </a:lnTo>
                  <a:lnTo>
                    <a:pt x="1478644" y="1410018"/>
                  </a:lnTo>
                  <a:lnTo>
                    <a:pt x="1484045" y="1412558"/>
                  </a:lnTo>
                  <a:lnTo>
                    <a:pt x="1484045" y="1413510"/>
                  </a:lnTo>
                  <a:lnTo>
                    <a:pt x="2108062" y="1413510"/>
                  </a:lnTo>
                  <a:lnTo>
                    <a:pt x="2108062" y="1410335"/>
                  </a:lnTo>
                  <a:lnTo>
                    <a:pt x="2115370" y="1406208"/>
                  </a:lnTo>
                  <a:lnTo>
                    <a:pt x="2122360" y="1401763"/>
                  </a:lnTo>
                  <a:lnTo>
                    <a:pt x="2129032" y="1396683"/>
                  </a:lnTo>
                  <a:lnTo>
                    <a:pt x="2135387" y="1390968"/>
                  </a:lnTo>
                  <a:lnTo>
                    <a:pt x="2141106" y="1385253"/>
                  </a:lnTo>
                  <a:lnTo>
                    <a:pt x="2146825" y="1378903"/>
                  </a:lnTo>
                  <a:lnTo>
                    <a:pt x="2151909" y="1372235"/>
                  </a:lnTo>
                  <a:lnTo>
                    <a:pt x="2156357" y="1365568"/>
                  </a:lnTo>
                  <a:lnTo>
                    <a:pt x="2160805" y="1358900"/>
                  </a:lnTo>
                  <a:lnTo>
                    <a:pt x="2163982" y="1352233"/>
                  </a:lnTo>
                  <a:lnTo>
                    <a:pt x="2167477" y="1345883"/>
                  </a:lnTo>
                  <a:lnTo>
                    <a:pt x="2170019" y="1339215"/>
                  </a:lnTo>
                  <a:lnTo>
                    <a:pt x="2172243" y="1332865"/>
                  </a:lnTo>
                  <a:lnTo>
                    <a:pt x="2173832" y="1326515"/>
                  </a:lnTo>
                  <a:lnTo>
                    <a:pt x="2174467" y="1320800"/>
                  </a:lnTo>
                  <a:lnTo>
                    <a:pt x="2174785" y="1315085"/>
                  </a:lnTo>
                  <a:lnTo>
                    <a:pt x="2174785" y="305434"/>
                  </a:lnTo>
                  <a:lnTo>
                    <a:pt x="2174467" y="301307"/>
                  </a:lnTo>
                  <a:lnTo>
                    <a:pt x="2172879" y="297497"/>
                  </a:lnTo>
                  <a:lnTo>
                    <a:pt x="2171290" y="293687"/>
                  </a:lnTo>
                  <a:lnTo>
                    <a:pt x="2168430" y="290829"/>
                  </a:lnTo>
                  <a:lnTo>
                    <a:pt x="2165571" y="288289"/>
                  </a:lnTo>
                  <a:lnTo>
                    <a:pt x="2162076" y="286067"/>
                  </a:lnTo>
                  <a:lnTo>
                    <a:pt x="2157945" y="284797"/>
                  </a:lnTo>
                  <a:lnTo>
                    <a:pt x="2153497" y="284479"/>
                  </a:lnTo>
                  <a:lnTo>
                    <a:pt x="1414463" y="284479"/>
                  </a:lnTo>
                  <a:lnTo>
                    <a:pt x="1414463" y="157162"/>
                  </a:lnTo>
                  <a:close/>
                  <a:moveTo>
                    <a:pt x="184374" y="0"/>
                  </a:moveTo>
                  <a:lnTo>
                    <a:pt x="1076100" y="0"/>
                  </a:lnTo>
                  <a:lnTo>
                    <a:pt x="1085621" y="317"/>
                  </a:lnTo>
                  <a:lnTo>
                    <a:pt x="1094824" y="953"/>
                  </a:lnTo>
                  <a:lnTo>
                    <a:pt x="1104026" y="1905"/>
                  </a:lnTo>
                  <a:lnTo>
                    <a:pt x="1113229" y="3494"/>
                  </a:lnTo>
                  <a:lnTo>
                    <a:pt x="1122115" y="5717"/>
                  </a:lnTo>
                  <a:lnTo>
                    <a:pt x="1131000" y="8258"/>
                  </a:lnTo>
                  <a:lnTo>
                    <a:pt x="1139568" y="11434"/>
                  </a:lnTo>
                  <a:lnTo>
                    <a:pt x="1147502" y="14610"/>
                  </a:lnTo>
                  <a:lnTo>
                    <a:pt x="1156070" y="18421"/>
                  </a:lnTo>
                  <a:lnTo>
                    <a:pt x="1163686" y="22232"/>
                  </a:lnTo>
                  <a:lnTo>
                    <a:pt x="1171620" y="26679"/>
                  </a:lnTo>
                  <a:lnTo>
                    <a:pt x="1178919" y="31443"/>
                  </a:lnTo>
                  <a:lnTo>
                    <a:pt x="1186217" y="36842"/>
                  </a:lnTo>
                  <a:lnTo>
                    <a:pt x="1193199" y="42241"/>
                  </a:lnTo>
                  <a:lnTo>
                    <a:pt x="1199863" y="47640"/>
                  </a:lnTo>
                  <a:lnTo>
                    <a:pt x="1206210" y="53993"/>
                  </a:lnTo>
                  <a:lnTo>
                    <a:pt x="1212557" y="60345"/>
                  </a:lnTo>
                  <a:lnTo>
                    <a:pt x="1218269" y="67014"/>
                  </a:lnTo>
                  <a:lnTo>
                    <a:pt x="1223981" y="74002"/>
                  </a:lnTo>
                  <a:lnTo>
                    <a:pt x="1229058" y="81306"/>
                  </a:lnTo>
                  <a:lnTo>
                    <a:pt x="1233818" y="88611"/>
                  </a:lnTo>
                  <a:lnTo>
                    <a:pt x="1238261" y="96551"/>
                  </a:lnTo>
                  <a:lnTo>
                    <a:pt x="1242387" y="104492"/>
                  </a:lnTo>
                  <a:lnTo>
                    <a:pt x="1245877" y="112749"/>
                  </a:lnTo>
                  <a:lnTo>
                    <a:pt x="1249368" y="121325"/>
                  </a:lnTo>
                  <a:lnTo>
                    <a:pt x="1252224" y="129582"/>
                  </a:lnTo>
                  <a:lnTo>
                    <a:pt x="1254446" y="138475"/>
                  </a:lnTo>
                  <a:lnTo>
                    <a:pt x="1256667" y="147368"/>
                  </a:lnTo>
                  <a:lnTo>
                    <a:pt x="1258254" y="156261"/>
                  </a:lnTo>
                  <a:lnTo>
                    <a:pt x="1259523" y="165472"/>
                  </a:lnTo>
                  <a:lnTo>
                    <a:pt x="1259840" y="175000"/>
                  </a:lnTo>
                  <a:lnTo>
                    <a:pt x="1260475" y="184210"/>
                  </a:lnTo>
                  <a:lnTo>
                    <a:pt x="1260475" y="1651541"/>
                  </a:lnTo>
                  <a:lnTo>
                    <a:pt x="1259840" y="1667103"/>
                  </a:lnTo>
                  <a:lnTo>
                    <a:pt x="1259206" y="1682348"/>
                  </a:lnTo>
                  <a:lnTo>
                    <a:pt x="1257936" y="1696958"/>
                  </a:lnTo>
                  <a:lnTo>
                    <a:pt x="1255715" y="1711886"/>
                  </a:lnTo>
                  <a:lnTo>
                    <a:pt x="1252542" y="1725860"/>
                  </a:lnTo>
                  <a:lnTo>
                    <a:pt x="1249368" y="1739835"/>
                  </a:lnTo>
                  <a:lnTo>
                    <a:pt x="1245243" y="1753492"/>
                  </a:lnTo>
                  <a:lnTo>
                    <a:pt x="1240483" y="1766831"/>
                  </a:lnTo>
                  <a:lnTo>
                    <a:pt x="1235405" y="1779535"/>
                  </a:lnTo>
                  <a:lnTo>
                    <a:pt x="1229376" y="1792239"/>
                  </a:lnTo>
                  <a:lnTo>
                    <a:pt x="1222712" y="1804308"/>
                  </a:lnTo>
                  <a:lnTo>
                    <a:pt x="1215413" y="1816060"/>
                  </a:lnTo>
                  <a:lnTo>
                    <a:pt x="1207162" y="1827493"/>
                  </a:lnTo>
                  <a:lnTo>
                    <a:pt x="1198594" y="1838292"/>
                  </a:lnTo>
                  <a:lnTo>
                    <a:pt x="1189391" y="1848773"/>
                  </a:lnTo>
                  <a:lnTo>
                    <a:pt x="1179236" y="1858619"/>
                  </a:lnTo>
                  <a:lnTo>
                    <a:pt x="1168129" y="1868147"/>
                  </a:lnTo>
                  <a:lnTo>
                    <a:pt x="1156705" y="1877040"/>
                  </a:lnTo>
                  <a:lnTo>
                    <a:pt x="1144646" y="1885615"/>
                  </a:lnTo>
                  <a:lnTo>
                    <a:pt x="1131635" y="1893555"/>
                  </a:lnTo>
                  <a:lnTo>
                    <a:pt x="1117989" y="1900860"/>
                  </a:lnTo>
                  <a:lnTo>
                    <a:pt x="1103709" y="1907530"/>
                  </a:lnTo>
                  <a:lnTo>
                    <a:pt x="1088794" y="1913882"/>
                  </a:lnTo>
                  <a:lnTo>
                    <a:pt x="1072927" y="1919599"/>
                  </a:lnTo>
                  <a:lnTo>
                    <a:pt x="1056108" y="1924680"/>
                  </a:lnTo>
                  <a:lnTo>
                    <a:pt x="1038654" y="1929127"/>
                  </a:lnTo>
                  <a:lnTo>
                    <a:pt x="1020566" y="1932620"/>
                  </a:lnTo>
                  <a:lnTo>
                    <a:pt x="1001526" y="1936114"/>
                  </a:lnTo>
                  <a:lnTo>
                    <a:pt x="981851" y="1938337"/>
                  </a:lnTo>
                  <a:lnTo>
                    <a:pt x="961541" y="1940243"/>
                  </a:lnTo>
                  <a:lnTo>
                    <a:pt x="940279" y="1941196"/>
                  </a:lnTo>
                  <a:lnTo>
                    <a:pt x="918065" y="1941513"/>
                  </a:lnTo>
                  <a:lnTo>
                    <a:pt x="342410" y="1941513"/>
                  </a:lnTo>
                  <a:lnTo>
                    <a:pt x="321148" y="1941196"/>
                  </a:lnTo>
                  <a:lnTo>
                    <a:pt x="300839" y="1940243"/>
                  </a:lnTo>
                  <a:lnTo>
                    <a:pt x="280846" y="1938337"/>
                  </a:lnTo>
                  <a:lnTo>
                    <a:pt x="261806" y="1936114"/>
                  </a:lnTo>
                  <a:lnTo>
                    <a:pt x="242765" y="1932938"/>
                  </a:lnTo>
                  <a:lnTo>
                    <a:pt x="225311" y="1929444"/>
                  </a:lnTo>
                  <a:lnTo>
                    <a:pt x="208175" y="1924998"/>
                  </a:lnTo>
                  <a:lnTo>
                    <a:pt x="191673" y="1920234"/>
                  </a:lnTo>
                  <a:lnTo>
                    <a:pt x="175806" y="1914517"/>
                  </a:lnTo>
                  <a:lnTo>
                    <a:pt x="160574" y="1908800"/>
                  </a:lnTo>
                  <a:lnTo>
                    <a:pt x="146294" y="1902130"/>
                  </a:lnTo>
                  <a:lnTo>
                    <a:pt x="132648" y="1894825"/>
                  </a:lnTo>
                  <a:lnTo>
                    <a:pt x="119954" y="1886885"/>
                  </a:lnTo>
                  <a:lnTo>
                    <a:pt x="107261" y="1878628"/>
                  </a:lnTo>
                  <a:lnTo>
                    <a:pt x="95836" y="1869735"/>
                  </a:lnTo>
                  <a:lnTo>
                    <a:pt x="84730" y="1860524"/>
                  </a:lnTo>
                  <a:lnTo>
                    <a:pt x="74575" y="1850361"/>
                  </a:lnTo>
                  <a:lnTo>
                    <a:pt x="64737" y="1840198"/>
                  </a:lnTo>
                  <a:lnTo>
                    <a:pt x="55534" y="1829399"/>
                  </a:lnTo>
                  <a:lnTo>
                    <a:pt x="47601" y="1817965"/>
                  </a:lnTo>
                  <a:lnTo>
                    <a:pt x="39985" y="1806532"/>
                  </a:lnTo>
                  <a:lnTo>
                    <a:pt x="32686" y="1794463"/>
                  </a:lnTo>
                  <a:lnTo>
                    <a:pt x="26656" y="1781758"/>
                  </a:lnTo>
                  <a:lnTo>
                    <a:pt x="20944" y="1768419"/>
                  </a:lnTo>
                  <a:lnTo>
                    <a:pt x="16184" y="1755397"/>
                  </a:lnTo>
                  <a:lnTo>
                    <a:pt x="11741" y="1741740"/>
                  </a:lnTo>
                  <a:lnTo>
                    <a:pt x="8251" y="1727131"/>
                  </a:lnTo>
                  <a:lnTo>
                    <a:pt x="5077" y="1712838"/>
                  </a:lnTo>
                  <a:lnTo>
                    <a:pt x="2856" y="1698229"/>
                  </a:lnTo>
                  <a:lnTo>
                    <a:pt x="1269" y="1682984"/>
                  </a:lnTo>
                  <a:lnTo>
                    <a:pt x="317" y="1667421"/>
                  </a:lnTo>
                  <a:lnTo>
                    <a:pt x="0" y="1651541"/>
                  </a:lnTo>
                  <a:lnTo>
                    <a:pt x="0" y="184210"/>
                  </a:lnTo>
                  <a:lnTo>
                    <a:pt x="0" y="175000"/>
                  </a:lnTo>
                  <a:lnTo>
                    <a:pt x="634" y="165472"/>
                  </a:lnTo>
                  <a:lnTo>
                    <a:pt x="1904" y="156261"/>
                  </a:lnTo>
                  <a:lnTo>
                    <a:pt x="3808" y="147368"/>
                  </a:lnTo>
                  <a:lnTo>
                    <a:pt x="6029" y="138475"/>
                  </a:lnTo>
                  <a:lnTo>
                    <a:pt x="8251" y="129582"/>
                  </a:lnTo>
                  <a:lnTo>
                    <a:pt x="11107" y="121325"/>
                  </a:lnTo>
                  <a:lnTo>
                    <a:pt x="14280" y="112749"/>
                  </a:lnTo>
                  <a:lnTo>
                    <a:pt x="18088" y="104492"/>
                  </a:lnTo>
                  <a:lnTo>
                    <a:pt x="22214" y="96551"/>
                  </a:lnTo>
                  <a:lnTo>
                    <a:pt x="26656" y="88611"/>
                  </a:lnTo>
                  <a:lnTo>
                    <a:pt x="31416" y="81306"/>
                  </a:lnTo>
                  <a:lnTo>
                    <a:pt x="36494" y="74002"/>
                  </a:lnTo>
                  <a:lnTo>
                    <a:pt x="41889" y="67014"/>
                  </a:lnTo>
                  <a:lnTo>
                    <a:pt x="47918" y="60345"/>
                  </a:lnTo>
                  <a:lnTo>
                    <a:pt x="53948" y="53993"/>
                  </a:lnTo>
                  <a:lnTo>
                    <a:pt x="60612" y="47640"/>
                  </a:lnTo>
                  <a:lnTo>
                    <a:pt x="66959" y="42241"/>
                  </a:lnTo>
                  <a:lnTo>
                    <a:pt x="74257" y="36842"/>
                  </a:lnTo>
                  <a:lnTo>
                    <a:pt x="81556" y="31443"/>
                  </a:lnTo>
                  <a:lnTo>
                    <a:pt x="88855" y="26679"/>
                  </a:lnTo>
                  <a:lnTo>
                    <a:pt x="96471" y="22232"/>
                  </a:lnTo>
                  <a:lnTo>
                    <a:pt x="104405" y="18421"/>
                  </a:lnTo>
                  <a:lnTo>
                    <a:pt x="112338" y="14610"/>
                  </a:lnTo>
                  <a:lnTo>
                    <a:pt x="120906" y="11434"/>
                  </a:lnTo>
                  <a:lnTo>
                    <a:pt x="129475" y="8258"/>
                  </a:lnTo>
                  <a:lnTo>
                    <a:pt x="138360" y="5717"/>
                  </a:lnTo>
                  <a:lnTo>
                    <a:pt x="146928" y="3494"/>
                  </a:lnTo>
                  <a:lnTo>
                    <a:pt x="156131" y="1905"/>
                  </a:lnTo>
                  <a:lnTo>
                    <a:pt x="165651" y="953"/>
                  </a:lnTo>
                  <a:lnTo>
                    <a:pt x="174854" y="317"/>
                  </a:lnTo>
                  <a:lnTo>
                    <a:pt x="18437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2400" dirty="0">
                <a:solidFill>
                  <a:srgbClr val="FFFFFF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TextBox 180">
            <a:extLst>
              <a:ext uri="{FF2B5EF4-FFF2-40B4-BE49-F238E27FC236}">
                <a16:creationId xmlns="" xmlns:a16="http://schemas.microsoft.com/office/drawing/2014/main" id="{80432703-8C87-4AB5-9C83-1C6149032E9C}"/>
              </a:ext>
            </a:extLst>
          </p:cNvPr>
          <p:cNvSpPr txBox="1"/>
          <p:nvPr/>
        </p:nvSpPr>
        <p:spPr>
          <a:xfrm>
            <a:off x="8579856" y="1846045"/>
            <a:ext cx="348745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</a:t>
            </a:r>
            <a:r>
              <a:rPr lang="ru-RU" dirty="0" err="1">
                <a:solidFill>
                  <a:schemeClr val="bg1"/>
                </a:solidFill>
              </a:rPr>
              <a:t>рамките</a:t>
            </a:r>
            <a:r>
              <a:rPr lang="ru-RU" dirty="0">
                <a:solidFill>
                  <a:schemeClr val="bg1"/>
                </a:solidFill>
              </a:rPr>
              <a:t> на проекта  </a:t>
            </a:r>
            <a:r>
              <a:rPr lang="ru-RU" dirty="0" err="1">
                <a:solidFill>
                  <a:schemeClr val="bg1"/>
                </a:solidFill>
              </a:rPr>
              <a:t>бяха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предоставени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училището</a:t>
            </a:r>
            <a:r>
              <a:rPr lang="ru-RU" dirty="0">
                <a:solidFill>
                  <a:schemeClr val="bg1"/>
                </a:solidFill>
              </a:rPr>
              <a:t> технически устройства за </a:t>
            </a:r>
            <a:r>
              <a:rPr lang="ru-RU" dirty="0" err="1">
                <a:solidFill>
                  <a:schemeClr val="bg1"/>
                </a:solidFill>
              </a:rPr>
              <a:t>подпомагане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обучението</a:t>
            </a:r>
            <a:r>
              <a:rPr lang="ru-RU" dirty="0">
                <a:solidFill>
                  <a:schemeClr val="bg1"/>
                </a:solidFill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за </a:t>
            </a:r>
            <a:r>
              <a:rPr lang="ru-RU" dirty="0" err="1">
                <a:solidFill>
                  <a:schemeClr val="bg1"/>
                </a:solidFill>
              </a:rPr>
              <a:t>ученици</a:t>
            </a:r>
            <a:r>
              <a:rPr lang="ru-RU" dirty="0">
                <a:solidFill>
                  <a:schemeClr val="bg1"/>
                </a:solidFill>
              </a:rPr>
              <a:t>: 3 </a:t>
            </a:r>
            <a:r>
              <a:rPr lang="ru-RU" dirty="0" err="1">
                <a:solidFill>
                  <a:schemeClr val="bg1"/>
                </a:solidFill>
              </a:rPr>
              <a:t>лаптопа</a:t>
            </a:r>
            <a:r>
              <a:rPr lang="ru-RU" dirty="0">
                <a:solidFill>
                  <a:schemeClr val="bg1"/>
                </a:solidFill>
              </a:rPr>
              <a:t>, 2 </a:t>
            </a:r>
            <a:r>
              <a:rPr lang="ru-RU" dirty="0" err="1">
                <a:solidFill>
                  <a:schemeClr val="bg1"/>
                </a:solidFill>
              </a:rPr>
              <a:t>таблета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за учители: 7 </a:t>
            </a:r>
            <a:r>
              <a:rPr lang="ru-RU" dirty="0" err="1">
                <a:solidFill>
                  <a:schemeClr val="bg1"/>
                </a:solidFill>
              </a:rPr>
              <a:t>лаптопа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err="1">
                <a:solidFill>
                  <a:schemeClr val="bg1"/>
                </a:solidFill>
              </a:rPr>
              <a:t>Проведени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са</a:t>
            </a:r>
            <a:r>
              <a:rPr lang="ru-RU" dirty="0">
                <a:solidFill>
                  <a:schemeClr val="bg1"/>
                </a:solidFill>
              </a:rPr>
              <a:t> обучения за </a:t>
            </a:r>
            <a:r>
              <a:rPr lang="ru-RU" dirty="0" err="1">
                <a:solidFill>
                  <a:schemeClr val="bg1"/>
                </a:solidFill>
              </a:rPr>
              <a:t>ученици</a:t>
            </a:r>
            <a:r>
              <a:rPr lang="ru-RU" dirty="0">
                <a:solidFill>
                  <a:schemeClr val="bg1"/>
                </a:solidFill>
              </a:rPr>
              <a:t> и родители за </a:t>
            </a:r>
            <a:r>
              <a:rPr lang="ru-RU" dirty="0" err="1">
                <a:solidFill>
                  <a:schemeClr val="bg1"/>
                </a:solidFill>
              </a:rPr>
              <a:t>придобиване</a:t>
            </a:r>
            <a:r>
              <a:rPr lang="ru-RU" dirty="0">
                <a:solidFill>
                  <a:schemeClr val="bg1"/>
                </a:solidFill>
              </a:rPr>
              <a:t> на умения за обучение от </a:t>
            </a:r>
            <a:r>
              <a:rPr lang="ru-RU" dirty="0" err="1">
                <a:solidFill>
                  <a:schemeClr val="bg1"/>
                </a:solidFill>
              </a:rPr>
              <a:t>разстояние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електронна</a:t>
            </a:r>
            <a:r>
              <a:rPr lang="ru-RU" dirty="0">
                <a:solidFill>
                  <a:schemeClr val="bg1"/>
                </a:solidFill>
              </a:rPr>
              <a:t> среда.</a:t>
            </a:r>
            <a:endParaRPr lang="zh-CN" altLang="en-US" sz="1335" dirty="0">
              <a:solidFill>
                <a:schemeClr val="bg1"/>
              </a:solidFill>
              <a:latin typeface="+mj-lt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/>
      <p:bldP spid="179" grpId="0" animBg="1"/>
      <p:bldP spid="180" grpId="0" animBg="1"/>
      <p:bldP spid="181" grpId="0"/>
      <p:bldP spid="182" grpId="0"/>
      <p:bldP spid="183" grpId="0"/>
      <p:bldP spid="185" grpId="0"/>
      <p:bldP spid="186" grpId="0"/>
      <p:bldP spid="187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 flipH="1">
            <a:off x="3233401" y="356237"/>
            <a:ext cx="5920043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3338501" y="1493074"/>
            <a:ext cx="5920043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6"/>
          <p:cNvSpPr txBox="1"/>
          <p:nvPr/>
        </p:nvSpPr>
        <p:spPr>
          <a:xfrm>
            <a:off x="2833755" y="351819"/>
            <a:ext cx="6719334" cy="110799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altLang="zh-CN" sz="3200" b="1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Подобряване</a:t>
            </a:r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и </a:t>
            </a:r>
            <a:r>
              <a:rPr lang="ru-RU" altLang="zh-CN" sz="3200" b="1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модернизиране</a:t>
            </a:r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на </a:t>
            </a:r>
            <a:r>
              <a:rPr lang="ru-RU" altLang="zh-CN" sz="3200" b="1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материално</a:t>
            </a:r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–</a:t>
            </a:r>
            <a:r>
              <a:rPr lang="ru-RU" altLang="zh-CN" sz="3200" b="1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техническа</a:t>
            </a:r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база</a:t>
            </a:r>
            <a:endParaRPr lang="zh-CN" altLang="en-US" sz="32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6" name="Текстово поле 15">
            <a:extLst>
              <a:ext uri="{FF2B5EF4-FFF2-40B4-BE49-F238E27FC236}">
                <a16:creationId xmlns="" xmlns:a16="http://schemas.microsoft.com/office/drawing/2014/main" id="{817D1494-054A-47D9-B379-83035F177DD8}"/>
              </a:ext>
            </a:extLst>
          </p:cNvPr>
          <p:cNvSpPr txBox="1"/>
          <p:nvPr/>
        </p:nvSpPr>
        <p:spPr>
          <a:xfrm>
            <a:off x="1837332" y="1700449"/>
            <a:ext cx="892237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3525"/>
            <a:r>
              <a:rPr lang="ru-RU" dirty="0" err="1">
                <a:solidFill>
                  <a:schemeClr val="bg1"/>
                </a:solidFill>
              </a:rPr>
              <a:t>ОбУ</a:t>
            </a:r>
            <a:r>
              <a:rPr lang="ru-RU" dirty="0">
                <a:solidFill>
                  <a:schemeClr val="bg1"/>
                </a:solidFill>
              </a:rPr>
              <a:t> „</a:t>
            </a:r>
            <a:r>
              <a:rPr lang="ru-RU" dirty="0" err="1">
                <a:solidFill>
                  <a:schemeClr val="bg1"/>
                </a:solidFill>
              </a:rPr>
              <a:t>Васил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Левски</a:t>
            </a:r>
            <a:r>
              <a:rPr lang="ru-RU" dirty="0">
                <a:solidFill>
                  <a:schemeClr val="bg1"/>
                </a:solidFill>
              </a:rPr>
              <a:t>“ е </a:t>
            </a:r>
            <a:r>
              <a:rPr lang="ru-RU" dirty="0" err="1">
                <a:solidFill>
                  <a:schemeClr val="bg1"/>
                </a:solidFill>
              </a:rPr>
              <a:t>съвременно</a:t>
            </a:r>
            <a:r>
              <a:rPr lang="ru-RU" dirty="0">
                <a:solidFill>
                  <a:schemeClr val="bg1"/>
                </a:solidFill>
              </a:rPr>
              <a:t> училище с </a:t>
            </a:r>
            <a:r>
              <a:rPr lang="ru-RU" dirty="0" err="1">
                <a:solidFill>
                  <a:schemeClr val="bg1"/>
                </a:solidFill>
              </a:rPr>
              <a:t>обновена</a:t>
            </a:r>
            <a:r>
              <a:rPr lang="ru-RU" dirty="0">
                <a:solidFill>
                  <a:schemeClr val="bg1"/>
                </a:solidFill>
              </a:rPr>
              <a:t> и адекватна </a:t>
            </a:r>
            <a:r>
              <a:rPr lang="ru-RU" dirty="0" err="1">
                <a:solidFill>
                  <a:schemeClr val="bg1"/>
                </a:solidFill>
              </a:rPr>
              <a:t>учебна</a:t>
            </a:r>
            <a:r>
              <a:rPr lang="ru-RU" dirty="0">
                <a:solidFill>
                  <a:schemeClr val="bg1"/>
                </a:solidFill>
              </a:rPr>
              <a:t> среда, с богата </a:t>
            </a:r>
            <a:r>
              <a:rPr lang="ru-RU" dirty="0" err="1">
                <a:solidFill>
                  <a:schemeClr val="bg1"/>
                </a:solidFill>
              </a:rPr>
              <a:t>материално</a:t>
            </a:r>
            <a:r>
              <a:rPr lang="ru-RU" dirty="0">
                <a:solidFill>
                  <a:schemeClr val="bg1"/>
                </a:solidFill>
              </a:rPr>
              <a:t> –</a:t>
            </a:r>
            <a:r>
              <a:rPr lang="ru-RU" dirty="0" err="1">
                <a:solidFill>
                  <a:schemeClr val="bg1"/>
                </a:solidFill>
              </a:rPr>
              <a:t>техническа</a:t>
            </a:r>
            <a:r>
              <a:rPr lang="ru-RU" dirty="0">
                <a:solidFill>
                  <a:schemeClr val="bg1"/>
                </a:solidFill>
              </a:rPr>
              <a:t> база: </a:t>
            </a:r>
          </a:p>
          <a:p>
            <a:pPr marL="285750" indent="2540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</a:rPr>
              <a:t>11 </a:t>
            </a:r>
            <a:r>
              <a:rPr lang="ru-RU" dirty="0" err="1">
                <a:solidFill>
                  <a:schemeClr val="bg1"/>
                </a:solidFill>
              </a:rPr>
              <a:t>класни</a:t>
            </a:r>
            <a:r>
              <a:rPr lang="ru-RU" dirty="0">
                <a:solidFill>
                  <a:schemeClr val="bg1"/>
                </a:solidFill>
              </a:rPr>
              <a:t> стаи, </a:t>
            </a:r>
            <a:r>
              <a:rPr lang="ru-RU" dirty="0" err="1">
                <a:solidFill>
                  <a:schemeClr val="bg1"/>
                </a:solidFill>
              </a:rPr>
              <a:t>разположени</a:t>
            </a:r>
            <a:r>
              <a:rPr lang="ru-RU" dirty="0">
                <a:solidFill>
                  <a:schemeClr val="bg1"/>
                </a:solidFill>
              </a:rPr>
              <a:t> в две </a:t>
            </a:r>
            <a:r>
              <a:rPr lang="ru-RU" dirty="0" err="1">
                <a:solidFill>
                  <a:schemeClr val="bg1"/>
                </a:solidFill>
              </a:rPr>
              <a:t>сгради</a:t>
            </a:r>
            <a:r>
              <a:rPr lang="ru-RU" dirty="0">
                <a:solidFill>
                  <a:schemeClr val="bg1"/>
                </a:solidFill>
              </a:rPr>
              <a:t>;</a:t>
            </a:r>
          </a:p>
          <a:p>
            <a:pPr marL="285750" indent="2540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</a:rPr>
              <a:t>1 </a:t>
            </a:r>
            <a:r>
              <a:rPr lang="ru-RU" dirty="0" err="1">
                <a:solidFill>
                  <a:schemeClr val="bg1"/>
                </a:solidFill>
              </a:rPr>
              <a:t>компютърен</a:t>
            </a:r>
            <a:r>
              <a:rPr lang="ru-RU" dirty="0">
                <a:solidFill>
                  <a:schemeClr val="bg1"/>
                </a:solidFill>
              </a:rPr>
              <a:t> кабинет;</a:t>
            </a:r>
          </a:p>
          <a:p>
            <a:pPr marL="285750" indent="2540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</a:rPr>
              <a:t>библиотека с </a:t>
            </a:r>
            <a:r>
              <a:rPr lang="ru-RU" dirty="0" err="1">
                <a:solidFill>
                  <a:schemeClr val="bg1"/>
                </a:solidFill>
              </a:rPr>
              <a:t>компютърни</a:t>
            </a:r>
            <a:r>
              <a:rPr lang="ru-RU" dirty="0">
                <a:solidFill>
                  <a:schemeClr val="bg1"/>
                </a:solidFill>
              </a:rPr>
              <a:t> работни места; </a:t>
            </a:r>
          </a:p>
          <a:p>
            <a:pPr marL="285750" indent="254000">
              <a:buFont typeface="Wingdings" panose="05000000000000000000" pitchFamily="2" charset="2"/>
              <a:buChar char="ü"/>
            </a:pPr>
            <a:r>
              <a:rPr lang="ru-RU" dirty="0" err="1">
                <a:solidFill>
                  <a:schemeClr val="bg1"/>
                </a:solidFill>
              </a:rPr>
              <a:t>физкултурен</a:t>
            </a:r>
            <a:r>
              <a:rPr lang="ru-RU" dirty="0">
                <a:solidFill>
                  <a:schemeClr val="bg1"/>
                </a:solidFill>
              </a:rPr>
              <a:t> салон; </a:t>
            </a:r>
          </a:p>
          <a:p>
            <a:pPr marL="285750" indent="254000">
              <a:buFont typeface="Wingdings" panose="05000000000000000000" pitchFamily="2" charset="2"/>
              <a:buChar char="ü"/>
            </a:pPr>
            <a:r>
              <a:rPr lang="ru-RU" dirty="0" err="1">
                <a:solidFill>
                  <a:schemeClr val="bg1"/>
                </a:solidFill>
              </a:rPr>
              <a:t>лекарски</a:t>
            </a:r>
            <a:r>
              <a:rPr lang="ru-RU" dirty="0">
                <a:solidFill>
                  <a:schemeClr val="bg1"/>
                </a:solidFill>
              </a:rPr>
              <a:t> кабинет;</a:t>
            </a:r>
          </a:p>
          <a:p>
            <a:pPr marL="285750" indent="254000">
              <a:buFont typeface="Wingdings" panose="05000000000000000000" pitchFamily="2" charset="2"/>
              <a:buChar char="ü"/>
            </a:pPr>
            <a:r>
              <a:rPr lang="ru-RU" dirty="0" err="1">
                <a:solidFill>
                  <a:schemeClr val="bg1"/>
                </a:solidFill>
              </a:rPr>
              <a:t>столова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indent="263525"/>
            <a:r>
              <a:rPr lang="ru-RU" dirty="0" err="1">
                <a:solidFill>
                  <a:schemeClr val="bg1"/>
                </a:solidFill>
              </a:rPr>
              <a:t>Тези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добри</a:t>
            </a:r>
            <a:r>
              <a:rPr lang="ru-RU" dirty="0">
                <a:solidFill>
                  <a:schemeClr val="bg1"/>
                </a:solidFill>
              </a:rPr>
              <a:t> условия </a:t>
            </a:r>
            <a:r>
              <a:rPr lang="ru-RU" dirty="0" err="1">
                <a:solidFill>
                  <a:schemeClr val="bg1"/>
                </a:solidFill>
              </a:rPr>
              <a:t>са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предпоставка</a:t>
            </a:r>
            <a:r>
              <a:rPr lang="ru-RU" dirty="0">
                <a:solidFill>
                  <a:schemeClr val="bg1"/>
                </a:solidFill>
              </a:rPr>
              <a:t> за  </a:t>
            </a:r>
            <a:r>
              <a:rPr lang="ru-RU" dirty="0" err="1">
                <a:solidFill>
                  <a:schemeClr val="bg1"/>
                </a:solidFill>
              </a:rPr>
              <a:t>ефективен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образователно-възпитателен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процес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Непрекъснато</a:t>
            </a:r>
            <a:r>
              <a:rPr lang="ru-RU" dirty="0">
                <a:solidFill>
                  <a:schemeClr val="bg1"/>
                </a:solidFill>
              </a:rPr>
              <a:t> се </a:t>
            </a:r>
            <a:r>
              <a:rPr lang="ru-RU" dirty="0" err="1">
                <a:solidFill>
                  <a:schemeClr val="bg1"/>
                </a:solidFill>
              </a:rPr>
              <a:t>допълва</a:t>
            </a:r>
            <a:r>
              <a:rPr lang="ru-RU" dirty="0">
                <a:solidFill>
                  <a:schemeClr val="bg1"/>
                </a:solidFill>
              </a:rPr>
              <a:t> и </a:t>
            </a:r>
            <a:r>
              <a:rPr lang="ru-RU" dirty="0" err="1">
                <a:solidFill>
                  <a:schemeClr val="bg1"/>
                </a:solidFill>
              </a:rPr>
              <a:t>подобрява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техническото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оборудване</a:t>
            </a:r>
            <a:r>
              <a:rPr lang="ru-RU" dirty="0">
                <a:solidFill>
                  <a:schemeClr val="bg1"/>
                </a:solidFill>
              </a:rPr>
              <a:t>: </a:t>
            </a:r>
            <a:r>
              <a:rPr lang="ru-RU" dirty="0" err="1">
                <a:solidFill>
                  <a:schemeClr val="bg1"/>
                </a:solidFill>
              </a:rPr>
              <a:t>Има</a:t>
            </a:r>
            <a:r>
              <a:rPr lang="ru-RU" dirty="0">
                <a:solidFill>
                  <a:schemeClr val="bg1"/>
                </a:solidFill>
              </a:rPr>
              <a:t> мрежа за </a:t>
            </a:r>
            <a:r>
              <a:rPr lang="ru-RU" dirty="0" err="1">
                <a:solidFill>
                  <a:schemeClr val="bg1"/>
                </a:solidFill>
              </a:rPr>
              <a:t>безжичен</a:t>
            </a:r>
            <a:r>
              <a:rPr lang="ru-RU" dirty="0">
                <a:solidFill>
                  <a:schemeClr val="bg1"/>
                </a:solidFill>
              </a:rPr>
              <a:t> интернет в </a:t>
            </a:r>
            <a:r>
              <a:rPr lang="ru-RU" dirty="0" err="1">
                <a:solidFill>
                  <a:schemeClr val="bg1"/>
                </a:solidFill>
              </a:rPr>
              <a:t>училището</a:t>
            </a:r>
            <a:r>
              <a:rPr lang="ru-RU" dirty="0">
                <a:solidFill>
                  <a:schemeClr val="bg1"/>
                </a:solidFill>
              </a:rPr>
              <a:t> с цел </a:t>
            </a:r>
            <a:r>
              <a:rPr lang="ru-RU" dirty="0" err="1">
                <a:solidFill>
                  <a:schemeClr val="bg1"/>
                </a:solidFill>
              </a:rPr>
              <a:t>улесняване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работата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учителите</a:t>
            </a:r>
            <a:r>
              <a:rPr lang="ru-RU" dirty="0">
                <a:solidFill>
                  <a:schemeClr val="bg1"/>
                </a:solidFill>
              </a:rPr>
              <a:t>. За </a:t>
            </a:r>
            <a:r>
              <a:rPr lang="ru-RU" dirty="0" err="1">
                <a:solidFill>
                  <a:schemeClr val="bg1"/>
                </a:solidFill>
              </a:rPr>
              <a:t>ефективна</a:t>
            </a:r>
            <a:r>
              <a:rPr lang="ru-RU" dirty="0">
                <a:solidFill>
                  <a:schemeClr val="bg1"/>
                </a:solidFill>
              </a:rPr>
              <a:t> работа на </a:t>
            </a:r>
            <a:r>
              <a:rPr lang="ru-RU" dirty="0" err="1">
                <a:solidFill>
                  <a:schemeClr val="bg1"/>
                </a:solidFill>
              </a:rPr>
              <a:t>учениците</a:t>
            </a:r>
            <a:r>
              <a:rPr lang="ru-RU" dirty="0">
                <a:solidFill>
                  <a:schemeClr val="bg1"/>
                </a:solidFill>
              </a:rPr>
              <a:t> в ОРЕС </a:t>
            </a:r>
            <a:r>
              <a:rPr lang="ru-RU" dirty="0" err="1">
                <a:solidFill>
                  <a:schemeClr val="bg1"/>
                </a:solidFill>
              </a:rPr>
              <a:t>са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осигурени</a:t>
            </a:r>
            <a:r>
              <a:rPr lang="ru-RU" dirty="0">
                <a:solidFill>
                  <a:schemeClr val="bg1"/>
                </a:solidFill>
              </a:rPr>
              <a:t> 20 </a:t>
            </a:r>
            <a:r>
              <a:rPr lang="ru-RU" dirty="0" err="1">
                <a:solidFill>
                  <a:schemeClr val="bg1"/>
                </a:solidFill>
              </a:rPr>
              <a:t>таблета</a:t>
            </a:r>
            <a:r>
              <a:rPr lang="ru-RU" dirty="0">
                <a:solidFill>
                  <a:schemeClr val="bg1"/>
                </a:solidFill>
              </a:rPr>
              <a:t> от бюджета на </a:t>
            </a:r>
            <a:r>
              <a:rPr lang="ru-RU" dirty="0" err="1">
                <a:solidFill>
                  <a:schemeClr val="bg1"/>
                </a:solidFill>
              </a:rPr>
              <a:t>училището</a:t>
            </a:r>
            <a:r>
              <a:rPr lang="ru-RU" dirty="0">
                <a:solidFill>
                  <a:schemeClr val="bg1"/>
                </a:solidFill>
              </a:rPr>
              <a:t> и 3 </a:t>
            </a:r>
            <a:r>
              <a:rPr lang="ru-RU" dirty="0" err="1">
                <a:solidFill>
                  <a:schemeClr val="bg1"/>
                </a:solidFill>
              </a:rPr>
              <a:t>лаптопа</a:t>
            </a:r>
            <a:r>
              <a:rPr lang="ru-RU" dirty="0">
                <a:solidFill>
                  <a:schemeClr val="bg1"/>
                </a:solidFill>
              </a:rPr>
              <a:t> и 2 </a:t>
            </a:r>
            <a:r>
              <a:rPr lang="ru-RU" dirty="0" err="1">
                <a:solidFill>
                  <a:schemeClr val="bg1"/>
                </a:solidFill>
              </a:rPr>
              <a:t>таблета</a:t>
            </a:r>
            <a:r>
              <a:rPr lang="ru-RU" dirty="0">
                <a:solidFill>
                  <a:schemeClr val="bg1"/>
                </a:solidFill>
              </a:rPr>
              <a:t> по проект «Равен </a:t>
            </a:r>
            <a:r>
              <a:rPr lang="ru-RU" dirty="0" err="1">
                <a:solidFill>
                  <a:schemeClr val="bg1"/>
                </a:solidFill>
              </a:rPr>
              <a:t>достъп</a:t>
            </a:r>
            <a:r>
              <a:rPr lang="ru-RU" dirty="0">
                <a:solidFill>
                  <a:schemeClr val="bg1"/>
                </a:solidFill>
              </a:rPr>
              <a:t> до образование в </a:t>
            </a:r>
            <a:r>
              <a:rPr lang="ru-RU" dirty="0" err="1">
                <a:solidFill>
                  <a:schemeClr val="bg1"/>
                </a:solidFill>
              </a:rPr>
              <a:t>условията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кризи</a:t>
            </a:r>
            <a:r>
              <a:rPr lang="ru-RU" dirty="0">
                <a:solidFill>
                  <a:schemeClr val="bg1"/>
                </a:solidFill>
              </a:rPr>
              <a:t>». </a:t>
            </a:r>
            <a:r>
              <a:rPr lang="ru-RU" dirty="0" err="1">
                <a:solidFill>
                  <a:schemeClr val="bg1"/>
                </a:solidFill>
              </a:rPr>
              <a:t>Основната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сграда</a:t>
            </a:r>
            <a:r>
              <a:rPr lang="ru-RU" dirty="0">
                <a:solidFill>
                  <a:schemeClr val="bg1"/>
                </a:solidFill>
              </a:rPr>
              <a:t> се </a:t>
            </a:r>
            <a:r>
              <a:rPr lang="ru-RU" dirty="0" err="1">
                <a:solidFill>
                  <a:schemeClr val="bg1"/>
                </a:solidFill>
              </a:rPr>
              <a:t>отоплява</a:t>
            </a:r>
            <a:r>
              <a:rPr lang="ru-RU" dirty="0">
                <a:solidFill>
                  <a:schemeClr val="bg1"/>
                </a:solidFill>
              </a:rPr>
              <a:t>  с </a:t>
            </a:r>
            <a:r>
              <a:rPr lang="ru-RU" dirty="0" err="1">
                <a:solidFill>
                  <a:schemeClr val="bg1"/>
                </a:solidFill>
              </a:rPr>
              <a:t>парната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инсталация</a:t>
            </a:r>
            <a:r>
              <a:rPr lang="ru-RU" dirty="0">
                <a:solidFill>
                  <a:schemeClr val="bg1"/>
                </a:solidFill>
              </a:rPr>
              <a:t> с </a:t>
            </a:r>
            <a:r>
              <a:rPr lang="ru-RU" dirty="0" err="1">
                <a:solidFill>
                  <a:schemeClr val="bg1"/>
                </a:solidFill>
              </a:rPr>
              <a:t>пелети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Направен</a:t>
            </a:r>
            <a:r>
              <a:rPr lang="ru-RU" dirty="0">
                <a:solidFill>
                  <a:schemeClr val="bg1"/>
                </a:solidFill>
              </a:rPr>
              <a:t> е ремонт на </a:t>
            </a:r>
            <a:r>
              <a:rPr lang="ru-RU" dirty="0" err="1">
                <a:solidFill>
                  <a:schemeClr val="bg1"/>
                </a:solidFill>
              </a:rPr>
              <a:t>външния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цветарник</a:t>
            </a:r>
            <a:r>
              <a:rPr lang="ru-RU" dirty="0">
                <a:solidFill>
                  <a:schemeClr val="bg1"/>
                </a:solidFill>
              </a:rPr>
              <a:t>, ограда - </a:t>
            </a:r>
            <a:r>
              <a:rPr lang="ru-RU" dirty="0" err="1">
                <a:solidFill>
                  <a:schemeClr val="bg1"/>
                </a:solidFill>
              </a:rPr>
              <a:t>подменени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са</a:t>
            </a:r>
            <a:r>
              <a:rPr lang="ru-RU" dirty="0">
                <a:solidFill>
                  <a:schemeClr val="bg1"/>
                </a:solidFill>
              </a:rPr>
              <a:t> платна,  </a:t>
            </a:r>
            <a:r>
              <a:rPr lang="ru-RU" dirty="0" err="1">
                <a:solidFill>
                  <a:schemeClr val="bg1"/>
                </a:solidFill>
              </a:rPr>
              <a:t>премахна</a:t>
            </a:r>
            <a:r>
              <a:rPr lang="ru-RU" dirty="0">
                <a:solidFill>
                  <a:schemeClr val="bg1"/>
                </a:solidFill>
              </a:rPr>
              <a:t> се </a:t>
            </a:r>
            <a:r>
              <a:rPr lang="ru-RU" dirty="0" err="1">
                <a:solidFill>
                  <a:schemeClr val="bg1"/>
                </a:solidFill>
              </a:rPr>
              <a:t>дървената</a:t>
            </a:r>
            <a:r>
              <a:rPr lang="ru-RU" dirty="0">
                <a:solidFill>
                  <a:schemeClr val="bg1"/>
                </a:solidFill>
              </a:rPr>
              <a:t> облицовка на </a:t>
            </a:r>
            <a:r>
              <a:rPr lang="ru-RU" dirty="0" err="1">
                <a:solidFill>
                  <a:schemeClr val="bg1"/>
                </a:solidFill>
              </a:rPr>
              <a:t>приземния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етаж</a:t>
            </a:r>
            <a:r>
              <a:rPr lang="ru-RU" dirty="0">
                <a:solidFill>
                  <a:schemeClr val="bg1"/>
                </a:solidFill>
              </a:rPr>
              <a:t> и я </a:t>
            </a:r>
            <a:r>
              <a:rPr lang="ru-RU" dirty="0" err="1">
                <a:solidFill>
                  <a:schemeClr val="bg1"/>
                </a:solidFill>
              </a:rPr>
              <a:t>замениха</a:t>
            </a:r>
            <a:r>
              <a:rPr lang="ru-RU" dirty="0">
                <a:solidFill>
                  <a:schemeClr val="bg1"/>
                </a:solidFill>
              </a:rPr>
              <a:t> с </a:t>
            </a:r>
            <a:r>
              <a:rPr lang="ru-RU" dirty="0" err="1">
                <a:solidFill>
                  <a:schemeClr val="bg1"/>
                </a:solidFill>
              </a:rPr>
              <a:t>цокъл</a:t>
            </a:r>
            <a:r>
              <a:rPr lang="ru-RU" dirty="0">
                <a:solidFill>
                  <a:schemeClr val="bg1"/>
                </a:solidFill>
              </a:rPr>
              <a:t> с </a:t>
            </a:r>
            <a:r>
              <a:rPr lang="ru-RU" dirty="0" err="1">
                <a:solidFill>
                  <a:schemeClr val="bg1"/>
                </a:solidFill>
              </a:rPr>
              <a:t>блажна</a:t>
            </a:r>
            <a:r>
              <a:rPr lang="ru-RU" dirty="0">
                <a:solidFill>
                  <a:schemeClr val="bg1"/>
                </a:solidFill>
              </a:rPr>
              <a:t> боя.</a:t>
            </a:r>
            <a:endParaRPr lang="bg-B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5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5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5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5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5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5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5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5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22C2F570-9120-428E-BBF6-66BDDA0590AC}"/>
              </a:ext>
            </a:extLst>
          </p:cNvPr>
          <p:cNvSpPr txBox="1"/>
          <p:nvPr/>
        </p:nvSpPr>
        <p:spPr>
          <a:xfrm>
            <a:off x="512618" y="598116"/>
            <a:ext cx="107095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黑体" panose="02010609060101010101" pitchFamily="49" charset="-122"/>
                <a:cs typeface="+mn-cs"/>
              </a:rPr>
              <a:t>Проект «Равен </a:t>
            </a:r>
            <a:r>
              <a:rPr kumimoji="0" lang="ru-RU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黑体" panose="02010609060101010101" pitchFamily="49" charset="-122"/>
                <a:cs typeface="+mn-cs"/>
              </a:rPr>
              <a:t>достъп</a:t>
            </a:r>
            <a:r>
              <a:rPr kumimoji="0" lang="ru-RU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黑体" panose="02010609060101010101" pitchFamily="49" charset="-122"/>
                <a:cs typeface="+mn-cs"/>
              </a:rPr>
              <a:t> до </a:t>
            </a:r>
            <a:r>
              <a:rPr kumimoji="0" lang="ru-RU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黑体" panose="02010609060101010101" pitchFamily="49" charset="-122"/>
                <a:cs typeface="+mn-cs"/>
              </a:rPr>
              <a:t>училищно</a:t>
            </a:r>
            <a:r>
              <a:rPr kumimoji="0" lang="ru-RU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黑体" panose="02010609060101010101" pitchFamily="49" charset="-122"/>
                <a:cs typeface="+mn-cs"/>
              </a:rPr>
              <a:t> образование в </a:t>
            </a:r>
            <a:r>
              <a:rPr kumimoji="0" lang="ru-RU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黑体" panose="02010609060101010101" pitchFamily="49" charset="-122"/>
                <a:cs typeface="+mn-cs"/>
              </a:rPr>
              <a:t>условията</a:t>
            </a:r>
            <a:r>
              <a:rPr kumimoji="0" lang="ru-RU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黑体" panose="02010609060101010101" pitchFamily="49" charset="-122"/>
                <a:cs typeface="+mn-cs"/>
              </a:rPr>
              <a:t> на </a:t>
            </a:r>
            <a:r>
              <a:rPr kumimoji="0" lang="ru-RU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黑体" panose="02010609060101010101" pitchFamily="49" charset="-122"/>
                <a:cs typeface="+mn-cs"/>
              </a:rPr>
              <a:t>кризи</a:t>
            </a:r>
            <a:r>
              <a:rPr kumimoji="0" lang="ru-RU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黑体" panose="02010609060101010101" pitchFamily="49" charset="-122"/>
                <a:cs typeface="+mn-cs"/>
              </a:rPr>
              <a:t>»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AC0D6C8D-7334-4AE5-9C0F-55480D16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35" y="1941093"/>
            <a:ext cx="3435016" cy="458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="" xmlns:a16="http://schemas.microsoft.com/office/drawing/2014/main" id="{66AA9DE2-5FC3-46A2-A91A-97DEB3650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/>
          <a:stretch/>
        </p:blipFill>
        <p:spPr bwMode="auto">
          <a:xfrm>
            <a:off x="147064" y="2326104"/>
            <a:ext cx="3931671" cy="315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="" xmlns:a16="http://schemas.microsoft.com/office/drawing/2014/main" id="{3DF7768E-AC4C-48DE-9731-DC0473ABA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51" y="2326104"/>
            <a:ext cx="4213727" cy="316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61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组合 149"/>
          <p:cNvGrpSpPr/>
          <p:nvPr/>
        </p:nvGrpSpPr>
        <p:grpSpPr>
          <a:xfrm>
            <a:off x="568443" y="319365"/>
            <a:ext cx="3298008" cy="658706"/>
            <a:chOff x="568442" y="319364"/>
            <a:chExt cx="3298008" cy="658707"/>
          </a:xfrm>
        </p:grpSpPr>
        <p:sp>
          <p:nvSpPr>
            <p:cNvPr id="151" name="文本框 23"/>
            <p:cNvSpPr txBox="1"/>
            <p:nvPr/>
          </p:nvSpPr>
          <p:spPr>
            <a:xfrm>
              <a:off x="665958" y="319364"/>
              <a:ext cx="3200492" cy="658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g-BG" altLang="zh-CN" sz="2800" b="1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</a:rPr>
                <a:t>Училищен живот</a:t>
              </a:r>
              <a:endParaRPr lang="en-US" altLang="zh-CN" sz="28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152" name="等腰三角形 151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chemeClr val="tx2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</p:grpSp>
      <p:sp>
        <p:nvSpPr>
          <p:cNvPr id="110" name="Rounded Rectangle 5"/>
          <p:cNvSpPr/>
          <p:nvPr/>
        </p:nvSpPr>
        <p:spPr>
          <a:xfrm>
            <a:off x="1061886" y="3684869"/>
            <a:ext cx="10025213" cy="93267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111" name="Oval 6"/>
          <p:cNvSpPr/>
          <p:nvPr/>
        </p:nvSpPr>
        <p:spPr>
          <a:xfrm>
            <a:off x="5942953" y="3599962"/>
            <a:ext cx="263081" cy="263081"/>
          </a:xfrm>
          <a:prstGeom prst="ellipse">
            <a:avLst/>
          </a:prstGeom>
          <a:solidFill>
            <a:schemeClr val="tx2"/>
          </a:soli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112" name="Oval 7"/>
          <p:cNvSpPr/>
          <p:nvPr/>
        </p:nvSpPr>
        <p:spPr>
          <a:xfrm>
            <a:off x="9992938" y="3601301"/>
            <a:ext cx="263081" cy="263081"/>
          </a:xfrm>
          <a:prstGeom prst="ellipse">
            <a:avLst/>
          </a:prstGeom>
          <a:solidFill>
            <a:schemeClr val="tx2"/>
          </a:soli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113" name="Oval 8"/>
          <p:cNvSpPr/>
          <p:nvPr/>
        </p:nvSpPr>
        <p:spPr>
          <a:xfrm>
            <a:off x="1892968" y="3599962"/>
            <a:ext cx="263081" cy="263081"/>
          </a:xfrm>
          <a:prstGeom prst="ellipse">
            <a:avLst/>
          </a:prstGeom>
          <a:solidFill>
            <a:schemeClr val="tx2"/>
          </a:soli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114" name="Oval 9"/>
          <p:cNvSpPr/>
          <p:nvPr/>
        </p:nvSpPr>
        <p:spPr>
          <a:xfrm>
            <a:off x="3917960" y="3599964"/>
            <a:ext cx="263081" cy="263081"/>
          </a:xfrm>
          <a:prstGeom prst="ellipse">
            <a:avLst/>
          </a:prstGeom>
          <a:solidFill>
            <a:schemeClr val="bg2"/>
          </a:soli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115" name="Oval 10"/>
          <p:cNvSpPr/>
          <p:nvPr/>
        </p:nvSpPr>
        <p:spPr>
          <a:xfrm>
            <a:off x="7967945" y="3599962"/>
            <a:ext cx="263081" cy="263081"/>
          </a:xfrm>
          <a:prstGeom prst="ellipse">
            <a:avLst/>
          </a:prstGeom>
          <a:solidFill>
            <a:schemeClr val="bg2"/>
          </a:soli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187" name="TextBox 77"/>
          <p:cNvSpPr txBox="1"/>
          <p:nvPr/>
        </p:nvSpPr>
        <p:spPr>
          <a:xfrm>
            <a:off x="3024443" y="2151282"/>
            <a:ext cx="3081832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altLang="zh-CN" sz="1600" dirty="0">
                <a:solidFill>
                  <a:schemeClr val="bg1"/>
                </a:solidFill>
                <a:latin typeface="+mj-lt"/>
              </a:rPr>
              <a:t>Училищни празници</a:t>
            </a:r>
            <a:endParaRPr lang="en-US" altLang="zh-CN" sz="1065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8" name="TextBox 77"/>
          <p:cNvSpPr txBox="1"/>
          <p:nvPr/>
        </p:nvSpPr>
        <p:spPr>
          <a:xfrm>
            <a:off x="7043607" y="2151282"/>
            <a:ext cx="3081832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altLang="zh-CN" sz="1600" dirty="0">
                <a:solidFill>
                  <a:schemeClr val="bg1"/>
                </a:solidFill>
                <a:latin typeface="+mj-lt"/>
              </a:rPr>
              <a:t>Инициативи</a:t>
            </a:r>
            <a:endParaRPr lang="tr-TR" altLang="zh-CN" sz="1065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0" name="TextBox 77"/>
          <p:cNvSpPr txBox="1"/>
          <p:nvPr/>
        </p:nvSpPr>
        <p:spPr>
          <a:xfrm>
            <a:off x="5116896" y="4842861"/>
            <a:ext cx="3081832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altLang="zh-CN" sz="1600" dirty="0">
                <a:solidFill>
                  <a:schemeClr val="bg1"/>
                </a:solidFill>
                <a:latin typeface="+mj-lt"/>
              </a:rPr>
              <a:t>Изяви по проекти</a:t>
            </a:r>
            <a:endParaRPr lang="en-US" altLang="zh-CN" sz="1065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1" name="TextBox 77"/>
          <p:cNvSpPr txBox="1"/>
          <p:nvPr/>
        </p:nvSpPr>
        <p:spPr>
          <a:xfrm>
            <a:off x="8939596" y="4842861"/>
            <a:ext cx="3081832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altLang="zh-CN" sz="1600" dirty="0">
                <a:solidFill>
                  <a:schemeClr val="bg1"/>
                </a:solidFill>
                <a:latin typeface="+mj-lt"/>
              </a:rPr>
              <a:t>Конкурси</a:t>
            </a:r>
            <a:endParaRPr lang="en-US" altLang="zh-CN" sz="1065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2" name="Групиране 11">
            <a:extLst>
              <a:ext uri="{FF2B5EF4-FFF2-40B4-BE49-F238E27FC236}">
                <a16:creationId xmlns="" xmlns:a16="http://schemas.microsoft.com/office/drawing/2014/main" id="{29FBD0D8-EFE2-457B-BBDD-C4013EE18089}"/>
              </a:ext>
            </a:extLst>
          </p:cNvPr>
          <p:cNvGrpSpPr/>
          <p:nvPr/>
        </p:nvGrpSpPr>
        <p:grpSpPr>
          <a:xfrm>
            <a:off x="1293152" y="1610005"/>
            <a:ext cx="1462713" cy="2002659"/>
            <a:chOff x="1293152" y="1610005"/>
            <a:chExt cx="1462713" cy="2002659"/>
          </a:xfrm>
        </p:grpSpPr>
        <p:grpSp>
          <p:nvGrpSpPr>
            <p:cNvPr id="130" name="Group 18"/>
            <p:cNvGrpSpPr/>
            <p:nvPr/>
          </p:nvGrpSpPr>
          <p:grpSpPr>
            <a:xfrm>
              <a:off x="1293152" y="1610005"/>
              <a:ext cx="1462713" cy="2002659"/>
              <a:chOff x="800793" y="1501529"/>
              <a:chExt cx="1619915" cy="2217891"/>
            </a:xfrm>
          </p:grpSpPr>
          <p:grpSp>
            <p:nvGrpSpPr>
              <p:cNvPr id="140" name="Group 13"/>
              <p:cNvGrpSpPr/>
              <p:nvPr/>
            </p:nvGrpSpPr>
            <p:grpSpPr>
              <a:xfrm>
                <a:off x="800793" y="1501529"/>
                <a:ext cx="1619915" cy="1817422"/>
                <a:chOff x="2897739" y="3942989"/>
                <a:chExt cx="1619915" cy="1817422"/>
              </a:xfrm>
            </p:grpSpPr>
            <p:sp>
              <p:nvSpPr>
                <p:cNvPr id="143" name="Isosceles Triangle 12"/>
                <p:cNvSpPr/>
                <p:nvPr/>
              </p:nvSpPr>
              <p:spPr>
                <a:xfrm flipV="1">
                  <a:off x="3554072" y="5469055"/>
                  <a:ext cx="307248" cy="291356"/>
                </a:xfrm>
                <a:prstGeom prst="triangle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>
                    <a:solidFill>
                      <a:schemeClr val="bg1"/>
                    </a:solidFill>
                    <a:latin typeface="+mj-lt"/>
                    <a:ea typeface="+mj-ea"/>
                  </a:endParaRPr>
                </a:p>
              </p:txBody>
            </p:sp>
            <p:sp>
              <p:nvSpPr>
                <p:cNvPr id="144" name="Donut 11"/>
                <p:cNvSpPr/>
                <p:nvPr/>
              </p:nvSpPr>
              <p:spPr>
                <a:xfrm>
                  <a:off x="2897739" y="3942989"/>
                  <a:ext cx="1619915" cy="1619915"/>
                </a:xfrm>
                <a:prstGeom prst="donut">
                  <a:avLst>
                    <a:gd name="adj" fmla="val 8850"/>
                  </a:avLst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>
                    <a:solidFill>
                      <a:schemeClr val="bg1"/>
                    </a:solidFill>
                    <a:latin typeface="+mj-lt"/>
                    <a:ea typeface="+mj-ea"/>
                  </a:endParaRPr>
                </a:p>
              </p:txBody>
            </p:sp>
          </p:grpSp>
          <p:cxnSp>
            <p:nvCxnSpPr>
              <p:cNvPr id="142" name="Straight Connector 15"/>
              <p:cNvCxnSpPr>
                <a:stCxn id="113" idx="0"/>
                <a:endCxn id="143" idx="0"/>
              </p:cNvCxnSpPr>
              <p:nvPr/>
            </p:nvCxnSpPr>
            <p:spPr>
              <a:xfrm flipH="1" flipV="1">
                <a:off x="1610750" y="3318950"/>
                <a:ext cx="1" cy="400470"/>
              </a:xfrm>
              <a:prstGeom prst="lin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>
                <a:solidFill>
                  <a:schemeClr val="bg1"/>
                </a:solidFill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pic>
          <p:nvPicPr>
            <p:cNvPr id="3" name="Картина 2">
              <a:extLst>
                <a:ext uri="{FF2B5EF4-FFF2-40B4-BE49-F238E27FC236}">
                  <a16:creationId xmlns="" xmlns:a16="http://schemas.microsoft.com/office/drawing/2014/main" id="{0E9FED95-F04A-42E7-8F83-8E0716F34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295" y="1709327"/>
              <a:ext cx="1245325" cy="129296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3" name="Групиране 12">
            <a:extLst>
              <a:ext uri="{FF2B5EF4-FFF2-40B4-BE49-F238E27FC236}">
                <a16:creationId xmlns="" xmlns:a16="http://schemas.microsoft.com/office/drawing/2014/main" id="{94BD0836-C33A-4A74-A11E-51CCE09DCAC2}"/>
              </a:ext>
            </a:extLst>
          </p:cNvPr>
          <p:cNvGrpSpPr/>
          <p:nvPr/>
        </p:nvGrpSpPr>
        <p:grpSpPr>
          <a:xfrm>
            <a:off x="5343137" y="1608667"/>
            <a:ext cx="1462713" cy="1989956"/>
            <a:chOff x="5343137" y="1608667"/>
            <a:chExt cx="1462713" cy="1989956"/>
          </a:xfrm>
        </p:grpSpPr>
        <p:grpSp>
          <p:nvGrpSpPr>
            <p:cNvPr id="148" name="Group 19"/>
            <p:cNvGrpSpPr/>
            <p:nvPr/>
          </p:nvGrpSpPr>
          <p:grpSpPr>
            <a:xfrm>
              <a:off x="5343137" y="1608667"/>
              <a:ext cx="1462713" cy="1989956"/>
              <a:chOff x="800793" y="1501529"/>
              <a:chExt cx="1619915" cy="2203823"/>
            </a:xfrm>
          </p:grpSpPr>
          <p:grpSp>
            <p:nvGrpSpPr>
              <p:cNvPr id="149" name="Group 20"/>
              <p:cNvGrpSpPr/>
              <p:nvPr/>
            </p:nvGrpSpPr>
            <p:grpSpPr>
              <a:xfrm>
                <a:off x="800793" y="1501529"/>
                <a:ext cx="1619915" cy="1817422"/>
                <a:chOff x="2897739" y="3942989"/>
                <a:chExt cx="1619915" cy="1817422"/>
              </a:xfrm>
            </p:grpSpPr>
            <p:sp>
              <p:nvSpPr>
                <p:cNvPr id="156" name="Isosceles Triangle 22"/>
                <p:cNvSpPr/>
                <p:nvPr/>
              </p:nvSpPr>
              <p:spPr>
                <a:xfrm flipV="1">
                  <a:off x="3554072" y="5469055"/>
                  <a:ext cx="307248" cy="291356"/>
                </a:xfrm>
                <a:prstGeom prst="triangle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>
                    <a:solidFill>
                      <a:schemeClr val="bg1"/>
                    </a:solidFill>
                    <a:latin typeface="+mj-lt"/>
                    <a:ea typeface="+mj-ea"/>
                  </a:endParaRPr>
                </a:p>
              </p:txBody>
            </p:sp>
            <p:sp>
              <p:nvSpPr>
                <p:cNvPr id="158" name="Donut 23"/>
                <p:cNvSpPr/>
                <p:nvPr/>
              </p:nvSpPr>
              <p:spPr>
                <a:xfrm>
                  <a:off x="2897739" y="3942989"/>
                  <a:ext cx="1619915" cy="1619915"/>
                </a:xfrm>
                <a:prstGeom prst="donut">
                  <a:avLst>
                    <a:gd name="adj" fmla="val 8850"/>
                  </a:avLst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>
                    <a:solidFill>
                      <a:schemeClr val="bg1"/>
                    </a:solidFill>
                    <a:latin typeface="+mj-lt"/>
                    <a:ea typeface="+mj-ea"/>
                  </a:endParaRPr>
                </a:p>
              </p:txBody>
            </p:sp>
          </p:grpSp>
          <p:cxnSp>
            <p:nvCxnSpPr>
              <p:cNvPr id="155" name="Straight Connector 21"/>
              <p:cNvCxnSpPr>
                <a:endCxn id="156" idx="0"/>
              </p:cNvCxnSpPr>
              <p:nvPr/>
            </p:nvCxnSpPr>
            <p:spPr>
              <a:xfrm flipH="1" flipV="1">
                <a:off x="1610750" y="3318951"/>
                <a:ext cx="1" cy="386401"/>
              </a:xfrm>
              <a:prstGeom prst="lin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>
                <a:solidFill>
                  <a:schemeClr val="bg1"/>
                </a:solidFill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pic>
          <p:nvPicPr>
            <p:cNvPr id="5" name="Картина 4">
              <a:extLst>
                <a:ext uri="{FF2B5EF4-FFF2-40B4-BE49-F238E27FC236}">
                  <a16:creationId xmlns="" xmlns:a16="http://schemas.microsoft.com/office/drawing/2014/main" id="{ACE8201E-A03B-4771-BC6C-39B5D773F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956" y="1700889"/>
              <a:ext cx="1208856" cy="128441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5" name="Групиране 14">
            <a:extLst>
              <a:ext uri="{FF2B5EF4-FFF2-40B4-BE49-F238E27FC236}">
                <a16:creationId xmlns="" xmlns:a16="http://schemas.microsoft.com/office/drawing/2014/main" id="{DFB65E63-AB4F-4B29-8F25-7F43321D0719}"/>
              </a:ext>
            </a:extLst>
          </p:cNvPr>
          <p:cNvGrpSpPr/>
          <p:nvPr/>
        </p:nvGrpSpPr>
        <p:grpSpPr>
          <a:xfrm>
            <a:off x="9394082" y="1608667"/>
            <a:ext cx="1462713" cy="1989956"/>
            <a:chOff x="9394082" y="1608667"/>
            <a:chExt cx="1462713" cy="1989956"/>
          </a:xfrm>
        </p:grpSpPr>
        <p:grpSp>
          <p:nvGrpSpPr>
            <p:cNvPr id="116" name="Group 24"/>
            <p:cNvGrpSpPr/>
            <p:nvPr/>
          </p:nvGrpSpPr>
          <p:grpSpPr>
            <a:xfrm>
              <a:off x="9394082" y="1608667"/>
              <a:ext cx="1462713" cy="1989956"/>
              <a:chOff x="800793" y="1501529"/>
              <a:chExt cx="1619915" cy="2203823"/>
            </a:xfrm>
          </p:grpSpPr>
          <p:grpSp>
            <p:nvGrpSpPr>
              <p:cNvPr id="117" name="Group 25"/>
              <p:cNvGrpSpPr/>
              <p:nvPr/>
            </p:nvGrpSpPr>
            <p:grpSpPr>
              <a:xfrm>
                <a:off x="800793" y="1501529"/>
                <a:ext cx="1619915" cy="1817422"/>
                <a:chOff x="2897739" y="3942989"/>
                <a:chExt cx="1619915" cy="1817422"/>
              </a:xfrm>
            </p:grpSpPr>
            <p:sp>
              <p:nvSpPr>
                <p:cNvPr id="119" name="Isosceles Triangle 27"/>
                <p:cNvSpPr/>
                <p:nvPr/>
              </p:nvSpPr>
              <p:spPr>
                <a:xfrm flipV="1">
                  <a:off x="3554072" y="5469055"/>
                  <a:ext cx="307248" cy="291356"/>
                </a:xfrm>
                <a:prstGeom prst="triangle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>
                    <a:solidFill>
                      <a:schemeClr val="bg1"/>
                    </a:solidFill>
                    <a:latin typeface="+mj-lt"/>
                    <a:ea typeface="+mj-ea"/>
                  </a:endParaRPr>
                </a:p>
              </p:txBody>
            </p:sp>
            <p:sp>
              <p:nvSpPr>
                <p:cNvPr id="120" name="Donut 28"/>
                <p:cNvSpPr/>
                <p:nvPr/>
              </p:nvSpPr>
              <p:spPr>
                <a:xfrm>
                  <a:off x="2897739" y="3942989"/>
                  <a:ext cx="1619915" cy="1619915"/>
                </a:xfrm>
                <a:prstGeom prst="donut">
                  <a:avLst>
                    <a:gd name="adj" fmla="val 8850"/>
                  </a:avLst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>
                    <a:solidFill>
                      <a:schemeClr val="bg1"/>
                    </a:solidFill>
                    <a:latin typeface="+mj-lt"/>
                    <a:ea typeface="+mj-ea"/>
                  </a:endParaRPr>
                </a:p>
              </p:txBody>
            </p:sp>
          </p:grpSp>
          <p:cxnSp>
            <p:nvCxnSpPr>
              <p:cNvPr id="118" name="Straight Connector 26"/>
              <p:cNvCxnSpPr>
                <a:endCxn id="119" idx="0"/>
              </p:cNvCxnSpPr>
              <p:nvPr/>
            </p:nvCxnSpPr>
            <p:spPr>
              <a:xfrm flipH="1" flipV="1">
                <a:off x="1610750" y="3318951"/>
                <a:ext cx="1" cy="386401"/>
              </a:xfrm>
              <a:prstGeom prst="lin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>
                <a:solidFill>
                  <a:schemeClr val="bg1"/>
                </a:solidFill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pic>
          <p:nvPicPr>
            <p:cNvPr id="7" name="Картина 6">
              <a:extLst>
                <a:ext uri="{FF2B5EF4-FFF2-40B4-BE49-F238E27FC236}">
                  <a16:creationId xmlns="" xmlns:a16="http://schemas.microsoft.com/office/drawing/2014/main" id="{857512C8-411D-47D5-A490-AA78C6E6D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4298" y="1725759"/>
              <a:ext cx="1260359" cy="129616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Групиране 13">
            <a:extLst>
              <a:ext uri="{FF2B5EF4-FFF2-40B4-BE49-F238E27FC236}">
                <a16:creationId xmlns="" xmlns:a16="http://schemas.microsoft.com/office/drawing/2014/main" id="{8FEFAA2E-C2E7-4174-B05F-34DD2BF6DDF6}"/>
              </a:ext>
            </a:extLst>
          </p:cNvPr>
          <p:cNvGrpSpPr/>
          <p:nvPr/>
        </p:nvGrpSpPr>
        <p:grpSpPr>
          <a:xfrm>
            <a:off x="7368130" y="3861706"/>
            <a:ext cx="1462713" cy="1989956"/>
            <a:chOff x="7368130" y="3861706"/>
            <a:chExt cx="1462713" cy="1989956"/>
          </a:xfrm>
        </p:grpSpPr>
        <p:grpSp>
          <p:nvGrpSpPr>
            <p:cNvPr id="122" name="Group 39"/>
            <p:cNvGrpSpPr/>
            <p:nvPr/>
          </p:nvGrpSpPr>
          <p:grpSpPr>
            <a:xfrm flipV="1">
              <a:off x="7368130" y="3861706"/>
              <a:ext cx="1462713" cy="1989956"/>
              <a:chOff x="800793" y="1501529"/>
              <a:chExt cx="1619915" cy="2203823"/>
            </a:xfrm>
          </p:grpSpPr>
          <p:grpSp>
            <p:nvGrpSpPr>
              <p:cNvPr id="123" name="Group 40"/>
              <p:cNvGrpSpPr/>
              <p:nvPr/>
            </p:nvGrpSpPr>
            <p:grpSpPr>
              <a:xfrm>
                <a:off x="800793" y="1501529"/>
                <a:ext cx="1619915" cy="1817422"/>
                <a:chOff x="2897739" y="3942989"/>
                <a:chExt cx="1619915" cy="1817422"/>
              </a:xfrm>
            </p:grpSpPr>
            <p:sp>
              <p:nvSpPr>
                <p:cNvPr id="125" name="Isosceles Triangle 42"/>
                <p:cNvSpPr/>
                <p:nvPr/>
              </p:nvSpPr>
              <p:spPr>
                <a:xfrm flipV="1">
                  <a:off x="3554072" y="5469055"/>
                  <a:ext cx="307248" cy="291356"/>
                </a:xfrm>
                <a:prstGeom prst="triangle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>
                    <a:solidFill>
                      <a:schemeClr val="bg1"/>
                    </a:solidFill>
                    <a:latin typeface="+mj-lt"/>
                    <a:ea typeface="+mj-ea"/>
                  </a:endParaRPr>
                </a:p>
              </p:txBody>
            </p:sp>
            <p:sp>
              <p:nvSpPr>
                <p:cNvPr id="126" name="Donut 43"/>
                <p:cNvSpPr/>
                <p:nvPr/>
              </p:nvSpPr>
              <p:spPr>
                <a:xfrm>
                  <a:off x="2897739" y="3942989"/>
                  <a:ext cx="1619915" cy="1619915"/>
                </a:xfrm>
                <a:prstGeom prst="donut">
                  <a:avLst>
                    <a:gd name="adj" fmla="val 8850"/>
                  </a:avLst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>
                    <a:solidFill>
                      <a:schemeClr val="bg1"/>
                    </a:solidFill>
                    <a:latin typeface="+mj-lt"/>
                    <a:ea typeface="+mj-ea"/>
                  </a:endParaRPr>
                </a:p>
              </p:txBody>
            </p:sp>
          </p:grpSp>
          <p:cxnSp>
            <p:nvCxnSpPr>
              <p:cNvPr id="124" name="Straight Connector 41"/>
              <p:cNvCxnSpPr>
                <a:endCxn id="125" idx="0"/>
              </p:cNvCxnSpPr>
              <p:nvPr/>
            </p:nvCxnSpPr>
            <p:spPr>
              <a:xfrm flipH="1" flipV="1">
                <a:off x="1610750" y="3318951"/>
                <a:ext cx="1" cy="386401"/>
              </a:xfrm>
              <a:prstGeom prst="lin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>
                <a:solidFill>
                  <a:schemeClr val="bg1"/>
                </a:solidFill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pic>
          <p:nvPicPr>
            <p:cNvPr id="9" name="Картина 8">
              <a:extLst>
                <a:ext uri="{FF2B5EF4-FFF2-40B4-BE49-F238E27FC236}">
                  <a16:creationId xmlns="" xmlns:a16="http://schemas.microsoft.com/office/drawing/2014/main" id="{6FDB72D0-DD75-466A-9815-63C3BBEBE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8983" y="4405470"/>
              <a:ext cx="1343921" cy="135806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6" name="Групиране 15">
            <a:extLst>
              <a:ext uri="{FF2B5EF4-FFF2-40B4-BE49-F238E27FC236}">
                <a16:creationId xmlns="" xmlns:a16="http://schemas.microsoft.com/office/drawing/2014/main" id="{B69230DA-C0A7-48C4-AD88-3E27689206D3}"/>
              </a:ext>
            </a:extLst>
          </p:cNvPr>
          <p:cNvGrpSpPr/>
          <p:nvPr/>
        </p:nvGrpSpPr>
        <p:grpSpPr>
          <a:xfrm>
            <a:off x="3318145" y="3861706"/>
            <a:ext cx="1462713" cy="1989956"/>
            <a:chOff x="3318145" y="3861706"/>
            <a:chExt cx="1462713" cy="1989956"/>
          </a:xfrm>
        </p:grpSpPr>
        <p:grpSp>
          <p:nvGrpSpPr>
            <p:cNvPr id="163" name="Group 29"/>
            <p:cNvGrpSpPr/>
            <p:nvPr/>
          </p:nvGrpSpPr>
          <p:grpSpPr>
            <a:xfrm flipV="1">
              <a:off x="3318145" y="3861706"/>
              <a:ext cx="1462713" cy="1989956"/>
              <a:chOff x="800793" y="1501529"/>
              <a:chExt cx="1619915" cy="2203823"/>
            </a:xfrm>
          </p:grpSpPr>
          <p:grpSp>
            <p:nvGrpSpPr>
              <p:cNvPr id="164" name="Group 30"/>
              <p:cNvGrpSpPr/>
              <p:nvPr/>
            </p:nvGrpSpPr>
            <p:grpSpPr>
              <a:xfrm>
                <a:off x="800793" y="1501529"/>
                <a:ext cx="1619915" cy="1817422"/>
                <a:chOff x="2897739" y="3942989"/>
                <a:chExt cx="1619915" cy="1817422"/>
              </a:xfrm>
            </p:grpSpPr>
            <p:sp>
              <p:nvSpPr>
                <p:cNvPr id="166" name="Isosceles Triangle 32"/>
                <p:cNvSpPr/>
                <p:nvPr/>
              </p:nvSpPr>
              <p:spPr>
                <a:xfrm flipV="1">
                  <a:off x="3554072" y="5469055"/>
                  <a:ext cx="307248" cy="291356"/>
                </a:xfrm>
                <a:prstGeom prst="triangle">
                  <a:avLst/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>
                    <a:solidFill>
                      <a:schemeClr val="bg1"/>
                    </a:solidFill>
                    <a:latin typeface="+mj-lt"/>
                    <a:ea typeface="+mj-ea"/>
                  </a:endParaRPr>
                </a:p>
              </p:txBody>
            </p:sp>
            <p:sp>
              <p:nvSpPr>
                <p:cNvPr id="167" name="Donut 33"/>
                <p:cNvSpPr/>
                <p:nvPr/>
              </p:nvSpPr>
              <p:spPr>
                <a:xfrm>
                  <a:off x="2897739" y="3942989"/>
                  <a:ext cx="1619915" cy="1619915"/>
                </a:xfrm>
                <a:prstGeom prst="donut">
                  <a:avLst>
                    <a:gd name="adj" fmla="val 8850"/>
                  </a:avLst>
                </a:prstGeom>
                <a:gradFill flip="none" rotWithShape="1">
                  <a:gsLst>
                    <a:gs pos="100000">
                      <a:srgbClr val="FCFCFC"/>
                    </a:gs>
                    <a:gs pos="0">
                      <a:srgbClr val="CCCCCC"/>
                    </a:gs>
                  </a:gsLst>
                  <a:lin ang="7200000" scaled="0"/>
                  <a:tileRect/>
                </a:gradFill>
                <a:ln w="12700">
                  <a:gradFill>
                    <a:gsLst>
                      <a:gs pos="89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7200000" scaled="0"/>
                  </a:gradFill>
                </a:ln>
                <a:effectLst>
                  <a:outerShdw blurRad="254000" dist="127000" dir="816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>
                    <a:solidFill>
                      <a:schemeClr val="bg1"/>
                    </a:solidFill>
                    <a:latin typeface="+mj-lt"/>
                    <a:ea typeface="+mj-ea"/>
                  </a:endParaRPr>
                </a:p>
              </p:txBody>
            </p:sp>
          </p:grpSp>
          <p:cxnSp>
            <p:nvCxnSpPr>
              <p:cNvPr id="165" name="Straight Connector 31"/>
              <p:cNvCxnSpPr>
                <a:endCxn id="166" idx="0"/>
              </p:cNvCxnSpPr>
              <p:nvPr/>
            </p:nvCxnSpPr>
            <p:spPr>
              <a:xfrm flipH="1" flipV="1">
                <a:off x="1610750" y="3318951"/>
                <a:ext cx="1" cy="386401"/>
              </a:xfrm>
              <a:prstGeom prst="lin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>
                <a:solidFill>
                  <a:schemeClr val="bg1"/>
                </a:solidFill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pic>
          <p:nvPicPr>
            <p:cNvPr id="11" name="Картина 10">
              <a:extLst>
                <a:ext uri="{FF2B5EF4-FFF2-40B4-BE49-F238E27FC236}">
                  <a16:creationId xmlns="" xmlns:a16="http://schemas.microsoft.com/office/drawing/2014/main" id="{A166D6FF-7363-400A-9929-4CDD7857F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1100" y="4502299"/>
              <a:ext cx="1296799" cy="123601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87" grpId="0"/>
      <p:bldP spid="188" grpId="0"/>
      <p:bldP spid="190" grpId="0"/>
      <p:bldP spid="19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79EDC684-B0E3-4977-8637-0C4AC99EC7C5}"/>
              </a:ext>
            </a:extLst>
          </p:cNvPr>
          <p:cNvSpPr txBox="1"/>
          <p:nvPr/>
        </p:nvSpPr>
        <p:spPr>
          <a:xfrm>
            <a:off x="3734165" y="5232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bg-BG" sz="4800" dirty="0">
                <a:solidFill>
                  <a:schemeClr val="bg1"/>
                </a:solidFill>
              </a:rPr>
              <a:t>Първи учебен ден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4" name="Картина 3">
            <a:extLst>
              <a:ext uri="{FF2B5EF4-FFF2-40B4-BE49-F238E27FC236}">
                <a16:creationId xmlns="" xmlns:a16="http://schemas.microsoft.com/office/drawing/2014/main" id="{4F4930E8-72B6-45EF-97A8-905944CEC8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71" y="827716"/>
            <a:ext cx="3831388" cy="2873542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="" xmlns:a16="http://schemas.microsoft.com/office/drawing/2014/main" id="{F95042DA-64CE-47B8-9CBE-32CDA293D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30" y="231335"/>
            <a:ext cx="4144210" cy="3108158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="" xmlns:a16="http://schemas.microsoft.com/office/drawing/2014/main" id="{9224B6BC-C250-40BD-9AA0-30542CB6B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t="5720" r="6740" b="1710"/>
          <a:stretch/>
        </p:blipFill>
        <p:spPr>
          <a:xfrm>
            <a:off x="9224174" y="309811"/>
            <a:ext cx="2534652" cy="1982476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="" xmlns:a16="http://schemas.microsoft.com/office/drawing/2014/main" id="{D4E1CEC3-C3EC-495B-9C89-8C8E44A801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30" y="3518508"/>
            <a:ext cx="4144210" cy="3108158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="" xmlns:a16="http://schemas.microsoft.com/office/drawing/2014/main" id="{698F31FE-A5FA-42F9-AD74-90175873CB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71" y="3961670"/>
            <a:ext cx="3831388" cy="2873541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="" xmlns:a16="http://schemas.microsoft.com/office/drawing/2014/main" id="{183F5A99-B3B5-476D-8426-BC19399389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1" r="39225" b="30760"/>
          <a:stretch/>
        </p:blipFill>
        <p:spPr>
          <a:xfrm>
            <a:off x="8805902" y="2534652"/>
            <a:ext cx="3371197" cy="43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79EDC684-B0E3-4977-8637-0C4AC99EC7C5}"/>
              </a:ext>
            </a:extLst>
          </p:cNvPr>
          <p:cNvSpPr txBox="1"/>
          <p:nvPr/>
        </p:nvSpPr>
        <p:spPr>
          <a:xfrm>
            <a:off x="2189018" y="0"/>
            <a:ext cx="78139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chemeClr val="bg1"/>
                </a:solidFill>
              </a:rPr>
              <a:t>21 </a:t>
            </a:r>
            <a:r>
              <a:rPr lang="ru-RU" sz="4800" dirty="0" err="1">
                <a:solidFill>
                  <a:schemeClr val="bg1"/>
                </a:solidFill>
              </a:rPr>
              <a:t>септември</a:t>
            </a:r>
            <a:r>
              <a:rPr lang="ru-RU" sz="4800" dirty="0">
                <a:solidFill>
                  <a:schemeClr val="bg1"/>
                </a:solidFill>
              </a:rPr>
              <a:t> – Ден без </a:t>
            </a:r>
            <a:r>
              <a:rPr lang="ru-RU" sz="4800" dirty="0" err="1">
                <a:solidFill>
                  <a:schemeClr val="bg1"/>
                </a:solidFill>
              </a:rPr>
              <a:t>загинали</a:t>
            </a:r>
            <a:r>
              <a:rPr lang="ru-RU" sz="4800" dirty="0">
                <a:solidFill>
                  <a:schemeClr val="bg1"/>
                </a:solidFill>
              </a:rPr>
              <a:t> на </a:t>
            </a:r>
            <a:r>
              <a:rPr lang="ru-RU" sz="4800" dirty="0" err="1">
                <a:solidFill>
                  <a:schemeClr val="bg1"/>
                </a:solidFill>
              </a:rPr>
              <a:t>пътя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C396ECB3-896B-49BA-943C-97401972F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79" y="1931840"/>
            <a:ext cx="5115371" cy="383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="" xmlns:a16="http://schemas.microsoft.com/office/drawing/2014/main" id="{31A6D261-C3A3-4EC2-AB16-55120476F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358" y="1223319"/>
            <a:ext cx="3336758" cy="183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="" xmlns:a16="http://schemas.microsoft.com/office/drawing/2014/main" id="{7EFA2918-62CD-49C2-A922-A9B9ED0BB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074" y="3429000"/>
            <a:ext cx="3290042" cy="246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="" xmlns:a16="http://schemas.microsoft.com/office/drawing/2014/main" id="{230AB4CF-5CAA-44AA-AFFB-D8D08EC58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1" y="854697"/>
            <a:ext cx="3432404" cy="257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="" xmlns:a16="http://schemas.microsoft.com/office/drawing/2014/main" id="{F303C7ED-B88A-468D-8EB0-B7F7B3ED8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1" y="3666039"/>
            <a:ext cx="3432404" cy="257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49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79EDC684-B0E3-4977-8637-0C4AC99EC7C5}"/>
              </a:ext>
            </a:extLst>
          </p:cNvPr>
          <p:cNvSpPr txBox="1"/>
          <p:nvPr/>
        </p:nvSpPr>
        <p:spPr>
          <a:xfrm>
            <a:off x="3826156" y="566887"/>
            <a:ext cx="4411579" cy="2352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chemeClr val="bg1"/>
                </a:solidFill>
              </a:rPr>
              <a:t>21 </a:t>
            </a:r>
            <a:r>
              <a:rPr lang="ru-RU" sz="4800" dirty="0" err="1">
                <a:solidFill>
                  <a:schemeClr val="bg1"/>
                </a:solidFill>
              </a:rPr>
              <a:t>септември</a:t>
            </a:r>
            <a:r>
              <a:rPr lang="ru-RU" sz="4800" dirty="0">
                <a:solidFill>
                  <a:schemeClr val="bg1"/>
                </a:solidFill>
              </a:rPr>
              <a:t> – </a:t>
            </a:r>
          </a:p>
          <a:p>
            <a:pPr marL="0" indent="0" algn="ctr">
              <a:buNone/>
            </a:pPr>
            <a:r>
              <a:rPr lang="ru-RU" sz="4800" dirty="0" err="1">
                <a:solidFill>
                  <a:schemeClr val="bg1"/>
                </a:solidFill>
              </a:rPr>
              <a:t>Световен</a:t>
            </a:r>
            <a:r>
              <a:rPr lang="ru-RU" sz="4800" dirty="0">
                <a:solidFill>
                  <a:schemeClr val="bg1"/>
                </a:solidFill>
              </a:rPr>
              <a:t> </a:t>
            </a:r>
            <a:r>
              <a:rPr lang="ru-RU" sz="4800" dirty="0" err="1">
                <a:solidFill>
                  <a:schemeClr val="bg1"/>
                </a:solidFill>
              </a:rPr>
              <a:t>ден</a:t>
            </a:r>
            <a:r>
              <a:rPr lang="ru-RU" sz="4800" dirty="0">
                <a:solidFill>
                  <a:schemeClr val="bg1"/>
                </a:solidFill>
              </a:rPr>
              <a:t> на мира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="" xmlns:a16="http://schemas.microsoft.com/office/drawing/2014/main" id="{172F710B-F3E8-48C2-97FA-218C644F6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3" y="339180"/>
            <a:ext cx="3744253" cy="280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="" xmlns:a16="http://schemas.microsoft.com/office/drawing/2014/main" id="{38787423-6EEC-485A-A9D7-6E99F7E7B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28" y="3358213"/>
            <a:ext cx="7150517" cy="357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="" xmlns:a16="http://schemas.microsoft.com/office/drawing/2014/main" id="{C3EBFA6D-6FC9-4860-8B4A-A9CC021C2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638" y="336716"/>
            <a:ext cx="3672338" cy="275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91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79EDC684-B0E3-4977-8637-0C4AC99EC7C5}"/>
              </a:ext>
            </a:extLst>
          </p:cNvPr>
          <p:cNvSpPr txBox="1"/>
          <p:nvPr/>
        </p:nvSpPr>
        <p:spPr>
          <a:xfrm>
            <a:off x="2189018" y="42845"/>
            <a:ext cx="78139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chemeClr val="bg1"/>
                </a:solidFill>
              </a:rPr>
              <a:t>26 </a:t>
            </a:r>
            <a:r>
              <a:rPr lang="ru-RU" sz="4800" dirty="0" err="1">
                <a:solidFill>
                  <a:schemeClr val="bg1"/>
                </a:solidFill>
              </a:rPr>
              <a:t>септември</a:t>
            </a:r>
            <a:r>
              <a:rPr lang="ru-RU" sz="4800" dirty="0">
                <a:solidFill>
                  <a:schemeClr val="bg1"/>
                </a:solidFill>
              </a:rPr>
              <a:t> – Европейски </a:t>
            </a:r>
            <a:r>
              <a:rPr lang="ru-RU" sz="4800" dirty="0" err="1">
                <a:solidFill>
                  <a:schemeClr val="bg1"/>
                </a:solidFill>
              </a:rPr>
              <a:t>ден</a:t>
            </a:r>
            <a:r>
              <a:rPr lang="ru-RU" sz="4800" dirty="0">
                <a:solidFill>
                  <a:schemeClr val="bg1"/>
                </a:solidFill>
              </a:rPr>
              <a:t> на </a:t>
            </a:r>
            <a:r>
              <a:rPr lang="ru-RU" sz="4800" dirty="0" err="1">
                <a:solidFill>
                  <a:schemeClr val="bg1"/>
                </a:solidFill>
              </a:rPr>
              <a:t>езиците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="" xmlns:a16="http://schemas.microsoft.com/office/drawing/2014/main" id="{205DC34A-0473-4BF8-ACCE-9E593DE9E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956" y="1536350"/>
            <a:ext cx="7480088" cy="527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25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79EDC684-B0E3-4977-8637-0C4AC99EC7C5}"/>
              </a:ext>
            </a:extLst>
          </p:cNvPr>
          <p:cNvSpPr txBox="1"/>
          <p:nvPr/>
        </p:nvSpPr>
        <p:spPr>
          <a:xfrm>
            <a:off x="1680774" y="0"/>
            <a:ext cx="95734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4800" dirty="0" err="1">
                <a:solidFill>
                  <a:schemeClr val="bg1"/>
                </a:solidFill>
              </a:rPr>
              <a:t>Походът</a:t>
            </a:r>
            <a:r>
              <a:rPr lang="ru-RU" sz="4800" dirty="0">
                <a:solidFill>
                  <a:schemeClr val="bg1"/>
                </a:solidFill>
              </a:rPr>
              <a:t> на </a:t>
            </a:r>
            <a:r>
              <a:rPr lang="ru-RU" sz="4800" dirty="0" err="1">
                <a:solidFill>
                  <a:schemeClr val="bg1"/>
                </a:solidFill>
              </a:rPr>
              <a:t>книгите</a:t>
            </a:r>
            <a:r>
              <a:rPr lang="ru-RU" sz="4800" dirty="0">
                <a:solidFill>
                  <a:schemeClr val="bg1"/>
                </a:solidFill>
              </a:rPr>
              <a:t> 2021 – </a:t>
            </a:r>
            <a:r>
              <a:rPr lang="ru-RU" sz="4800" dirty="0" err="1">
                <a:solidFill>
                  <a:schemeClr val="bg1"/>
                </a:solidFill>
              </a:rPr>
              <a:t>Известните</a:t>
            </a:r>
            <a:r>
              <a:rPr lang="ru-RU" sz="4800" dirty="0">
                <a:solidFill>
                  <a:schemeClr val="bg1"/>
                </a:solidFill>
              </a:rPr>
              <a:t> </a:t>
            </a:r>
            <a:r>
              <a:rPr lang="ru-RU" sz="4800" dirty="0" err="1">
                <a:solidFill>
                  <a:schemeClr val="bg1"/>
                </a:solidFill>
              </a:rPr>
              <a:t>българи</a:t>
            </a:r>
            <a:r>
              <a:rPr lang="ru-RU" sz="4800" dirty="0">
                <a:solidFill>
                  <a:schemeClr val="bg1"/>
                </a:solidFill>
              </a:rPr>
              <a:t> </a:t>
            </a:r>
            <a:r>
              <a:rPr lang="ru-RU" sz="4800" dirty="0" err="1">
                <a:solidFill>
                  <a:schemeClr val="bg1"/>
                </a:solidFill>
              </a:rPr>
              <a:t>четат</a:t>
            </a:r>
            <a:r>
              <a:rPr lang="ru-RU" sz="4800" dirty="0">
                <a:solidFill>
                  <a:schemeClr val="bg1"/>
                </a:solidFill>
              </a:rPr>
              <a:t> на </a:t>
            </a:r>
            <a:r>
              <a:rPr lang="ru-RU" sz="4800" dirty="0" err="1">
                <a:solidFill>
                  <a:schemeClr val="bg1"/>
                </a:solidFill>
              </a:rPr>
              <a:t>деца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="" xmlns:a16="http://schemas.microsoft.com/office/drawing/2014/main" id="{72435454-ACF7-417F-B768-C319533ED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003" y="1460871"/>
            <a:ext cx="2950997" cy="221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="" xmlns:a16="http://schemas.microsoft.com/office/drawing/2014/main" id="{C6BCE982-5B93-4895-A3FE-250FE9164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519" y="1542329"/>
            <a:ext cx="2950998" cy="221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="" xmlns:a16="http://schemas.microsoft.com/office/drawing/2014/main" id="{687C2E29-6851-411B-BADB-6E6D0F38D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4" y="3862137"/>
            <a:ext cx="3994484" cy="299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="" xmlns:a16="http://schemas.microsoft.com/office/drawing/2014/main" id="{24A6C00C-D3F7-401E-A539-99C7DDD6C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239" y="3862137"/>
            <a:ext cx="3919761" cy="293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="" xmlns:a16="http://schemas.microsoft.com/office/drawing/2014/main" id="{88D0281B-2CD4-43DC-A4B9-4B075D5F3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234" y="3843049"/>
            <a:ext cx="3926992" cy="294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70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>
            <a:extLst>
              <a:ext uri="{FF2B5EF4-FFF2-40B4-BE49-F238E27FC236}">
                <a16:creationId xmlns="" xmlns:a16="http://schemas.microsoft.com/office/drawing/2014/main" id="{588C8BB9-8D0F-4950-A080-E7E99C75ACCE}"/>
              </a:ext>
            </a:extLst>
          </p:cNvPr>
          <p:cNvSpPr txBox="1"/>
          <p:nvPr/>
        </p:nvSpPr>
        <p:spPr>
          <a:xfrm>
            <a:off x="3320715" y="128336"/>
            <a:ext cx="6031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>
                <a:solidFill>
                  <a:schemeClr val="bg1"/>
                </a:solidFill>
              </a:rPr>
              <a:t>Публична изява по проект „Образование за утрешния ден“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="" xmlns:a16="http://schemas.microsoft.com/office/drawing/2014/main" id="{9C7BD784-9033-409A-A33C-41AD88A023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>
          <a:xfrm>
            <a:off x="3609475" y="1205554"/>
            <a:ext cx="5694947" cy="3322053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="" xmlns:a16="http://schemas.microsoft.com/office/drawing/2014/main" id="{89A4870A-CC0A-492E-910E-0C38855D77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9" t="10059" r="20351" b="-2223"/>
          <a:stretch/>
        </p:blipFill>
        <p:spPr>
          <a:xfrm>
            <a:off x="9352547" y="3633538"/>
            <a:ext cx="2789656" cy="3096126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="" xmlns:a16="http://schemas.microsoft.com/office/drawing/2014/main" id="{5192EBB3-DA0F-420B-BF07-B1B6B3C1CD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9"/>
          <a:stretch/>
        </p:blipFill>
        <p:spPr>
          <a:xfrm>
            <a:off x="4876801" y="4495524"/>
            <a:ext cx="3465094" cy="2330393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="" xmlns:a16="http://schemas.microsoft.com/office/drawing/2014/main" id="{0F7527E2-AC7B-404A-A677-4EE95B58FB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2" y="4186989"/>
            <a:ext cx="3390233" cy="2542675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="" xmlns:a16="http://schemas.microsoft.com/office/drawing/2014/main" id="{3BFCBA1B-55E5-4E3F-8FC1-B7AF2C0CFF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4460"/>
            <a:ext cx="3561350" cy="2671013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="" xmlns:a16="http://schemas.microsoft.com/office/drawing/2014/main" id="{D34A9DB1-AD5B-4223-96E8-8A94CC6F0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46" y="1370256"/>
            <a:ext cx="2715183" cy="20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8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Няма налично описание.">
            <a:extLst>
              <a:ext uri="{FF2B5EF4-FFF2-40B4-BE49-F238E27FC236}">
                <a16:creationId xmlns="" xmlns:a16="http://schemas.microsoft.com/office/drawing/2014/main" id="{9903AC89-D6C6-42B5-AD72-225BDCB22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9816"/>
            <a:ext cx="4122821" cy="309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Няма налично описание.">
            <a:extLst>
              <a:ext uri="{FF2B5EF4-FFF2-40B4-BE49-F238E27FC236}">
                <a16:creationId xmlns="" xmlns:a16="http://schemas.microsoft.com/office/drawing/2014/main" id="{1C427963-D890-4220-8CC9-BCFC3A4BD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821" y="3739816"/>
            <a:ext cx="4122821" cy="309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Няма налично описание.">
            <a:extLst>
              <a:ext uri="{FF2B5EF4-FFF2-40B4-BE49-F238E27FC236}">
                <a16:creationId xmlns="" xmlns:a16="http://schemas.microsoft.com/office/drawing/2014/main" id="{F436884D-3C27-4484-A1E0-F4A9CE337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799" y="609599"/>
            <a:ext cx="3759201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Няма налично описание.">
            <a:extLst>
              <a:ext uri="{FF2B5EF4-FFF2-40B4-BE49-F238E27FC236}">
                <a16:creationId xmlns="" xmlns:a16="http://schemas.microsoft.com/office/drawing/2014/main" id="{A34B50E7-EBE0-4084-8BFE-41FEC3A8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1" y="609599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Няма налично описание.">
            <a:extLst>
              <a:ext uri="{FF2B5EF4-FFF2-40B4-BE49-F238E27FC236}">
                <a16:creationId xmlns="" xmlns:a16="http://schemas.microsoft.com/office/drawing/2014/main" id="{C046EDDF-5808-4AF2-A074-3EB475C3E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643" y="3744830"/>
            <a:ext cx="3946358" cy="295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>
            <a:extLst>
              <a:ext uri="{FF2B5EF4-FFF2-40B4-BE49-F238E27FC236}">
                <a16:creationId xmlns="" xmlns:a16="http://schemas.microsoft.com/office/drawing/2014/main" id="{7478F345-ECBC-4AB0-9383-CEA44D585EBB}"/>
              </a:ext>
            </a:extLst>
          </p:cNvPr>
          <p:cNvSpPr txBox="1"/>
          <p:nvPr/>
        </p:nvSpPr>
        <p:spPr>
          <a:xfrm>
            <a:off x="4828674" y="737937"/>
            <a:ext cx="2967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>
                <a:solidFill>
                  <a:schemeClr val="bg1"/>
                </a:solidFill>
              </a:rPr>
              <a:t>Среща с успели роми</a:t>
            </a:r>
          </a:p>
          <a:p>
            <a:pPr algn="ctr"/>
            <a:r>
              <a:rPr lang="bg-BG" sz="3200" dirty="0">
                <a:solidFill>
                  <a:schemeClr val="bg1"/>
                </a:solidFill>
              </a:rPr>
              <a:t>АМАЛИПЕ</a:t>
            </a:r>
          </a:p>
        </p:txBody>
      </p:sp>
    </p:spTree>
    <p:extLst>
      <p:ext uri="{BB962C8B-B14F-4D97-AF65-F5344CB8AC3E}">
        <p14:creationId xmlns:p14="http://schemas.microsoft.com/office/powerpoint/2010/main" val="426722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79EDC684-B0E3-4977-8637-0C4AC99EC7C5}"/>
              </a:ext>
            </a:extLst>
          </p:cNvPr>
          <p:cNvSpPr txBox="1"/>
          <p:nvPr/>
        </p:nvSpPr>
        <p:spPr>
          <a:xfrm>
            <a:off x="1380259" y="0"/>
            <a:ext cx="94314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chemeClr val="bg1"/>
                </a:solidFill>
              </a:rPr>
              <a:t>18-ти </a:t>
            </a:r>
            <a:r>
              <a:rPr lang="bg-BG" sz="4800" dirty="0">
                <a:solidFill>
                  <a:schemeClr val="bg1"/>
                </a:solidFill>
              </a:rPr>
              <a:t>октомври</a:t>
            </a:r>
            <a:r>
              <a:rPr lang="ru-RU" sz="4800" dirty="0">
                <a:solidFill>
                  <a:schemeClr val="bg1"/>
                </a:solidFill>
              </a:rPr>
              <a:t> – Европейски </a:t>
            </a:r>
            <a:r>
              <a:rPr lang="ru-RU" sz="4800" dirty="0" err="1">
                <a:solidFill>
                  <a:schemeClr val="bg1"/>
                </a:solidFill>
              </a:rPr>
              <a:t>ден</a:t>
            </a:r>
            <a:r>
              <a:rPr lang="ru-RU" sz="4800" dirty="0">
                <a:solidFill>
                  <a:schemeClr val="bg1"/>
                </a:solidFill>
              </a:rPr>
              <a:t> за </a:t>
            </a:r>
            <a:r>
              <a:rPr lang="ru-RU" sz="4800" dirty="0" err="1">
                <a:solidFill>
                  <a:schemeClr val="bg1"/>
                </a:solidFill>
              </a:rPr>
              <a:t>борба</a:t>
            </a:r>
            <a:r>
              <a:rPr lang="ru-RU" sz="4800" dirty="0">
                <a:solidFill>
                  <a:schemeClr val="bg1"/>
                </a:solidFill>
              </a:rPr>
              <a:t> с трафика на хора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7E862710-B62B-4C09-B149-6B97BD1EC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4" y="1483836"/>
            <a:ext cx="4030623" cy="537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8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954060" y="1575995"/>
            <a:ext cx="3443463" cy="2166817"/>
            <a:chOff x="727715" y="1186204"/>
            <a:chExt cx="2582597" cy="1625113"/>
          </a:xfrm>
        </p:grpSpPr>
        <p:sp>
          <p:nvSpPr>
            <p:cNvPr id="50" name="Down Arrow Callout 133"/>
            <p:cNvSpPr/>
            <p:nvPr/>
          </p:nvSpPr>
          <p:spPr>
            <a:xfrm>
              <a:off x="727715" y="1186204"/>
              <a:ext cx="2582597" cy="1625113"/>
            </a:xfrm>
            <a:prstGeom prst="downArrowCallout">
              <a:avLst>
                <a:gd name="adj1" fmla="val 25776"/>
                <a:gd name="adj2" fmla="val 9254"/>
                <a:gd name="adj3" fmla="val 9254"/>
                <a:gd name="adj4" fmla="val 90746"/>
              </a:avLst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+mj-lt"/>
                <a:ea typeface="+mj-ea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226793" y="1218992"/>
              <a:ext cx="1550425" cy="49282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bg-BG" altLang="zh-CN" sz="2135" b="1" dirty="0">
                  <a:latin typeface="+mj-lt"/>
                  <a:ea typeface="+mj-ea"/>
                </a:rPr>
                <a:t>Педагогически </a:t>
              </a:r>
            </a:p>
            <a:p>
              <a:pPr algn="ctr"/>
              <a:r>
                <a:rPr lang="bg-BG" altLang="zh-CN" sz="2135" b="1" dirty="0">
                  <a:latin typeface="+mj-lt"/>
                  <a:ea typeface="+mj-ea"/>
                </a:rPr>
                <a:t>персонал</a:t>
              </a:r>
              <a:endParaRPr lang="en-US" sz="2135" b="1" dirty="0">
                <a:latin typeface="+mj-lt"/>
                <a:ea typeface="+mj-ea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51536" y="1711274"/>
              <a:ext cx="2451216" cy="981038"/>
            </a:xfrm>
            <a:prstGeom prst="rect">
              <a:avLst/>
            </a:prstGeom>
            <a:noFill/>
          </p:spPr>
          <p:txBody>
            <a:bodyPr wrap="square" lIns="0" t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Магистър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- 11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Бакалавър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– 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Професионален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бакалавър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- 3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Със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средно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образование – 2, </a:t>
              </a: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които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са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задочници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към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ШУ и РУ „Ангел </a:t>
              </a: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Кънчев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“. </a:t>
              </a:r>
            </a:p>
            <a:p>
              <a:endParaRPr lang="en-US" altLang="zh-CN" sz="1200" dirty="0">
                <a:latin typeface="+mj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030137" y="3792763"/>
            <a:ext cx="3323760" cy="239989"/>
            <a:chOff x="772603" y="2844572"/>
            <a:chExt cx="2492820" cy="179992"/>
          </a:xfrm>
        </p:grpSpPr>
        <p:cxnSp>
          <p:nvCxnSpPr>
            <p:cNvPr id="48" name="Straight Connector 101"/>
            <p:cNvCxnSpPr/>
            <p:nvPr/>
          </p:nvCxnSpPr>
          <p:spPr>
            <a:xfrm flipH="1">
              <a:off x="772603" y="2937696"/>
              <a:ext cx="2492820" cy="0"/>
            </a:xfrm>
            <a:prstGeom prst="line">
              <a:avLst/>
            </a:prstGeom>
            <a:ln w="19050">
              <a:solidFill>
                <a:schemeClr val="bg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椭圆 6"/>
            <p:cNvSpPr/>
            <p:nvPr/>
          </p:nvSpPr>
          <p:spPr>
            <a:xfrm>
              <a:off x="1925033" y="2844572"/>
              <a:ext cx="179992" cy="1799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469017" y="3792763"/>
            <a:ext cx="3323760" cy="239989"/>
            <a:chOff x="3351763" y="2844572"/>
            <a:chExt cx="2492820" cy="179992"/>
          </a:xfrm>
        </p:grpSpPr>
        <p:cxnSp>
          <p:nvCxnSpPr>
            <p:cNvPr id="57" name="Straight Connector 141"/>
            <p:cNvCxnSpPr/>
            <p:nvPr/>
          </p:nvCxnSpPr>
          <p:spPr>
            <a:xfrm flipH="1">
              <a:off x="3351763" y="2937696"/>
              <a:ext cx="2492820" cy="0"/>
            </a:xfrm>
            <a:prstGeom prst="line">
              <a:avLst/>
            </a:prstGeom>
            <a:ln w="19050">
              <a:solidFill>
                <a:schemeClr val="bg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椭圆 137"/>
            <p:cNvSpPr/>
            <p:nvPr/>
          </p:nvSpPr>
          <p:spPr>
            <a:xfrm>
              <a:off x="4503648" y="2844572"/>
              <a:ext cx="179992" cy="1799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912480" y="3792763"/>
            <a:ext cx="3323760" cy="239989"/>
            <a:chOff x="5934360" y="2844572"/>
            <a:chExt cx="2492820" cy="179992"/>
          </a:xfrm>
          <a:solidFill>
            <a:schemeClr val="tx2"/>
          </a:solidFill>
        </p:grpSpPr>
        <p:cxnSp>
          <p:nvCxnSpPr>
            <p:cNvPr id="83" name="Straight Connector 149"/>
            <p:cNvCxnSpPr/>
            <p:nvPr/>
          </p:nvCxnSpPr>
          <p:spPr>
            <a:xfrm flipH="1">
              <a:off x="5934360" y="2937696"/>
              <a:ext cx="2492820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椭圆 139"/>
            <p:cNvSpPr/>
            <p:nvPr/>
          </p:nvSpPr>
          <p:spPr>
            <a:xfrm>
              <a:off x="7065216" y="2844572"/>
              <a:ext cx="179992" cy="17999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815236" y="1528743"/>
            <a:ext cx="3443464" cy="2166817"/>
            <a:chOff x="5889471" y="1205938"/>
            <a:chExt cx="2582597" cy="1625113"/>
          </a:xfrm>
        </p:grpSpPr>
        <p:sp>
          <p:nvSpPr>
            <p:cNvPr id="92" name="Down Arrow Callout 152"/>
            <p:cNvSpPr/>
            <p:nvPr/>
          </p:nvSpPr>
          <p:spPr>
            <a:xfrm>
              <a:off x="5889471" y="1205938"/>
              <a:ext cx="2582597" cy="1625113"/>
            </a:xfrm>
            <a:prstGeom prst="downArrowCallout">
              <a:avLst>
                <a:gd name="adj1" fmla="val 25776"/>
                <a:gd name="adj2" fmla="val 9254"/>
                <a:gd name="adj3" fmla="val 9254"/>
                <a:gd name="adj4" fmla="val 90746"/>
              </a:avLst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+mj-lt"/>
                <a:ea typeface="+mj-ea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212795" y="1902740"/>
              <a:ext cx="1923767" cy="496290"/>
            </a:xfrm>
            <a:prstGeom prst="rect">
              <a:avLst/>
            </a:prstGeom>
            <a:noFill/>
          </p:spPr>
          <p:txBody>
            <a:bodyPr wrap="square" lIns="0" t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Завеждащ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АТС – 1;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Счетоводител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– 1;</a:t>
              </a:r>
            </a:p>
            <a:p>
              <a:endParaRPr lang="en-US" altLang="zh-CN" sz="1200" dirty="0">
                <a:latin typeface="+mj-lt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6223697" y="1246158"/>
              <a:ext cx="1901963" cy="49282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bg-BG" altLang="zh-CN" sz="2135" b="1" dirty="0">
                  <a:latin typeface="+mj-lt"/>
                  <a:ea typeface="+mj-ea"/>
                </a:rPr>
                <a:t>Административен </a:t>
              </a:r>
            </a:p>
            <a:p>
              <a:pPr algn="ctr"/>
              <a:r>
                <a:rPr lang="bg-BG" altLang="zh-CN" sz="2135" b="1" dirty="0">
                  <a:latin typeface="+mj-lt"/>
                  <a:ea typeface="+mj-ea"/>
                </a:rPr>
                <a:t>персонал</a:t>
              </a:r>
              <a:endParaRPr lang="en-US" sz="2135" b="1" dirty="0">
                <a:latin typeface="+mj-lt"/>
                <a:ea typeface="+mj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403126" y="4079650"/>
            <a:ext cx="3443463" cy="2166817"/>
            <a:chOff x="3306875" y="3072222"/>
            <a:chExt cx="2582597" cy="1625113"/>
          </a:xfrm>
        </p:grpSpPr>
        <p:sp>
          <p:nvSpPr>
            <p:cNvPr id="59" name="Down Arrow Callout 144"/>
            <p:cNvSpPr/>
            <p:nvPr/>
          </p:nvSpPr>
          <p:spPr>
            <a:xfrm flipV="1">
              <a:off x="3306875" y="3072222"/>
              <a:ext cx="2582597" cy="1625113"/>
            </a:xfrm>
            <a:prstGeom prst="downArrowCallout">
              <a:avLst>
                <a:gd name="adj1" fmla="val 25776"/>
                <a:gd name="adj2" fmla="val 9254"/>
                <a:gd name="adj3" fmla="val 9254"/>
                <a:gd name="adj4" fmla="val 90746"/>
              </a:avLst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+mj-lt"/>
                <a:ea typeface="+mj-ea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657357" y="3904868"/>
              <a:ext cx="1923767" cy="680956"/>
            </a:xfrm>
            <a:prstGeom prst="rect">
              <a:avLst/>
            </a:prstGeom>
            <a:noFill/>
          </p:spPr>
          <p:txBody>
            <a:bodyPr wrap="square" lIns="0" tIns="0" rtlCol="0" anchor="t">
              <a:spAutoFit/>
            </a:bodyPr>
            <a:lstStyle/>
            <a:p>
              <a:r>
                <a:rPr lang="ru-RU" altLang="zh-CN" sz="1400" dirty="0" err="1">
                  <a:latin typeface="+mj-lt"/>
                </a:rPr>
                <a:t>Образователен</a:t>
              </a:r>
              <a:r>
                <a:rPr lang="ru-RU" altLang="zh-CN" sz="1400" dirty="0">
                  <a:latin typeface="+mj-lt"/>
                </a:rPr>
                <a:t> медиатор – 1</a:t>
              </a:r>
            </a:p>
            <a:p>
              <a:r>
                <a:rPr lang="ru-RU" altLang="zh-CN" sz="1400" dirty="0">
                  <a:latin typeface="+mj-lt"/>
                </a:rPr>
                <a:t>Работник кухня – 1</a:t>
              </a:r>
            </a:p>
            <a:p>
              <a:r>
                <a:rPr lang="ru-RU" altLang="zh-CN" sz="1400" dirty="0" err="1">
                  <a:latin typeface="+mj-lt"/>
                </a:rPr>
                <a:t>Чистач</a:t>
              </a:r>
              <a:r>
                <a:rPr lang="ru-RU" altLang="zh-CN" sz="1400" dirty="0">
                  <a:latin typeface="+mj-lt"/>
                </a:rPr>
                <a:t>/</a:t>
              </a:r>
              <a:r>
                <a:rPr lang="ru-RU" altLang="zh-CN" sz="1400" dirty="0" err="1">
                  <a:latin typeface="+mj-lt"/>
                </a:rPr>
                <a:t>хигиенист</a:t>
              </a:r>
              <a:r>
                <a:rPr lang="ru-RU" altLang="zh-CN" sz="1400" dirty="0">
                  <a:latin typeface="+mj-lt"/>
                </a:rPr>
                <a:t>/ - 3</a:t>
              </a:r>
            </a:p>
            <a:p>
              <a:r>
                <a:rPr lang="ru-RU" altLang="zh-CN" sz="1400" dirty="0" err="1">
                  <a:latin typeface="+mj-lt"/>
                </a:rPr>
                <a:t>Огняр</a:t>
              </a:r>
              <a:r>
                <a:rPr lang="ru-RU" altLang="zh-CN" sz="1400" dirty="0">
                  <a:latin typeface="+mj-lt"/>
                </a:rPr>
                <a:t> – 0,5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04076" y="3366374"/>
              <a:ext cx="2345594" cy="49282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bg-BG" altLang="zh-CN" sz="2135" b="1" dirty="0">
                  <a:latin typeface="+mj-lt"/>
                  <a:ea typeface="+mj-ea"/>
                </a:rPr>
                <a:t>Обслужващ и помощен </a:t>
              </a:r>
            </a:p>
            <a:p>
              <a:pPr algn="ctr"/>
              <a:r>
                <a:rPr lang="bg-BG" altLang="zh-CN" sz="2135" b="1" dirty="0">
                  <a:latin typeface="+mj-lt"/>
                  <a:ea typeface="+mj-ea"/>
                </a:rPr>
                <a:t>персонал</a:t>
              </a:r>
              <a:endParaRPr lang="en-US" sz="2135" b="1" dirty="0">
                <a:latin typeface="+mj-lt"/>
                <a:ea typeface="+mj-ea"/>
              </a:endParaRPr>
            </a:p>
          </p:txBody>
        </p:sp>
      </p:grpSp>
      <p:grpSp>
        <p:nvGrpSpPr>
          <p:cNvPr id="150" name="组合 149"/>
          <p:cNvGrpSpPr/>
          <p:nvPr/>
        </p:nvGrpSpPr>
        <p:grpSpPr>
          <a:xfrm>
            <a:off x="568443" y="319365"/>
            <a:ext cx="7043648" cy="830997"/>
            <a:chOff x="568442" y="319364"/>
            <a:chExt cx="7043648" cy="830999"/>
          </a:xfrm>
        </p:grpSpPr>
        <p:sp>
          <p:nvSpPr>
            <p:cNvPr id="151" name="文本框 23"/>
            <p:cNvSpPr txBox="1"/>
            <p:nvPr/>
          </p:nvSpPr>
          <p:spPr>
            <a:xfrm>
              <a:off x="665958" y="319364"/>
              <a:ext cx="6946132" cy="830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altLang="zh-CN" sz="4800" b="1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</a:rPr>
                <a:t>Кадрово обезпечаване</a:t>
              </a:r>
              <a:endParaRPr lang="zh-CN" altLang="en-US" sz="4800" dirty="0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  <p:sp>
          <p:nvSpPr>
            <p:cNvPr id="152" name="等腰三角形 151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chemeClr val="tx2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</p:grpSp>
      <p:grpSp>
        <p:nvGrpSpPr>
          <p:cNvPr id="21" name="Групиране 20">
            <a:extLst>
              <a:ext uri="{FF2B5EF4-FFF2-40B4-BE49-F238E27FC236}">
                <a16:creationId xmlns="" xmlns:a16="http://schemas.microsoft.com/office/drawing/2014/main" id="{241F2C5F-0975-4B9B-A6C2-4ECB810BEA26}"/>
              </a:ext>
            </a:extLst>
          </p:cNvPr>
          <p:cNvGrpSpPr/>
          <p:nvPr/>
        </p:nvGrpSpPr>
        <p:grpSpPr>
          <a:xfrm>
            <a:off x="2273706" y="4230912"/>
            <a:ext cx="847229" cy="847229"/>
            <a:chOff x="2273706" y="4230912"/>
            <a:chExt cx="847229" cy="847229"/>
          </a:xfrm>
        </p:grpSpPr>
        <p:grpSp>
          <p:nvGrpSpPr>
            <p:cNvPr id="119" name="组合 118"/>
            <p:cNvGrpSpPr/>
            <p:nvPr/>
          </p:nvGrpSpPr>
          <p:grpSpPr>
            <a:xfrm>
              <a:off x="2273706" y="4230912"/>
              <a:ext cx="847229" cy="847229"/>
              <a:chOff x="3724322" y="1908536"/>
              <a:chExt cx="1329153" cy="1329153"/>
            </a:xfrm>
          </p:grpSpPr>
          <p:sp>
            <p:nvSpPr>
              <p:cNvPr id="121" name="椭圆 120"/>
              <p:cNvSpPr/>
              <p:nvPr/>
            </p:nvSpPr>
            <p:spPr>
              <a:xfrm>
                <a:off x="3724322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22" name="椭圆 121"/>
              <p:cNvSpPr/>
              <p:nvPr/>
            </p:nvSpPr>
            <p:spPr>
              <a:xfrm>
                <a:off x="3823181" y="2024050"/>
                <a:ext cx="1098122" cy="109812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40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15" name="Картина 14">
              <a:extLst>
                <a:ext uri="{FF2B5EF4-FFF2-40B4-BE49-F238E27FC236}">
                  <a16:creationId xmlns="" xmlns:a16="http://schemas.microsoft.com/office/drawing/2014/main" id="{E1634D17-69AC-4C4B-BD38-2E02B1E6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3798" y="4396244"/>
              <a:ext cx="525809" cy="494511"/>
            </a:xfrm>
            <a:prstGeom prst="rect">
              <a:avLst/>
            </a:prstGeom>
          </p:spPr>
        </p:pic>
      </p:grpSp>
      <p:grpSp>
        <p:nvGrpSpPr>
          <p:cNvPr id="22" name="Групиране 21">
            <a:extLst>
              <a:ext uri="{FF2B5EF4-FFF2-40B4-BE49-F238E27FC236}">
                <a16:creationId xmlns="" xmlns:a16="http://schemas.microsoft.com/office/drawing/2014/main" id="{0219248A-E475-4BB9-B780-CB8F066E49D2}"/>
              </a:ext>
            </a:extLst>
          </p:cNvPr>
          <p:cNvGrpSpPr/>
          <p:nvPr/>
        </p:nvGrpSpPr>
        <p:grpSpPr>
          <a:xfrm>
            <a:off x="5701242" y="2675252"/>
            <a:ext cx="847229" cy="847229"/>
            <a:chOff x="5707220" y="2374544"/>
            <a:chExt cx="847229" cy="847229"/>
          </a:xfrm>
        </p:grpSpPr>
        <p:grpSp>
          <p:nvGrpSpPr>
            <p:cNvPr id="109" name="组合 108"/>
            <p:cNvGrpSpPr/>
            <p:nvPr/>
          </p:nvGrpSpPr>
          <p:grpSpPr>
            <a:xfrm>
              <a:off x="5707220" y="2374544"/>
              <a:ext cx="847229" cy="847229"/>
              <a:chOff x="3724322" y="1908536"/>
              <a:chExt cx="1329153" cy="1329153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3724322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4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18" name="Картина 17">
              <a:extLst>
                <a:ext uri="{FF2B5EF4-FFF2-40B4-BE49-F238E27FC236}">
                  <a16:creationId xmlns="" xmlns:a16="http://schemas.microsoft.com/office/drawing/2014/main" id="{2D2451DD-6218-42EF-9E2B-078C91674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17668" y="2435913"/>
              <a:ext cx="699965" cy="699965"/>
            </a:xfrm>
            <a:prstGeom prst="rect">
              <a:avLst/>
            </a:prstGeom>
          </p:spPr>
        </p:pic>
      </p:grpSp>
      <p:grpSp>
        <p:nvGrpSpPr>
          <p:cNvPr id="23" name="Групиране 22">
            <a:extLst>
              <a:ext uri="{FF2B5EF4-FFF2-40B4-BE49-F238E27FC236}">
                <a16:creationId xmlns="" xmlns:a16="http://schemas.microsoft.com/office/drawing/2014/main" id="{FD5F8A42-464F-4C10-A693-95C1BC6B58B5}"/>
              </a:ext>
            </a:extLst>
          </p:cNvPr>
          <p:cNvGrpSpPr/>
          <p:nvPr/>
        </p:nvGrpSpPr>
        <p:grpSpPr>
          <a:xfrm>
            <a:off x="9128780" y="4159283"/>
            <a:ext cx="847229" cy="847229"/>
            <a:chOff x="9150745" y="4201014"/>
            <a:chExt cx="847229" cy="847229"/>
          </a:xfrm>
        </p:grpSpPr>
        <p:grpSp>
          <p:nvGrpSpPr>
            <p:cNvPr id="124" name="组合 123"/>
            <p:cNvGrpSpPr/>
            <p:nvPr/>
          </p:nvGrpSpPr>
          <p:grpSpPr>
            <a:xfrm>
              <a:off x="9150745" y="4201014"/>
              <a:ext cx="847229" cy="847229"/>
              <a:chOff x="3724322" y="1908536"/>
              <a:chExt cx="1329153" cy="1329153"/>
            </a:xfrm>
          </p:grpSpPr>
          <p:sp>
            <p:nvSpPr>
              <p:cNvPr id="126" name="椭圆 125"/>
              <p:cNvSpPr/>
              <p:nvPr/>
            </p:nvSpPr>
            <p:spPr>
              <a:xfrm>
                <a:off x="3724322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3839838" y="2043976"/>
                <a:ext cx="1098122" cy="109812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40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20" name="Картина 19">
              <a:extLst>
                <a:ext uri="{FF2B5EF4-FFF2-40B4-BE49-F238E27FC236}">
                  <a16:creationId xmlns="" xmlns:a16="http://schemas.microsoft.com/office/drawing/2014/main" id="{4211A389-3C52-4EC2-B810-38CDD1A97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0883" y="4396244"/>
              <a:ext cx="367319" cy="45914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79EDC684-B0E3-4977-8637-0C4AC99EC7C5}"/>
              </a:ext>
            </a:extLst>
          </p:cNvPr>
          <p:cNvSpPr txBox="1"/>
          <p:nvPr/>
        </p:nvSpPr>
        <p:spPr>
          <a:xfrm>
            <a:off x="2189018" y="169296"/>
            <a:ext cx="78139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4800" dirty="0" err="1">
                <a:solidFill>
                  <a:schemeClr val="bg1"/>
                </a:solidFill>
              </a:rPr>
              <a:t>Интервюта</a:t>
            </a:r>
            <a:r>
              <a:rPr lang="ru-RU" sz="4800" dirty="0">
                <a:solidFill>
                  <a:schemeClr val="bg1"/>
                </a:solidFill>
              </a:rPr>
              <a:t> за радио Варна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" name="Картина 1">
            <a:extLst>
              <a:ext uri="{FF2B5EF4-FFF2-40B4-BE49-F238E27FC236}">
                <a16:creationId xmlns="" xmlns:a16="http://schemas.microsoft.com/office/drawing/2014/main" id="{A9F9B964-737F-459E-BB88-A4F243D4E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2" r="4205"/>
          <a:stretch/>
        </p:blipFill>
        <p:spPr>
          <a:xfrm>
            <a:off x="4322618" y="975248"/>
            <a:ext cx="3699163" cy="2409825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="" xmlns:a16="http://schemas.microsoft.com/office/drawing/2014/main" id="{D2DADEAE-4FDA-4D16-8112-F02608652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55" r="24368"/>
          <a:stretch/>
        </p:blipFill>
        <p:spPr>
          <a:xfrm>
            <a:off x="8062481" y="3385073"/>
            <a:ext cx="2599756" cy="2895367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="" xmlns:a16="http://schemas.microsoft.com/office/drawing/2014/main" id="{9FCEE798-BDDB-4B08-88FB-52A51DB006E8}"/>
              </a:ext>
            </a:extLst>
          </p:cNvPr>
          <p:cNvSpPr txBox="1"/>
          <p:nvPr/>
        </p:nvSpPr>
        <p:spPr>
          <a:xfrm>
            <a:off x="4462030" y="5068017"/>
            <a:ext cx="34203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chemeClr val="bg1"/>
                </a:solidFill>
                <a:effectLst/>
                <a:latin typeface="Helvetica Neue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https://bnr.bg/varna/post/101536151/uchitelat-trabva-da-e-priatel-i-da-provokira-uchenika-za-znania</a:t>
            </a:r>
            <a:endParaRPr lang="bg-BG" dirty="0">
              <a:solidFill>
                <a:schemeClr val="bg1"/>
              </a:solidFill>
            </a:endParaRPr>
          </a:p>
        </p:txBody>
      </p:sp>
      <p:sp>
        <p:nvSpPr>
          <p:cNvPr id="8" name="Текстово поле 7">
            <a:extLst>
              <a:ext uri="{FF2B5EF4-FFF2-40B4-BE49-F238E27FC236}">
                <a16:creationId xmlns="" xmlns:a16="http://schemas.microsoft.com/office/drawing/2014/main" id="{9BAA764A-5BD6-4AD9-8EA5-DC3CC9D751DB}"/>
              </a:ext>
            </a:extLst>
          </p:cNvPr>
          <p:cNvSpPr txBox="1"/>
          <p:nvPr/>
        </p:nvSpPr>
        <p:spPr>
          <a:xfrm>
            <a:off x="4462030" y="4096946"/>
            <a:ext cx="36991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https://bnr.bg/varna/post/101559739/na-selo-v-mihalich-jivot-v-razbiratelstvo</a:t>
            </a:r>
            <a:endParaRPr lang="bg-BG" dirty="0">
              <a:solidFill>
                <a:schemeClr val="bg1"/>
              </a:solidFill>
            </a:endParaRPr>
          </a:p>
        </p:txBody>
      </p:sp>
      <p:pic>
        <p:nvPicPr>
          <p:cNvPr id="9" name="Картина 8">
            <a:extLst>
              <a:ext uri="{FF2B5EF4-FFF2-40B4-BE49-F238E27FC236}">
                <a16:creationId xmlns="" xmlns:a16="http://schemas.microsoft.com/office/drawing/2014/main" id="{E1170D3D-CD1E-43D0-8241-457EB4331C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74" t="17952" r="29961"/>
          <a:stretch/>
        </p:blipFill>
        <p:spPr>
          <a:xfrm>
            <a:off x="1387084" y="3360027"/>
            <a:ext cx="2935534" cy="3018761"/>
          </a:xfrm>
          <a:prstGeom prst="rect">
            <a:avLst/>
          </a:prstGeom>
        </p:spPr>
      </p:pic>
      <p:sp>
        <p:nvSpPr>
          <p:cNvPr id="11" name="Текстово поле 10">
            <a:extLst>
              <a:ext uri="{FF2B5EF4-FFF2-40B4-BE49-F238E27FC236}">
                <a16:creationId xmlns="" xmlns:a16="http://schemas.microsoft.com/office/drawing/2014/main" id="{CD0A036A-87C4-4D12-9423-4B8A91C6FCD8}"/>
              </a:ext>
            </a:extLst>
          </p:cNvPr>
          <p:cNvSpPr txBox="1"/>
          <p:nvPr/>
        </p:nvSpPr>
        <p:spPr>
          <a:xfrm>
            <a:off x="4502728" y="3588327"/>
            <a:ext cx="331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</a:rPr>
              <a:t>Линкове към интервютата:</a:t>
            </a:r>
          </a:p>
        </p:txBody>
      </p:sp>
      <p:sp>
        <p:nvSpPr>
          <p:cNvPr id="14" name="Балонче за говор: правоъгълник със заоблени ъгли 13">
            <a:extLst>
              <a:ext uri="{FF2B5EF4-FFF2-40B4-BE49-F238E27FC236}">
                <a16:creationId xmlns="" xmlns:a16="http://schemas.microsoft.com/office/drawing/2014/main" id="{13B1D8ED-F9D8-44D9-BFA1-7D580A05E5C2}"/>
              </a:ext>
            </a:extLst>
          </p:cNvPr>
          <p:cNvSpPr/>
          <p:nvPr/>
        </p:nvSpPr>
        <p:spPr>
          <a:xfrm>
            <a:off x="845127" y="1000293"/>
            <a:ext cx="2687782" cy="1690255"/>
          </a:xfrm>
          <a:prstGeom prst="wedgeRoundRectCallout">
            <a:avLst>
              <a:gd name="adj1" fmla="val 78652"/>
              <a:gd name="adj2" fmla="val 37090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>
                <a:solidFill>
                  <a:schemeClr val="bg1"/>
                </a:solidFill>
              </a:rPr>
              <a:t>Моята мечта е да се върнат учениците от чужбина.</a:t>
            </a:r>
            <a:endParaRPr lang="bg-BG" dirty="0">
              <a:solidFill>
                <a:schemeClr val="bg1"/>
              </a:solidFill>
            </a:endParaRPr>
          </a:p>
        </p:txBody>
      </p:sp>
      <p:sp>
        <p:nvSpPr>
          <p:cNvPr id="15" name="Балонче за говор: елипса 14">
            <a:extLst>
              <a:ext uri="{FF2B5EF4-FFF2-40B4-BE49-F238E27FC236}">
                <a16:creationId xmlns="" xmlns:a16="http://schemas.microsoft.com/office/drawing/2014/main" id="{96461187-C98A-42EF-A3D8-680598D86EBB}"/>
              </a:ext>
            </a:extLst>
          </p:cNvPr>
          <p:cNvSpPr/>
          <p:nvPr/>
        </p:nvSpPr>
        <p:spPr>
          <a:xfrm>
            <a:off x="8326582" y="1108364"/>
            <a:ext cx="3020291" cy="1978787"/>
          </a:xfrm>
          <a:prstGeom prst="wedgeEllipse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i="0" u="none" strike="noStrike" dirty="0" err="1">
                <a:solidFill>
                  <a:schemeClr val="bg1"/>
                </a:solidFill>
                <a:effectLst/>
                <a:latin typeface="Helvetica Neue"/>
              </a:rPr>
              <a:t>Учителят</a:t>
            </a:r>
            <a:r>
              <a:rPr lang="ru-RU" i="0" u="none" strike="noStrike" dirty="0">
                <a:solidFill>
                  <a:schemeClr val="bg1"/>
                </a:solidFill>
                <a:effectLst/>
                <a:latin typeface="Helvetica Neue"/>
              </a:rPr>
              <a:t> </a:t>
            </a:r>
            <a:r>
              <a:rPr lang="ru-RU" i="0" u="none" strike="noStrike" dirty="0" err="1">
                <a:solidFill>
                  <a:schemeClr val="bg1"/>
                </a:solidFill>
                <a:effectLst/>
                <a:latin typeface="Helvetica Neue"/>
              </a:rPr>
              <a:t>трябва</a:t>
            </a:r>
            <a:r>
              <a:rPr lang="ru-RU" i="0" u="none" strike="noStrike" dirty="0">
                <a:solidFill>
                  <a:schemeClr val="bg1"/>
                </a:solidFill>
                <a:effectLst/>
                <a:latin typeface="Helvetica Neue"/>
              </a:rPr>
              <a:t> да </a:t>
            </a:r>
            <a:r>
              <a:rPr lang="ru-RU" i="0" u="none" strike="noStrike" dirty="0" err="1">
                <a:solidFill>
                  <a:schemeClr val="bg1"/>
                </a:solidFill>
                <a:effectLst/>
                <a:latin typeface="Helvetica Neue"/>
              </a:rPr>
              <a:t>провокира</a:t>
            </a:r>
            <a:r>
              <a:rPr lang="ru-RU" i="0" u="none" strike="noStrike" dirty="0">
                <a:solidFill>
                  <a:schemeClr val="bg1"/>
                </a:solidFill>
                <a:effectLst/>
                <a:latin typeface="Helvetica Neue"/>
              </a:rPr>
              <a:t> ученика за знания.</a:t>
            </a:r>
          </a:p>
        </p:txBody>
      </p:sp>
    </p:spTree>
    <p:extLst>
      <p:ext uri="{BB962C8B-B14F-4D97-AF65-F5344CB8AC3E}">
        <p14:creationId xmlns:p14="http://schemas.microsoft.com/office/powerpoint/2010/main" val="3271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1" grpId="0"/>
      <p:bldP spid="14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79EDC684-B0E3-4977-8637-0C4AC99EC7C5}"/>
              </a:ext>
            </a:extLst>
          </p:cNvPr>
          <p:cNvSpPr txBox="1"/>
          <p:nvPr/>
        </p:nvSpPr>
        <p:spPr>
          <a:xfrm>
            <a:off x="1311201" y="6690"/>
            <a:ext cx="97842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chemeClr val="bg1"/>
                </a:solidFill>
              </a:rPr>
              <a:t>ДАРЕНИЕ на КНИГИ- над 2 500 тома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497C3181-ABA9-43B1-9403-DA7D48DB8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275" y="903873"/>
            <a:ext cx="4089212" cy="306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артина 1">
            <a:extLst>
              <a:ext uri="{FF2B5EF4-FFF2-40B4-BE49-F238E27FC236}">
                <a16:creationId xmlns="" xmlns:a16="http://schemas.microsoft.com/office/drawing/2014/main" id="{79DC795C-E78A-4B3B-A905-E43E5BEB59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26"/>
          <a:stretch/>
        </p:blipFill>
        <p:spPr>
          <a:xfrm>
            <a:off x="3567056" y="4182577"/>
            <a:ext cx="4364182" cy="2532548"/>
          </a:xfrm>
          <a:prstGeom prst="rect">
            <a:avLst/>
          </a:prstGeom>
        </p:spPr>
      </p:pic>
      <p:pic>
        <p:nvPicPr>
          <p:cNvPr id="1030" name="Picture 6" descr="Няма налично описание.">
            <a:extLst>
              <a:ext uri="{FF2B5EF4-FFF2-40B4-BE49-F238E27FC236}">
                <a16:creationId xmlns="" xmlns:a16="http://schemas.microsoft.com/office/drawing/2014/main" id="{E244236A-025D-46E5-8AE3-2DC40DD70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6" r="5939"/>
          <a:stretch/>
        </p:blipFill>
        <p:spPr bwMode="auto">
          <a:xfrm>
            <a:off x="242141" y="3843915"/>
            <a:ext cx="2982418" cy="295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Картина 3">
            <a:extLst>
              <a:ext uri="{FF2B5EF4-FFF2-40B4-BE49-F238E27FC236}">
                <a16:creationId xmlns="" xmlns:a16="http://schemas.microsoft.com/office/drawing/2014/main" id="{612F1221-23AC-44C6-A52C-D316FF90F4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59"/>
          <a:stretch/>
        </p:blipFill>
        <p:spPr>
          <a:xfrm>
            <a:off x="189807" y="903873"/>
            <a:ext cx="3348254" cy="2807671"/>
          </a:xfrm>
          <a:prstGeom prst="rect">
            <a:avLst/>
          </a:prstGeom>
        </p:spPr>
      </p:pic>
      <p:sp>
        <p:nvSpPr>
          <p:cNvPr id="9" name="Текстово поле 8">
            <a:extLst>
              <a:ext uri="{FF2B5EF4-FFF2-40B4-BE49-F238E27FC236}">
                <a16:creationId xmlns="" xmlns:a16="http://schemas.microsoft.com/office/drawing/2014/main" id="{43150850-ED5B-4D14-ACCD-5D34A915DFCE}"/>
              </a:ext>
            </a:extLst>
          </p:cNvPr>
          <p:cNvSpPr txBox="1"/>
          <p:nvPr/>
        </p:nvSpPr>
        <p:spPr>
          <a:xfrm>
            <a:off x="7921701" y="1184069"/>
            <a:ext cx="453046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ДАРИТЕЛИ:</a:t>
            </a:r>
          </a:p>
          <a:p>
            <a:r>
              <a:rPr lang="ru-RU" sz="1600" dirty="0">
                <a:solidFill>
                  <a:schemeClr val="bg1"/>
                </a:solidFill>
              </a:rPr>
              <a:t>Станислав Кирилов, с. </a:t>
            </a:r>
            <a:r>
              <a:rPr lang="ru-RU" sz="1600" dirty="0" err="1">
                <a:solidFill>
                  <a:schemeClr val="bg1"/>
                </a:solidFill>
              </a:rPr>
              <a:t>Михалич</a:t>
            </a:r>
            <a:r>
              <a:rPr lang="ru-RU" sz="1600" dirty="0">
                <a:solidFill>
                  <a:schemeClr val="bg1"/>
                </a:solidFill>
              </a:rPr>
              <a:t> – 44 </a:t>
            </a:r>
            <a:r>
              <a:rPr lang="ru-RU" sz="1600" dirty="0" err="1">
                <a:solidFill>
                  <a:schemeClr val="bg1"/>
                </a:solidFill>
              </a:rPr>
              <a:t>бр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  <a:p>
            <a:r>
              <a:rPr lang="ru-RU" sz="1600" dirty="0">
                <a:solidFill>
                  <a:schemeClr val="bg1"/>
                </a:solidFill>
              </a:rPr>
              <a:t>сем. </a:t>
            </a:r>
            <a:r>
              <a:rPr lang="ru-RU" sz="1600" dirty="0" err="1">
                <a:solidFill>
                  <a:schemeClr val="bg1"/>
                </a:solidFill>
              </a:rPr>
              <a:t>Точеви</a:t>
            </a:r>
            <a:r>
              <a:rPr lang="ru-RU" sz="1600" dirty="0">
                <a:solidFill>
                  <a:schemeClr val="bg1"/>
                </a:solidFill>
              </a:rPr>
              <a:t>, гр. </a:t>
            </a:r>
            <a:r>
              <a:rPr lang="ru-RU" sz="1600" dirty="0" err="1">
                <a:solidFill>
                  <a:schemeClr val="bg1"/>
                </a:solidFill>
              </a:rPr>
              <a:t>Вълчи</a:t>
            </a:r>
            <a:r>
              <a:rPr lang="ru-RU" sz="1600" dirty="0">
                <a:solidFill>
                  <a:schemeClr val="bg1"/>
                </a:solidFill>
              </a:rPr>
              <a:t> дол – 37 </a:t>
            </a:r>
            <a:r>
              <a:rPr lang="ru-RU" sz="1600" dirty="0" err="1">
                <a:solidFill>
                  <a:schemeClr val="bg1"/>
                </a:solidFill>
              </a:rPr>
              <a:t>бр</a:t>
            </a:r>
            <a:r>
              <a:rPr lang="ru-RU" sz="1600" dirty="0">
                <a:solidFill>
                  <a:schemeClr val="bg1"/>
                </a:solidFill>
              </a:rPr>
              <a:t>. и 10 DVD</a:t>
            </a:r>
          </a:p>
          <a:p>
            <a:r>
              <a:rPr lang="ru-RU" sz="1600" dirty="0" err="1">
                <a:solidFill>
                  <a:schemeClr val="bg1"/>
                </a:solidFill>
              </a:rPr>
              <a:t>Доротея</a:t>
            </a:r>
            <a:r>
              <a:rPr lang="ru-RU" sz="1600" dirty="0">
                <a:solidFill>
                  <a:schemeClr val="bg1"/>
                </a:solidFill>
              </a:rPr>
              <a:t> Димитрова, гр. Варна – 33 </a:t>
            </a:r>
            <a:r>
              <a:rPr lang="ru-RU" sz="1600" dirty="0" err="1">
                <a:solidFill>
                  <a:schemeClr val="bg1"/>
                </a:solidFill>
              </a:rPr>
              <a:t>бр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  <a:p>
            <a:r>
              <a:rPr lang="ru-RU" sz="1600" dirty="0">
                <a:solidFill>
                  <a:schemeClr val="bg1"/>
                </a:solidFill>
              </a:rPr>
              <a:t>Милка </a:t>
            </a:r>
            <a:r>
              <a:rPr lang="ru-RU" sz="1600" dirty="0" err="1">
                <a:solidFill>
                  <a:schemeClr val="bg1"/>
                </a:solidFill>
              </a:rPr>
              <a:t>Лазарова</a:t>
            </a:r>
            <a:r>
              <a:rPr lang="ru-RU" sz="1600" dirty="0">
                <a:solidFill>
                  <a:schemeClr val="bg1"/>
                </a:solidFill>
              </a:rPr>
              <a:t>, гр. </a:t>
            </a:r>
            <a:r>
              <a:rPr lang="ru-RU" sz="1600" dirty="0" err="1">
                <a:solidFill>
                  <a:schemeClr val="bg1"/>
                </a:solidFill>
              </a:rPr>
              <a:t>Вълчи</a:t>
            </a:r>
            <a:r>
              <a:rPr lang="ru-RU" sz="1600" dirty="0">
                <a:solidFill>
                  <a:schemeClr val="bg1"/>
                </a:solidFill>
              </a:rPr>
              <a:t> дол – 10 </a:t>
            </a:r>
            <a:r>
              <a:rPr lang="ru-RU" sz="1600" dirty="0" err="1">
                <a:solidFill>
                  <a:schemeClr val="bg1"/>
                </a:solidFill>
              </a:rPr>
              <a:t>бр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  <a:p>
            <a:r>
              <a:rPr lang="ru-RU" sz="1600" dirty="0">
                <a:solidFill>
                  <a:schemeClr val="bg1"/>
                </a:solidFill>
              </a:rPr>
              <a:t>Мария </a:t>
            </a:r>
            <a:r>
              <a:rPr lang="ru-RU" sz="1600" dirty="0" err="1">
                <a:solidFill>
                  <a:schemeClr val="bg1"/>
                </a:solidFill>
              </a:rPr>
              <a:t>Златкова</a:t>
            </a:r>
            <a:r>
              <a:rPr lang="ru-RU" sz="1600" dirty="0">
                <a:solidFill>
                  <a:schemeClr val="bg1"/>
                </a:solidFill>
              </a:rPr>
              <a:t>, гр. Варна – 28 </a:t>
            </a:r>
            <a:r>
              <a:rPr lang="ru-RU" sz="1600" dirty="0" err="1">
                <a:solidFill>
                  <a:schemeClr val="bg1"/>
                </a:solidFill>
              </a:rPr>
              <a:t>бр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  <a:p>
            <a:r>
              <a:rPr lang="ru-RU" sz="1600" dirty="0">
                <a:solidFill>
                  <a:schemeClr val="bg1"/>
                </a:solidFill>
              </a:rPr>
              <a:t>Михаил Михайлов, гр. Варна – 99 </a:t>
            </a:r>
            <a:r>
              <a:rPr lang="ru-RU" sz="1600" dirty="0" err="1">
                <a:solidFill>
                  <a:schemeClr val="bg1"/>
                </a:solidFill>
              </a:rPr>
              <a:t>бр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  <a:p>
            <a:r>
              <a:rPr lang="ru-RU" sz="1600" dirty="0">
                <a:solidFill>
                  <a:schemeClr val="bg1"/>
                </a:solidFill>
              </a:rPr>
              <a:t>Ели </a:t>
            </a:r>
            <a:r>
              <a:rPr lang="ru-RU" sz="1600" dirty="0" err="1">
                <a:solidFill>
                  <a:schemeClr val="bg1"/>
                </a:solidFill>
              </a:rPr>
              <a:t>Мутафова</a:t>
            </a:r>
            <a:r>
              <a:rPr lang="ru-RU" sz="1600" dirty="0">
                <a:solidFill>
                  <a:schemeClr val="bg1"/>
                </a:solidFill>
              </a:rPr>
              <a:t>, гр. Варна 234 </a:t>
            </a:r>
            <a:r>
              <a:rPr lang="ru-RU" sz="1600" dirty="0" err="1">
                <a:solidFill>
                  <a:schemeClr val="bg1"/>
                </a:solidFill>
              </a:rPr>
              <a:t>бр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  <a:p>
            <a:r>
              <a:rPr lang="ru-RU" sz="1600" dirty="0">
                <a:solidFill>
                  <a:schemeClr val="bg1"/>
                </a:solidFill>
              </a:rPr>
              <a:t>Анастасия Костова, гр. Варна – 300 </a:t>
            </a:r>
            <a:r>
              <a:rPr lang="ru-RU" sz="1600" dirty="0" err="1">
                <a:solidFill>
                  <a:schemeClr val="bg1"/>
                </a:solidFill>
              </a:rPr>
              <a:t>бр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  <a:p>
            <a:r>
              <a:rPr lang="ru-RU" sz="1600" dirty="0" err="1">
                <a:solidFill>
                  <a:schemeClr val="bg1"/>
                </a:solidFill>
              </a:rPr>
              <a:t>Севдалин</a:t>
            </a:r>
            <a:r>
              <a:rPr lang="ru-RU" sz="1600" dirty="0">
                <a:solidFill>
                  <a:schemeClr val="bg1"/>
                </a:solidFill>
              </a:rPr>
              <a:t> Маринов, с. </a:t>
            </a:r>
            <a:r>
              <a:rPr lang="ru-RU" sz="1600" dirty="0" err="1">
                <a:solidFill>
                  <a:schemeClr val="bg1"/>
                </a:solidFill>
              </a:rPr>
              <a:t>Невша</a:t>
            </a:r>
            <a:r>
              <a:rPr lang="ru-RU" sz="1600" dirty="0">
                <a:solidFill>
                  <a:schemeClr val="bg1"/>
                </a:solidFill>
              </a:rPr>
              <a:t> – 150 </a:t>
            </a:r>
            <a:r>
              <a:rPr lang="ru-RU" sz="1600" dirty="0" err="1">
                <a:solidFill>
                  <a:schemeClr val="bg1"/>
                </a:solidFill>
              </a:rPr>
              <a:t>бр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  <a:p>
            <a:r>
              <a:rPr lang="ru-RU" sz="1600" dirty="0">
                <a:solidFill>
                  <a:schemeClr val="bg1"/>
                </a:solidFill>
              </a:rPr>
              <a:t>Луция Ева Маркова, гр. </a:t>
            </a:r>
            <a:r>
              <a:rPr lang="ru-RU" sz="1600" dirty="0" err="1">
                <a:solidFill>
                  <a:schemeClr val="bg1"/>
                </a:solidFill>
              </a:rPr>
              <a:t>Провадия</a:t>
            </a:r>
            <a:r>
              <a:rPr lang="ru-RU" sz="1600" dirty="0">
                <a:solidFill>
                  <a:schemeClr val="bg1"/>
                </a:solidFill>
              </a:rPr>
              <a:t> – 11 </a:t>
            </a:r>
            <a:r>
              <a:rPr lang="ru-RU" sz="1600" dirty="0" err="1">
                <a:solidFill>
                  <a:schemeClr val="bg1"/>
                </a:solidFill>
              </a:rPr>
              <a:t>кашона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 err="1">
                <a:solidFill>
                  <a:schemeClr val="bg1"/>
                </a:solidFill>
              </a:rPr>
              <a:t>Силвия</a:t>
            </a:r>
            <a:r>
              <a:rPr lang="ru-RU" sz="1600" dirty="0">
                <a:solidFill>
                  <a:schemeClr val="bg1"/>
                </a:solidFill>
              </a:rPr>
              <a:t> Павлова, гр. </a:t>
            </a:r>
            <a:r>
              <a:rPr lang="ru-RU" sz="1600" dirty="0" err="1">
                <a:solidFill>
                  <a:schemeClr val="bg1"/>
                </a:solidFill>
              </a:rPr>
              <a:t>Вълчи</a:t>
            </a:r>
            <a:r>
              <a:rPr lang="ru-RU" sz="1600" dirty="0">
                <a:solidFill>
                  <a:schemeClr val="bg1"/>
                </a:solidFill>
              </a:rPr>
              <a:t> дол -10 </a:t>
            </a:r>
            <a:r>
              <a:rPr lang="ru-RU" sz="1600" dirty="0" err="1">
                <a:solidFill>
                  <a:schemeClr val="bg1"/>
                </a:solidFill>
              </a:rPr>
              <a:t>бр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  <a:p>
            <a:r>
              <a:rPr lang="ru-RU" sz="1600" dirty="0" err="1">
                <a:solidFill>
                  <a:schemeClr val="bg1"/>
                </a:solidFill>
              </a:rPr>
              <a:t>Свилен</a:t>
            </a:r>
            <a:r>
              <a:rPr lang="ru-RU" sz="1600" dirty="0">
                <a:solidFill>
                  <a:schemeClr val="bg1"/>
                </a:solidFill>
              </a:rPr>
              <a:t> Спасов, гр. Варна – 2000 </a:t>
            </a:r>
            <a:r>
              <a:rPr lang="ru-RU" sz="1600" dirty="0" err="1">
                <a:solidFill>
                  <a:schemeClr val="bg1"/>
                </a:solidFill>
              </a:rPr>
              <a:t>лв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</a:p>
          <a:p>
            <a:r>
              <a:rPr lang="ru-RU" sz="1600" dirty="0">
                <a:solidFill>
                  <a:schemeClr val="bg1"/>
                </a:solidFill>
              </a:rPr>
              <a:t>за </a:t>
            </a:r>
            <a:r>
              <a:rPr lang="ru-RU" sz="1600" dirty="0" err="1">
                <a:solidFill>
                  <a:schemeClr val="bg1"/>
                </a:solidFill>
              </a:rPr>
              <a:t>библиотечни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рафтове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Светлана Симова, гр. Варна – 200 </a:t>
            </a:r>
            <a:r>
              <a:rPr lang="ru-RU" sz="1600" dirty="0" err="1">
                <a:solidFill>
                  <a:schemeClr val="bg1"/>
                </a:solidFill>
              </a:rPr>
              <a:t>бр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  <a:p>
            <a:r>
              <a:rPr lang="ru-RU" sz="1600" dirty="0">
                <a:solidFill>
                  <a:schemeClr val="bg1"/>
                </a:solidFill>
              </a:rPr>
              <a:t>Иван и Женя </a:t>
            </a:r>
            <a:r>
              <a:rPr lang="ru-RU" sz="1600" dirty="0" err="1">
                <a:solidFill>
                  <a:schemeClr val="bg1"/>
                </a:solidFill>
              </a:rPr>
              <a:t>Димитрови</a:t>
            </a:r>
            <a:r>
              <a:rPr lang="ru-RU" sz="1600" dirty="0">
                <a:solidFill>
                  <a:schemeClr val="bg1"/>
                </a:solidFill>
              </a:rPr>
              <a:t> – 800 </a:t>
            </a:r>
            <a:r>
              <a:rPr lang="ru-RU" sz="1600" dirty="0" err="1">
                <a:solidFill>
                  <a:schemeClr val="bg1"/>
                </a:solidFill>
              </a:rPr>
              <a:t>бр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  <a:p>
            <a:r>
              <a:rPr lang="ru-RU" sz="1600" dirty="0">
                <a:solidFill>
                  <a:schemeClr val="bg1"/>
                </a:solidFill>
              </a:rPr>
              <a:t>Павел </a:t>
            </a:r>
            <a:r>
              <a:rPr lang="ru-RU" sz="1600" dirty="0" err="1">
                <a:solidFill>
                  <a:schemeClr val="bg1"/>
                </a:solidFill>
              </a:rPr>
              <a:t>Раличков</a:t>
            </a:r>
            <a:r>
              <a:rPr lang="ru-RU" sz="1600" dirty="0">
                <a:solidFill>
                  <a:schemeClr val="bg1"/>
                </a:solidFill>
              </a:rPr>
              <a:t>, гр. Варна – 350 </a:t>
            </a:r>
            <a:r>
              <a:rPr lang="ru-RU" sz="1600" dirty="0" err="1">
                <a:solidFill>
                  <a:schemeClr val="bg1"/>
                </a:solidFill>
              </a:rPr>
              <a:t>бр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  <a:endParaRPr lang="bg-BG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0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79EDC684-B0E3-4977-8637-0C4AC99EC7C5}"/>
              </a:ext>
            </a:extLst>
          </p:cNvPr>
          <p:cNvSpPr txBox="1"/>
          <p:nvPr/>
        </p:nvSpPr>
        <p:spPr>
          <a:xfrm>
            <a:off x="1233054" y="196334"/>
            <a:ext cx="97258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chemeClr val="bg1"/>
                </a:solidFill>
              </a:rPr>
              <a:t>Публична </a:t>
            </a:r>
            <a:r>
              <a:rPr lang="ru-RU" sz="3200" dirty="0" err="1">
                <a:solidFill>
                  <a:schemeClr val="bg1"/>
                </a:solidFill>
              </a:rPr>
              <a:t>изява</a:t>
            </a:r>
            <a:r>
              <a:rPr lang="ru-RU" sz="3200" dirty="0">
                <a:solidFill>
                  <a:schemeClr val="bg1"/>
                </a:solidFill>
              </a:rPr>
              <a:t> по проект «Реализация чрез интеграция в община </a:t>
            </a:r>
            <a:r>
              <a:rPr lang="ru-RU" sz="3200" dirty="0" err="1">
                <a:solidFill>
                  <a:schemeClr val="bg1"/>
                </a:solidFill>
              </a:rPr>
              <a:t>Вълчи</a:t>
            </a:r>
            <a:r>
              <a:rPr lang="ru-RU" sz="3200" dirty="0">
                <a:solidFill>
                  <a:schemeClr val="bg1"/>
                </a:solidFill>
              </a:rPr>
              <a:t> дол»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Картина 5">
            <a:extLst>
              <a:ext uri="{FF2B5EF4-FFF2-40B4-BE49-F238E27FC236}">
                <a16:creationId xmlns="" xmlns:a16="http://schemas.microsoft.com/office/drawing/2014/main" id="{A9E07A8A-CBAC-44D6-92AF-CD94CB24A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59" y="1164595"/>
            <a:ext cx="3390653" cy="3234729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="" xmlns:a16="http://schemas.microsoft.com/office/drawing/2014/main" id="{B8436672-A7DC-43F1-9228-6CA58865DB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5"/>
          <a:stretch/>
        </p:blipFill>
        <p:spPr>
          <a:xfrm>
            <a:off x="3692150" y="1209007"/>
            <a:ext cx="4434865" cy="2878623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="" xmlns:a16="http://schemas.microsoft.com/office/drawing/2014/main" id="{2E733E15-823C-4339-8B7E-624A0AC9F2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738" y="4217676"/>
            <a:ext cx="3887262" cy="2640323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="" xmlns:a16="http://schemas.microsoft.com/office/drawing/2014/main" id="{FDB8F5D7-FD87-4BC7-8DA1-B1A7D47919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2"/>
          <a:stretch/>
        </p:blipFill>
        <p:spPr>
          <a:xfrm>
            <a:off x="0" y="4417521"/>
            <a:ext cx="2488714" cy="2440479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="" xmlns:a16="http://schemas.microsoft.com/office/drawing/2014/main" id="{649B3F31-5841-43BB-A540-C037F93EA9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015" y="1172184"/>
            <a:ext cx="3887262" cy="2915446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="" xmlns:a16="http://schemas.microsoft.com/office/drawing/2014/main" id="{CE511B04-E4DB-421E-B4B3-202792D001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684" y="4217676"/>
            <a:ext cx="3823093" cy="2617073"/>
          </a:xfrm>
          <a:prstGeom prst="rect">
            <a:avLst/>
          </a:prstGeom>
        </p:spPr>
      </p:pic>
      <p:pic>
        <p:nvPicPr>
          <p:cNvPr id="20" name="Картина 19">
            <a:extLst>
              <a:ext uri="{FF2B5EF4-FFF2-40B4-BE49-F238E27FC236}">
                <a16:creationId xmlns="" xmlns:a16="http://schemas.microsoft.com/office/drawing/2014/main" id="{4189B8FA-3AFE-4591-9CFE-9E6FEDC323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017" y="4436147"/>
            <a:ext cx="1658364" cy="22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2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4" name="Picture 16" descr="Няма налично описание.">
            <a:extLst>
              <a:ext uri="{FF2B5EF4-FFF2-40B4-BE49-F238E27FC236}">
                <a16:creationId xmlns="" xmlns:a16="http://schemas.microsoft.com/office/drawing/2014/main" id="{A5A39BCE-A6CF-4196-BF80-BD964AF1B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77"/>
          <a:stretch/>
        </p:blipFill>
        <p:spPr bwMode="auto">
          <a:xfrm>
            <a:off x="3418182" y="2178325"/>
            <a:ext cx="1654342" cy="18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79EDC684-B0E3-4977-8637-0C4AC99EC7C5}"/>
              </a:ext>
            </a:extLst>
          </p:cNvPr>
          <p:cNvSpPr txBox="1"/>
          <p:nvPr/>
        </p:nvSpPr>
        <p:spPr>
          <a:xfrm>
            <a:off x="2254446" y="238250"/>
            <a:ext cx="84352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dirty="0" err="1">
                <a:solidFill>
                  <a:schemeClr val="bg1"/>
                </a:solidFill>
              </a:rPr>
              <a:t>Фестивал</a:t>
            </a:r>
            <a:r>
              <a:rPr lang="ru-RU" sz="2800" dirty="0">
                <a:solidFill>
                  <a:schemeClr val="bg1"/>
                </a:solidFill>
              </a:rPr>
              <a:t> по проект </a:t>
            </a:r>
          </a:p>
          <a:p>
            <a:pPr marL="0" indent="0" algn="ctr">
              <a:buNone/>
            </a:pPr>
            <a:r>
              <a:rPr lang="ru-RU" sz="2800" dirty="0">
                <a:solidFill>
                  <a:schemeClr val="bg1"/>
                </a:solidFill>
              </a:rPr>
              <a:t>«Реализация чрез интеграция </a:t>
            </a:r>
          </a:p>
          <a:p>
            <a:pPr marL="0" indent="0" algn="ctr">
              <a:buNone/>
            </a:pPr>
            <a:r>
              <a:rPr lang="ru-RU" sz="2800" dirty="0">
                <a:solidFill>
                  <a:schemeClr val="bg1"/>
                </a:solidFill>
              </a:rPr>
              <a:t>в община </a:t>
            </a:r>
            <a:r>
              <a:rPr lang="ru-RU" sz="2800" dirty="0" err="1">
                <a:solidFill>
                  <a:schemeClr val="bg1"/>
                </a:solidFill>
              </a:rPr>
              <a:t>Вълчи</a:t>
            </a:r>
            <a:r>
              <a:rPr lang="ru-RU" sz="2800" dirty="0">
                <a:solidFill>
                  <a:schemeClr val="bg1"/>
                </a:solidFill>
              </a:rPr>
              <a:t> дол»</a:t>
            </a:r>
          </a:p>
        </p:txBody>
      </p:sp>
      <p:pic>
        <p:nvPicPr>
          <p:cNvPr id="12290" name="Picture 2" descr="Няма налично описание.">
            <a:extLst>
              <a:ext uri="{FF2B5EF4-FFF2-40B4-BE49-F238E27FC236}">
                <a16:creationId xmlns="" xmlns:a16="http://schemas.microsoft.com/office/drawing/2014/main" id="{062EDF5D-885F-403B-9A98-8EA840BE8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265" y="4170947"/>
            <a:ext cx="3582737" cy="268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Няма налично описание.">
            <a:extLst>
              <a:ext uri="{FF2B5EF4-FFF2-40B4-BE49-F238E27FC236}">
                <a16:creationId xmlns="" xmlns:a16="http://schemas.microsoft.com/office/drawing/2014/main" id="{8E1244D0-D37E-4A68-B633-D3BA498EE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94"/>
          <a:stretch/>
        </p:blipFill>
        <p:spPr bwMode="auto">
          <a:xfrm>
            <a:off x="394958" y="4313215"/>
            <a:ext cx="4250096" cy="251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Няма налично описание.">
            <a:extLst>
              <a:ext uri="{FF2B5EF4-FFF2-40B4-BE49-F238E27FC236}">
                <a16:creationId xmlns="" xmlns:a16="http://schemas.microsoft.com/office/drawing/2014/main" id="{536A3CCA-9455-44C5-87A4-E8421608B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9" t="10526" r="8246" b="5731"/>
          <a:stretch/>
        </p:blipFill>
        <p:spPr bwMode="auto">
          <a:xfrm>
            <a:off x="8807116" y="4170120"/>
            <a:ext cx="2989926" cy="267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Няма налично описание.">
            <a:extLst>
              <a:ext uri="{FF2B5EF4-FFF2-40B4-BE49-F238E27FC236}">
                <a16:creationId xmlns="" xmlns:a16="http://schemas.microsoft.com/office/drawing/2014/main" id="{FAE38D06-BF79-4F91-8D5C-3B4662E64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8" y="-9742"/>
            <a:ext cx="3104657" cy="232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Няма налично описание.">
            <a:extLst>
              <a:ext uri="{FF2B5EF4-FFF2-40B4-BE49-F238E27FC236}">
                <a16:creationId xmlns="" xmlns:a16="http://schemas.microsoft.com/office/drawing/2014/main" id="{E310ECBE-54AA-4904-B20B-8D171A955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717" y="1810925"/>
            <a:ext cx="3011022" cy="225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Няма налично описание.">
            <a:extLst>
              <a:ext uri="{FF2B5EF4-FFF2-40B4-BE49-F238E27FC236}">
                <a16:creationId xmlns="" xmlns:a16="http://schemas.microsoft.com/office/drawing/2014/main" id="{41152944-D95B-46AD-B933-50027833B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65" y="2226642"/>
            <a:ext cx="2782096" cy="208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Няма налично описание.">
            <a:extLst>
              <a:ext uri="{FF2B5EF4-FFF2-40B4-BE49-F238E27FC236}">
                <a16:creationId xmlns="" xmlns:a16="http://schemas.microsoft.com/office/drawing/2014/main" id="{59E791B4-31BC-4A8A-9969-DE0DBAC6F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5" r="14047" b="52982"/>
          <a:stretch/>
        </p:blipFill>
        <p:spPr bwMode="auto">
          <a:xfrm>
            <a:off x="8341895" y="2257161"/>
            <a:ext cx="3720707" cy="195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Няма налично описание.">
            <a:extLst>
              <a:ext uri="{FF2B5EF4-FFF2-40B4-BE49-F238E27FC236}">
                <a16:creationId xmlns="" xmlns:a16="http://schemas.microsoft.com/office/drawing/2014/main" id="{7CA1E03D-95F3-4D78-A68A-5AF97625C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011" y="82369"/>
            <a:ext cx="2859031" cy="214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88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79EDC684-B0E3-4977-8637-0C4AC99EC7C5}"/>
              </a:ext>
            </a:extLst>
          </p:cNvPr>
          <p:cNvSpPr txBox="1"/>
          <p:nvPr/>
        </p:nvSpPr>
        <p:spPr>
          <a:xfrm>
            <a:off x="2224585" y="279461"/>
            <a:ext cx="788757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2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Конкурс на радио Варна </a:t>
            </a:r>
          </a:p>
          <a:p>
            <a:pPr marL="0" indent="0" algn="ctr">
              <a:buNone/>
            </a:pPr>
            <a:r>
              <a:rPr lang="ru-RU" sz="32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за </a:t>
            </a:r>
            <a:r>
              <a:rPr lang="ru-RU" sz="3200" b="1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детска</a:t>
            </a:r>
            <a:r>
              <a:rPr lang="ru-RU" sz="32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рисунка </a:t>
            </a:r>
          </a:p>
          <a:p>
            <a:pPr marL="0" indent="0" algn="ctr">
              <a:buNone/>
            </a:pPr>
            <a:r>
              <a:rPr lang="ru-RU" sz="32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„</a:t>
            </a:r>
            <a:r>
              <a:rPr lang="ru-RU" sz="3200" b="1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Когато</a:t>
            </a:r>
            <a:r>
              <a:rPr lang="ru-RU" sz="32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200" b="1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дойде</a:t>
            </a:r>
            <a:r>
              <a:rPr lang="ru-RU" sz="32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Коледа”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Няма налично описание.">
            <a:extLst>
              <a:ext uri="{FF2B5EF4-FFF2-40B4-BE49-F238E27FC236}">
                <a16:creationId xmlns="" xmlns:a16="http://schemas.microsoft.com/office/drawing/2014/main" id="{F41CF778-27BA-4050-8118-0AF589AC0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42" y="1874192"/>
            <a:ext cx="6272463" cy="470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05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79EDC684-B0E3-4977-8637-0C4AC99EC7C5}"/>
              </a:ext>
            </a:extLst>
          </p:cNvPr>
          <p:cNvSpPr txBox="1"/>
          <p:nvPr/>
        </p:nvSpPr>
        <p:spPr>
          <a:xfrm>
            <a:off x="2363352" y="-9834"/>
            <a:ext cx="78139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600" dirty="0" err="1">
                <a:solidFill>
                  <a:schemeClr val="bg1"/>
                </a:solidFill>
              </a:rPr>
              <a:t>Коледно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тържество</a:t>
            </a:r>
            <a:endParaRPr lang="ru-RU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3600" dirty="0" err="1">
                <a:solidFill>
                  <a:schemeClr val="bg1"/>
                </a:solidFill>
              </a:rPr>
              <a:t>начален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етап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Картина 3">
            <a:extLst>
              <a:ext uri="{FF2B5EF4-FFF2-40B4-BE49-F238E27FC236}">
                <a16:creationId xmlns="" xmlns:a16="http://schemas.microsoft.com/office/drawing/2014/main" id="{4C92C1E9-081F-45AE-909E-4A5471CA92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94" y="4507831"/>
            <a:ext cx="3200920" cy="2400691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="" xmlns:a16="http://schemas.microsoft.com/office/drawing/2014/main" id="{95C64652-F25F-4570-B9A7-DDC1C36944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485" y="4180251"/>
            <a:ext cx="3411616" cy="2714270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="" xmlns:a16="http://schemas.microsoft.com/office/drawing/2014/main" id="{5320B4B7-BAA3-4935-8120-F0B4CB04A6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2" y="4109930"/>
            <a:ext cx="3570332" cy="2677749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="" xmlns:a16="http://schemas.microsoft.com/office/drawing/2014/main" id="{5E10DBE9-CB6C-4F8C-B93B-8DAA138DD1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304" y="1146403"/>
            <a:ext cx="4290061" cy="3217546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="" xmlns:a16="http://schemas.microsoft.com/office/drawing/2014/main" id="{DBD5A02B-5B53-4D91-ADC7-E2D105B530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221" y="1323697"/>
            <a:ext cx="2926144" cy="2708103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="" xmlns:a16="http://schemas.microsoft.com/office/drawing/2014/main" id="{50397357-5AA5-4D4C-B6B8-0BDFF11FE6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00" y="1311338"/>
            <a:ext cx="3570332" cy="267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7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79EDC684-B0E3-4977-8637-0C4AC99EC7C5}"/>
              </a:ext>
            </a:extLst>
          </p:cNvPr>
          <p:cNvSpPr txBox="1"/>
          <p:nvPr/>
        </p:nvSpPr>
        <p:spPr>
          <a:xfrm>
            <a:off x="1046018" y="140916"/>
            <a:ext cx="100999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600" dirty="0" err="1">
                <a:solidFill>
                  <a:schemeClr val="bg1"/>
                </a:solidFill>
              </a:rPr>
              <a:t>Коледно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тържество</a:t>
            </a:r>
            <a:endParaRPr lang="ru-RU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3600" dirty="0" err="1">
                <a:solidFill>
                  <a:schemeClr val="bg1"/>
                </a:solidFill>
              </a:rPr>
              <a:t>Прогимназиален</a:t>
            </a:r>
            <a:endParaRPr lang="ru-RU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3600" dirty="0">
                <a:solidFill>
                  <a:schemeClr val="bg1"/>
                </a:solidFill>
              </a:rPr>
              <a:t> и </a:t>
            </a:r>
            <a:r>
              <a:rPr lang="ru-RU" sz="3600" dirty="0" err="1">
                <a:solidFill>
                  <a:schemeClr val="bg1"/>
                </a:solidFill>
              </a:rPr>
              <a:t>гимназиален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етап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Картина 3">
            <a:extLst>
              <a:ext uri="{FF2B5EF4-FFF2-40B4-BE49-F238E27FC236}">
                <a16:creationId xmlns="" xmlns:a16="http://schemas.microsoft.com/office/drawing/2014/main" id="{2C138AC5-710A-4929-A4C9-6D83AD3FB0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3"/>
          <a:stretch/>
        </p:blipFill>
        <p:spPr>
          <a:xfrm>
            <a:off x="3847787" y="1836926"/>
            <a:ext cx="2846537" cy="2854033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="" xmlns:a16="http://schemas.microsoft.com/office/drawing/2014/main" id="{6F20D2BA-3059-48E9-924C-36741575C7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792" y="211981"/>
            <a:ext cx="3048352" cy="2779929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="" xmlns:a16="http://schemas.microsoft.com/office/drawing/2014/main" id="{1774B12A-AA6F-48D9-AB9C-12610BB2B0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33" y="63047"/>
            <a:ext cx="3385457" cy="2539093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="" xmlns:a16="http://schemas.microsoft.com/office/drawing/2014/main" id="{816D47F6-3A6A-411E-8133-16D77E7E6D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4"/>
          <a:stretch/>
        </p:blipFill>
        <p:spPr>
          <a:xfrm>
            <a:off x="4464255" y="4794609"/>
            <a:ext cx="3590107" cy="2026043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="" xmlns:a16="http://schemas.microsoft.com/office/drawing/2014/main" id="{6E45B264-0A4B-461C-9746-02D73F6E5F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5" t="1327" r="23596" b="18216"/>
          <a:stretch/>
        </p:blipFill>
        <p:spPr>
          <a:xfrm>
            <a:off x="6793221" y="1895242"/>
            <a:ext cx="2402435" cy="2613696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="" xmlns:a16="http://schemas.microsoft.com/office/drawing/2014/main" id="{9C52307D-2F07-4111-887E-2D2C77C296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3" r="15000" b="18838"/>
          <a:stretch/>
        </p:blipFill>
        <p:spPr>
          <a:xfrm>
            <a:off x="404636" y="2652651"/>
            <a:ext cx="3277172" cy="2198309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="" xmlns:a16="http://schemas.microsoft.com/office/drawing/2014/main" id="{8CB93743-D0EC-4C12-90F1-D2AE9DE703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65" y="4570501"/>
            <a:ext cx="3026611" cy="2269958"/>
          </a:xfrm>
          <a:prstGeom prst="rect">
            <a:avLst/>
          </a:prstGeom>
        </p:spPr>
      </p:pic>
      <p:pic>
        <p:nvPicPr>
          <p:cNvPr id="18" name="Картина 17">
            <a:extLst>
              <a:ext uri="{FF2B5EF4-FFF2-40B4-BE49-F238E27FC236}">
                <a16:creationId xmlns="" xmlns:a16="http://schemas.microsoft.com/office/drawing/2014/main" id="{219248FF-7DEE-4048-AEB9-85A96EF1DB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1"/>
          <a:stretch/>
        </p:blipFill>
        <p:spPr>
          <a:xfrm>
            <a:off x="9040464" y="4088578"/>
            <a:ext cx="3048353" cy="265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3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79EDC684-B0E3-4977-8637-0C4AC99EC7C5}"/>
              </a:ext>
            </a:extLst>
          </p:cNvPr>
          <p:cNvSpPr txBox="1"/>
          <p:nvPr/>
        </p:nvSpPr>
        <p:spPr>
          <a:xfrm>
            <a:off x="1046018" y="140916"/>
            <a:ext cx="100999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bg-BG" sz="4800" dirty="0">
                <a:solidFill>
                  <a:schemeClr val="bg1"/>
                </a:solidFill>
              </a:rPr>
              <a:t>Учебна практика на ученици със специалност „Трайни насаждения“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="" xmlns:a16="http://schemas.microsoft.com/office/drawing/2014/main" id="{4F3A9140-D77D-48A9-A1F8-51477D69A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" y="1710576"/>
            <a:ext cx="2925243" cy="390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="" xmlns:a16="http://schemas.microsoft.com/office/drawing/2014/main" id="{D351C30C-A087-4366-9551-CE658CC26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933" y="1710577"/>
            <a:ext cx="2925242" cy="39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Картина 5">
            <a:extLst>
              <a:ext uri="{FF2B5EF4-FFF2-40B4-BE49-F238E27FC236}">
                <a16:creationId xmlns="" xmlns:a16="http://schemas.microsoft.com/office/drawing/2014/main" id="{97CF910A-0F60-4A63-918E-731EDA4366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756" y="1710575"/>
            <a:ext cx="2925242" cy="3900323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="" xmlns:a16="http://schemas.microsoft.com/office/drawing/2014/main" id="{E3BFAAD0-7670-4A66-89D7-FCF849161E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067" y="1710575"/>
            <a:ext cx="2805800" cy="374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7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79EDC684-B0E3-4977-8637-0C4AC99EC7C5}"/>
              </a:ext>
            </a:extLst>
          </p:cNvPr>
          <p:cNvSpPr txBox="1"/>
          <p:nvPr/>
        </p:nvSpPr>
        <p:spPr>
          <a:xfrm>
            <a:off x="4154905" y="461759"/>
            <a:ext cx="45205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chemeClr val="bg1"/>
                </a:solidFill>
              </a:rPr>
              <a:t>14 </a:t>
            </a:r>
            <a:r>
              <a:rPr lang="ru-RU" sz="4800" dirty="0" err="1">
                <a:solidFill>
                  <a:schemeClr val="bg1"/>
                </a:solidFill>
              </a:rPr>
              <a:t>февруари</a:t>
            </a:r>
            <a:r>
              <a:rPr lang="ru-RU" sz="4800" dirty="0">
                <a:solidFill>
                  <a:schemeClr val="bg1"/>
                </a:solidFill>
              </a:rPr>
              <a:t> – Ден на </a:t>
            </a:r>
            <a:r>
              <a:rPr lang="ru-RU" sz="4800" dirty="0" err="1">
                <a:solidFill>
                  <a:schemeClr val="bg1"/>
                </a:solidFill>
              </a:rPr>
              <a:t>влюбените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="" xmlns:a16="http://schemas.microsoft.com/office/drawing/2014/main" id="{C4C7F219-6668-44DB-8626-072AE1AD3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928" y="3289407"/>
            <a:ext cx="7475620" cy="34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="" xmlns:a16="http://schemas.microsoft.com/office/drawing/2014/main" id="{7012AE01-2A0E-4D86-B18C-AF5E13BFE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3" r="26620"/>
          <a:stretch/>
        </p:blipFill>
        <p:spPr bwMode="auto">
          <a:xfrm>
            <a:off x="368970" y="229965"/>
            <a:ext cx="3663916" cy="305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Картина 3">
            <a:extLst>
              <a:ext uri="{FF2B5EF4-FFF2-40B4-BE49-F238E27FC236}">
                <a16:creationId xmlns="" xmlns:a16="http://schemas.microsoft.com/office/drawing/2014/main" id="{466FB699-F2EB-4253-A57E-0F3351219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5" r="17368"/>
          <a:stretch/>
        </p:blipFill>
        <p:spPr>
          <a:xfrm>
            <a:off x="8446591" y="229965"/>
            <a:ext cx="3663915" cy="298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4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79EDC684-B0E3-4977-8637-0C4AC99EC7C5}"/>
              </a:ext>
            </a:extLst>
          </p:cNvPr>
          <p:cNvSpPr txBox="1"/>
          <p:nvPr/>
        </p:nvSpPr>
        <p:spPr>
          <a:xfrm>
            <a:off x="1046017" y="-16470"/>
            <a:ext cx="100999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chemeClr val="bg1"/>
                </a:solidFill>
              </a:rPr>
              <a:t>Седмица </a:t>
            </a:r>
            <a:r>
              <a:rPr lang="ru-RU" sz="4800" dirty="0" err="1">
                <a:solidFill>
                  <a:schemeClr val="bg1"/>
                </a:solidFill>
              </a:rPr>
              <a:t>посветена</a:t>
            </a:r>
            <a:r>
              <a:rPr lang="ru-RU" sz="4800" dirty="0">
                <a:solidFill>
                  <a:schemeClr val="bg1"/>
                </a:solidFill>
              </a:rPr>
              <a:t> на </a:t>
            </a:r>
            <a:r>
              <a:rPr lang="ru-RU" sz="4800" dirty="0" err="1">
                <a:solidFill>
                  <a:schemeClr val="bg1"/>
                </a:solidFill>
              </a:rPr>
              <a:t>Левски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="" xmlns:a16="http://schemas.microsoft.com/office/drawing/2014/main" id="{CD64AE52-4E12-4DD7-A741-81BD8333A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09" y="4094919"/>
            <a:ext cx="4949014" cy="258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="" xmlns:a16="http://schemas.microsoft.com/office/drawing/2014/main" id="{32BE5711-7FA3-4FBB-9283-AF98C038E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123" y="4202411"/>
            <a:ext cx="3308297" cy="248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="" xmlns:a16="http://schemas.microsoft.com/office/drawing/2014/main" id="{23154F94-C3BF-4A76-9B41-F9D70F230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38" y="4309904"/>
            <a:ext cx="2415619" cy="237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>
            <a:extLst>
              <a:ext uri="{FF2B5EF4-FFF2-40B4-BE49-F238E27FC236}">
                <a16:creationId xmlns="" xmlns:a16="http://schemas.microsoft.com/office/drawing/2014/main" id="{83056947-E2D6-425B-9B5F-C1AE81650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99" y="971913"/>
            <a:ext cx="4943400" cy="307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>
            <a:extLst>
              <a:ext uri="{FF2B5EF4-FFF2-40B4-BE49-F238E27FC236}">
                <a16:creationId xmlns="" xmlns:a16="http://schemas.microsoft.com/office/drawing/2014/main" id="{73A857AD-8AC6-48CF-AE24-EC6E0A313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9" b="417"/>
          <a:stretch/>
        </p:blipFill>
        <p:spPr bwMode="auto">
          <a:xfrm>
            <a:off x="1170092" y="970493"/>
            <a:ext cx="1838109" cy="333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>
            <a:extLst>
              <a:ext uri="{FF2B5EF4-FFF2-40B4-BE49-F238E27FC236}">
                <a16:creationId xmlns="" xmlns:a16="http://schemas.microsoft.com/office/drawing/2014/main" id="{866EE079-5F74-4751-9496-A6E0F49C0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484" y="922018"/>
            <a:ext cx="2722211" cy="33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06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组合 149"/>
          <p:cNvGrpSpPr/>
          <p:nvPr/>
        </p:nvGrpSpPr>
        <p:grpSpPr>
          <a:xfrm>
            <a:off x="568442" y="319365"/>
            <a:ext cx="6439765" cy="769441"/>
            <a:chOff x="568442" y="319364"/>
            <a:chExt cx="6439794" cy="769442"/>
          </a:xfrm>
        </p:grpSpPr>
        <p:sp>
          <p:nvSpPr>
            <p:cNvPr id="151" name="文本框 23"/>
            <p:cNvSpPr txBox="1"/>
            <p:nvPr/>
          </p:nvSpPr>
          <p:spPr>
            <a:xfrm>
              <a:off x="665958" y="319364"/>
              <a:ext cx="6342278" cy="769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altLang="zh-CN" sz="4400" b="1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</a:rPr>
                <a:t>Държавен план-прием</a:t>
              </a:r>
              <a:endParaRPr lang="zh-CN" altLang="en-US" sz="4400" dirty="0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  <p:sp>
          <p:nvSpPr>
            <p:cNvPr id="152" name="等腰三角形 151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chemeClr val="tx2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626185" y="1194778"/>
            <a:ext cx="5787816" cy="1481952"/>
            <a:chOff x="3083409" y="1115202"/>
            <a:chExt cx="4536591" cy="1161580"/>
          </a:xfrm>
        </p:grpSpPr>
        <p:sp>
          <p:nvSpPr>
            <p:cNvPr id="137" name="矩形 136"/>
            <p:cNvSpPr/>
            <p:nvPr/>
          </p:nvSpPr>
          <p:spPr>
            <a:xfrm>
              <a:off x="3083409" y="1265102"/>
              <a:ext cx="4460391" cy="1011680"/>
            </a:xfrm>
            <a:prstGeom prst="rect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lt"/>
                <a:ea typeface="+mj-ea"/>
              </a:endParaRPr>
            </a:p>
          </p:txBody>
        </p:sp>
        <p:sp>
          <p:nvSpPr>
            <p:cNvPr id="138" name="矩形 137"/>
            <p:cNvSpPr/>
            <p:nvPr/>
          </p:nvSpPr>
          <p:spPr>
            <a:xfrm>
              <a:off x="3666699" y="1115202"/>
              <a:ext cx="3286019" cy="3251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r>
                <a:rPr lang="bg-BG" altLang="zh-CN" sz="2135" dirty="0">
                  <a:solidFill>
                    <a:schemeClr val="bg1"/>
                  </a:solidFill>
                  <a:latin typeface="+mj-lt"/>
                </a:rPr>
                <a:t>Подготвителна група – 15 деца</a:t>
              </a:r>
              <a:endParaRPr lang="zh-CN" altLang="en-US" sz="2135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234883" y="1468726"/>
              <a:ext cx="4385117" cy="289522"/>
            </a:xfrm>
            <a:prstGeom prst="rect">
              <a:avLst/>
            </a:prstGeom>
            <a:noFill/>
          </p:spPr>
          <p:txBody>
            <a:bodyPr wrap="square" lIns="121963" tIns="60981" rIns="121963" bIns="60981" rtlCol="0">
              <a:spAutoFit/>
            </a:bodyPr>
            <a:lstStyle/>
            <a:p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bg-BG" altLang="zh-CN" sz="16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Слята паралелка с групи 5 и 6 –годишни деца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</p:grpSp>
      <p:cxnSp>
        <p:nvCxnSpPr>
          <p:cNvPr id="140" name="直接箭头连接符 139"/>
          <p:cNvCxnSpPr>
            <a:stCxn id="139" idx="5"/>
            <a:endCxn id="137" idx="1"/>
          </p:cNvCxnSpPr>
          <p:nvPr/>
        </p:nvCxnSpPr>
        <p:spPr>
          <a:xfrm flipV="1">
            <a:off x="2802592" y="2031376"/>
            <a:ext cx="1823593" cy="18759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接箭头连接符 140"/>
          <p:cNvCxnSpPr>
            <a:stCxn id="139" idx="0"/>
            <a:endCxn id="185" idx="1"/>
          </p:cNvCxnSpPr>
          <p:nvPr/>
        </p:nvCxnSpPr>
        <p:spPr>
          <a:xfrm>
            <a:off x="3537761" y="3689307"/>
            <a:ext cx="1088424" cy="1571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接箭头连接符 141"/>
          <p:cNvCxnSpPr>
            <a:stCxn id="139" idx="1"/>
            <a:endCxn id="251" idx="1"/>
          </p:cNvCxnSpPr>
          <p:nvPr/>
        </p:nvCxnSpPr>
        <p:spPr>
          <a:xfrm>
            <a:off x="2802592" y="5159644"/>
            <a:ext cx="1823593" cy="40795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212671" y="2218968"/>
            <a:ext cx="3325090" cy="2940677"/>
            <a:chOff x="540674" y="2478267"/>
            <a:chExt cx="1205922" cy="1039829"/>
          </a:xfrm>
        </p:grpSpPr>
        <p:sp>
          <p:nvSpPr>
            <p:cNvPr id="139" name="六边形 138"/>
            <p:cNvSpPr/>
            <p:nvPr/>
          </p:nvSpPr>
          <p:spPr>
            <a:xfrm>
              <a:off x="540674" y="2478267"/>
              <a:ext cx="1205922" cy="1039829"/>
            </a:xfrm>
            <a:prstGeom prst="hexagon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+mj-lt"/>
                <a:ea typeface="+mj-ea"/>
              </a:endParaRPr>
            </a:p>
          </p:txBody>
        </p:sp>
        <p:sp>
          <p:nvSpPr>
            <p:cNvPr id="183" name="六边形 182"/>
            <p:cNvSpPr/>
            <p:nvPr/>
          </p:nvSpPr>
          <p:spPr>
            <a:xfrm>
              <a:off x="662776" y="2583551"/>
              <a:ext cx="961719" cy="829261"/>
            </a:xfrm>
            <a:prstGeom prst="hexagon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r>
                <a:rPr lang="bg-BG" altLang="zh-CN" sz="2400" dirty="0">
                  <a:solidFill>
                    <a:schemeClr val="bg1"/>
                  </a:solidFill>
                  <a:latin typeface="+mj-lt"/>
                </a:rPr>
                <a:t>Учебна 2021/2022 година</a:t>
              </a:r>
              <a:endParaRPr lang="tr-TR" altLang="zh-CN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84" name="组合 183"/>
          <p:cNvGrpSpPr/>
          <p:nvPr/>
        </p:nvGrpSpPr>
        <p:grpSpPr>
          <a:xfrm>
            <a:off x="4626185" y="2868426"/>
            <a:ext cx="5787816" cy="1481952"/>
            <a:chOff x="3083409" y="1115202"/>
            <a:chExt cx="4536591" cy="1161580"/>
          </a:xfrm>
        </p:grpSpPr>
        <p:sp>
          <p:nvSpPr>
            <p:cNvPr id="185" name="矩形 184"/>
            <p:cNvSpPr/>
            <p:nvPr/>
          </p:nvSpPr>
          <p:spPr>
            <a:xfrm>
              <a:off x="3083409" y="1265102"/>
              <a:ext cx="4460391" cy="1011680"/>
            </a:xfrm>
            <a:prstGeom prst="rect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lt"/>
                <a:ea typeface="+mj-ea"/>
              </a:endParaRPr>
            </a:p>
          </p:txBody>
        </p:sp>
        <p:sp>
          <p:nvSpPr>
            <p:cNvPr id="186" name="矩形 185"/>
            <p:cNvSpPr/>
            <p:nvPr/>
          </p:nvSpPr>
          <p:spPr>
            <a:xfrm>
              <a:off x="3666699" y="1115202"/>
              <a:ext cx="3286019" cy="32511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r>
                <a:rPr lang="bg-BG" altLang="zh-CN" sz="2135" dirty="0">
                  <a:solidFill>
                    <a:schemeClr val="bg1"/>
                  </a:solidFill>
                  <a:latin typeface="+mj-lt"/>
                </a:rPr>
                <a:t>Първи клас – 12 ученици</a:t>
              </a:r>
              <a:endParaRPr lang="zh-CN" altLang="en-US" sz="2135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3234883" y="1468726"/>
              <a:ext cx="4385117" cy="241274"/>
            </a:xfrm>
            <a:prstGeom prst="rect">
              <a:avLst/>
            </a:prstGeom>
            <a:noFill/>
          </p:spPr>
          <p:txBody>
            <a:bodyPr wrap="square" lIns="121963" tIns="60981" rIns="121963" bIns="60981" rtlCol="0">
              <a:spAutoFit/>
            </a:bodyPr>
            <a:lstStyle/>
            <a:p>
              <a:endParaRPr lang="en-US" altLang="zh-CN" sz="1200" dirty="0">
                <a:solidFill>
                  <a:schemeClr val="accent5"/>
                </a:solidFill>
                <a:latin typeface="+mj-lt"/>
              </a:endParaRPr>
            </a:p>
          </p:txBody>
        </p:sp>
      </p:grpSp>
      <p:grpSp>
        <p:nvGrpSpPr>
          <p:cNvPr id="250" name="组合 249"/>
          <p:cNvGrpSpPr/>
          <p:nvPr/>
        </p:nvGrpSpPr>
        <p:grpSpPr>
          <a:xfrm>
            <a:off x="4626185" y="4731003"/>
            <a:ext cx="5690599" cy="1481952"/>
            <a:chOff x="3083409" y="1115202"/>
            <a:chExt cx="4460391" cy="1161580"/>
          </a:xfrm>
        </p:grpSpPr>
        <p:sp>
          <p:nvSpPr>
            <p:cNvPr id="251" name="矩形 250"/>
            <p:cNvSpPr/>
            <p:nvPr/>
          </p:nvSpPr>
          <p:spPr>
            <a:xfrm>
              <a:off x="3083409" y="1265102"/>
              <a:ext cx="4460391" cy="1011680"/>
            </a:xfrm>
            <a:prstGeom prst="rect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lt"/>
                <a:ea typeface="+mj-ea"/>
              </a:endParaRPr>
            </a:p>
          </p:txBody>
        </p:sp>
        <p:sp>
          <p:nvSpPr>
            <p:cNvPr id="252" name="矩形 251"/>
            <p:cNvSpPr/>
            <p:nvPr/>
          </p:nvSpPr>
          <p:spPr>
            <a:xfrm>
              <a:off x="3666699" y="1115202"/>
              <a:ext cx="3286019" cy="3251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r>
                <a:rPr lang="bg-BG" altLang="zh-CN" sz="2135" dirty="0">
                  <a:solidFill>
                    <a:schemeClr val="bg1"/>
                  </a:solidFill>
                  <a:latin typeface="+mj-lt"/>
                </a:rPr>
                <a:t>Осми клас – 13 ученици </a:t>
              </a:r>
              <a:endParaRPr lang="zh-CN" altLang="en-US" sz="2135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3320136" y="1492368"/>
              <a:ext cx="3986937" cy="675507"/>
            </a:xfrm>
            <a:prstGeom prst="rect">
              <a:avLst/>
            </a:prstGeom>
            <a:noFill/>
          </p:spPr>
          <p:txBody>
            <a:bodyPr wrap="square" lIns="121963" tIns="60981" rIns="121963" bIns="60981" rtlCol="0">
              <a:spAutoFit/>
            </a:bodyPr>
            <a:lstStyle/>
            <a:p>
              <a:pPr lvl="0"/>
              <a:r>
                <a:rPr lang="ru-RU" altLang="zh-CN" sz="1600" dirty="0" err="1">
                  <a:solidFill>
                    <a:prstClr val="white">
                      <a:lumMod val="50000"/>
                    </a:prstClr>
                  </a:solidFill>
                  <a:latin typeface="+mj-lt"/>
                </a:rPr>
                <a:t>Професионално</a:t>
              </a:r>
              <a:r>
                <a:rPr lang="ru-RU" altLang="zh-CN" sz="1600" dirty="0">
                  <a:solidFill>
                    <a:prstClr val="white">
                      <a:lumMod val="50000"/>
                    </a:prstClr>
                  </a:solidFill>
                  <a:latin typeface="+mj-lt"/>
                </a:rPr>
                <a:t>  обучение, </a:t>
              </a:r>
              <a:r>
                <a:rPr lang="ru-RU" altLang="zh-CN" sz="1600" dirty="0" err="1">
                  <a:solidFill>
                    <a:prstClr val="white">
                      <a:lumMod val="50000"/>
                    </a:prstClr>
                  </a:solidFill>
                  <a:latin typeface="+mj-lt"/>
                </a:rPr>
                <a:t>специалност</a:t>
              </a:r>
              <a:r>
                <a:rPr lang="ru-RU" altLang="zh-CN" sz="1600" dirty="0">
                  <a:solidFill>
                    <a:prstClr val="white">
                      <a:lumMod val="50000"/>
                    </a:prstClr>
                  </a:solidFill>
                  <a:latin typeface="+mj-lt"/>
                </a:rPr>
                <a:t> „</a:t>
              </a:r>
              <a:r>
                <a:rPr lang="ru-RU" altLang="zh-CN" sz="1600" dirty="0" err="1">
                  <a:solidFill>
                    <a:prstClr val="white">
                      <a:lumMod val="50000"/>
                    </a:prstClr>
                  </a:solidFill>
                  <a:latin typeface="+mj-lt"/>
                </a:rPr>
                <a:t>Трайни</a:t>
              </a:r>
              <a:r>
                <a:rPr lang="ru-RU" altLang="zh-CN" sz="1600" dirty="0">
                  <a:solidFill>
                    <a:prstClr val="white">
                      <a:lumMod val="50000"/>
                    </a:prstClr>
                  </a:solidFill>
                  <a:latin typeface="+mj-lt"/>
                </a:rPr>
                <a:t> насаждения”, с </a:t>
              </a:r>
              <a:r>
                <a:rPr lang="ru-RU" altLang="zh-CN" sz="1600" dirty="0" err="1">
                  <a:solidFill>
                    <a:prstClr val="white">
                      <a:lumMod val="50000"/>
                    </a:prstClr>
                  </a:solidFill>
                  <a:latin typeface="+mj-lt"/>
                </a:rPr>
                <a:t>професия</a:t>
              </a:r>
              <a:r>
                <a:rPr lang="ru-RU" altLang="zh-CN" sz="1600" dirty="0">
                  <a:solidFill>
                    <a:prstClr val="white">
                      <a:lumMod val="50000"/>
                    </a:prstClr>
                  </a:solidFill>
                  <a:latin typeface="+mj-lt"/>
                </a:rPr>
                <a:t> „Работник в </a:t>
              </a:r>
              <a:r>
                <a:rPr lang="ru-RU" altLang="zh-CN" sz="1600" dirty="0" err="1">
                  <a:solidFill>
                    <a:prstClr val="white">
                      <a:lumMod val="50000"/>
                    </a:prstClr>
                  </a:solidFill>
                  <a:latin typeface="+mj-lt"/>
                </a:rPr>
                <a:t>растениевъдството</a:t>
              </a:r>
              <a:r>
                <a:rPr lang="ru-RU" altLang="zh-CN" sz="1600" dirty="0">
                  <a:solidFill>
                    <a:prstClr val="white">
                      <a:lumMod val="50000"/>
                    </a:prstClr>
                  </a:solidFill>
                  <a:latin typeface="+mj-lt"/>
                </a:rPr>
                <a:t>“ срок на обучение 3 </a:t>
              </a:r>
              <a:r>
                <a:rPr lang="ru-RU" altLang="zh-CN" sz="1600" dirty="0" err="1">
                  <a:solidFill>
                    <a:prstClr val="white">
                      <a:lumMod val="50000"/>
                    </a:prstClr>
                  </a:solidFill>
                  <a:latin typeface="+mj-lt"/>
                </a:rPr>
                <a:t>години</a:t>
              </a:r>
              <a:endParaRPr lang="en-US" altLang="zh-CN" sz="1600" dirty="0">
                <a:solidFill>
                  <a:prstClr val="white">
                    <a:lumMod val="50000"/>
                  </a:prstClr>
                </a:solidFill>
                <a:latin typeface="+mj-lt"/>
              </a:endParaRPr>
            </a:p>
          </p:txBody>
        </p:sp>
      </p:grpSp>
      <p:sp>
        <p:nvSpPr>
          <p:cNvPr id="2" name="Dikdörtgen 1"/>
          <p:cNvSpPr/>
          <p:nvPr/>
        </p:nvSpPr>
        <p:spPr>
          <a:xfrm>
            <a:off x="4819437" y="3402087"/>
            <a:ext cx="5497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>
            <a:cxnSpLocks/>
          </p:cNvCxnSpPr>
          <p:nvPr/>
        </p:nvCxnSpPr>
        <p:spPr>
          <a:xfrm flipH="1">
            <a:off x="1196342" y="1314340"/>
            <a:ext cx="9887294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>
            <a:cxnSpLocks/>
          </p:cNvCxnSpPr>
          <p:nvPr/>
        </p:nvCxnSpPr>
        <p:spPr>
          <a:xfrm flipH="1">
            <a:off x="1196342" y="5140064"/>
            <a:ext cx="9887294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6"/>
          <p:cNvSpPr txBox="1"/>
          <p:nvPr/>
        </p:nvSpPr>
        <p:spPr>
          <a:xfrm>
            <a:off x="967641" y="1612121"/>
            <a:ext cx="9865225" cy="307776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„</a:t>
            </a:r>
            <a:r>
              <a:rPr lang="ru-RU" altLang="zh-CN" sz="3200" b="1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Учителят</a:t>
            </a:r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ru-RU" altLang="zh-CN" sz="3200" b="1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трябва</a:t>
            </a:r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да се </a:t>
            </a:r>
            <a:r>
              <a:rPr lang="ru-RU" altLang="zh-CN" sz="3200" b="1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ползва</a:t>
            </a:r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</a:p>
          <a:p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с </a:t>
            </a:r>
            <a:r>
              <a:rPr lang="ru-RU" altLang="zh-CN" sz="3200" b="1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предимство</a:t>
            </a:r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пред родителя, понеже </a:t>
            </a:r>
            <a:r>
              <a:rPr lang="ru-RU" altLang="zh-CN" sz="3200" b="1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родителят</a:t>
            </a:r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ru-RU" altLang="zh-CN" sz="3200" b="1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дава</a:t>
            </a:r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само живот на </a:t>
            </a:r>
            <a:r>
              <a:rPr lang="ru-RU" altLang="zh-CN" sz="3200" b="1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детето</a:t>
            </a:r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в </a:t>
            </a:r>
            <a:r>
              <a:rPr lang="ru-RU" altLang="zh-CN" sz="3200" b="1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този</a:t>
            </a:r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свят, </a:t>
            </a:r>
          </a:p>
          <a:p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а </a:t>
            </a:r>
            <a:r>
              <a:rPr lang="ru-RU" altLang="zh-CN" sz="3200" b="1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учителят</a:t>
            </a:r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го води </a:t>
            </a:r>
            <a:r>
              <a:rPr lang="ru-RU" altLang="zh-CN" sz="3200" b="1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към</a:t>
            </a:r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живота на </a:t>
            </a:r>
            <a:r>
              <a:rPr lang="ru-RU" altLang="zh-CN" sz="3200" b="1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Идния</a:t>
            </a:r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свят”. </a:t>
            </a:r>
          </a:p>
          <a:p>
            <a:pPr algn="ctr"/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                                                                                                       </a:t>
            </a:r>
          </a:p>
          <a:p>
            <a:pPr algn="r"/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из </a:t>
            </a:r>
            <a:r>
              <a:rPr lang="ru-RU" altLang="zh-CN" sz="3200" b="1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еврейски</a:t>
            </a:r>
            <a:r>
              <a:rPr lang="ru-RU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закон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1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18" y="946231"/>
            <a:ext cx="4998536" cy="4036318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97403" y="1789759"/>
            <a:ext cx="7494597" cy="234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bg-BG" altLang="zh-CN" sz="5400" b="1" dirty="0">
                <a:solidFill>
                  <a:schemeClr val="bg1"/>
                </a:solidFill>
                <a:ea typeface="+mn-ea"/>
              </a:rPr>
              <a:t>Благодаря за вниманието</a:t>
            </a:r>
            <a:r>
              <a:rPr lang="tr-TR" altLang="zh-CN" sz="5400" b="1" dirty="0">
                <a:solidFill>
                  <a:schemeClr val="bg1"/>
                </a:solidFill>
                <a:ea typeface="+mn-ea"/>
              </a:rPr>
              <a:t>!</a:t>
            </a:r>
            <a:endParaRPr lang="zh-CN" altLang="en-US" sz="5400" b="1" dirty="0">
              <a:solidFill>
                <a:schemeClr val="bg1"/>
              </a:solidFill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 flipH="1">
            <a:off x="3179612" y="460553"/>
            <a:ext cx="5920043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3179612" y="1444797"/>
            <a:ext cx="5920043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6"/>
          <p:cNvSpPr txBox="1"/>
          <p:nvPr/>
        </p:nvSpPr>
        <p:spPr>
          <a:xfrm>
            <a:off x="3777037" y="652620"/>
            <a:ext cx="4725198" cy="61554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bg-BG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Държавен план-прием</a:t>
            </a:r>
            <a:endParaRPr lang="zh-CN" altLang="en-US" sz="32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98275" y="1705453"/>
            <a:ext cx="9601200" cy="372409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indent="360363"/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В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резултат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на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дейността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на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екипа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за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държавен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план-прием се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сформираха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паралелките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в ПГ, 1 и 8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клас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. </a:t>
            </a:r>
          </a:p>
          <a:p>
            <a:pPr indent="360363"/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В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паралелкатите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бе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постигната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пълняемост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под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минималния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брой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ученици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.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Дейността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на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екипите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за прием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бяха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в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посока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на: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предварително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проучване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на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желанията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 на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подлежащите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 на 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задължително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 обучение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ученици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; 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анкетиране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 за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предпочитанията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 за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професия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, 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запознаване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с 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възможностите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за  обучение  в 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нашето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училище;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провеждане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на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родителски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срещи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.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През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настоящата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година пред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екипите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,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проблемите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ще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са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с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по-голяма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сила,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защото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битката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 за всяко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дете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се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задълбочава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.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Необходими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са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сериозни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 мерки, 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приложени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 от 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целия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колектив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 за 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постигане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 на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резултат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....</a:t>
            </a:r>
          </a:p>
          <a:p>
            <a:pPr indent="360363"/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И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тази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година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продължаваме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на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едносменен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режим-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сутрин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, а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групите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 за ЦОУД –3 на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брой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са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следобяд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в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двете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сгради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.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Тази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организация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създаде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условия за 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по-добра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ефективност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при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използване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на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класните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стаи в училище,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както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и за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използване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на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библиотеката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като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кабинет по ИТ. </a:t>
            </a:r>
            <a:endParaRPr lang="zh-CN" altLang="en-US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组合 149"/>
          <p:cNvGrpSpPr/>
          <p:nvPr/>
        </p:nvGrpSpPr>
        <p:grpSpPr>
          <a:xfrm>
            <a:off x="568443" y="319365"/>
            <a:ext cx="2891871" cy="1063304"/>
            <a:chOff x="568442" y="319364"/>
            <a:chExt cx="2891871" cy="1063306"/>
          </a:xfrm>
        </p:grpSpPr>
        <p:sp>
          <p:nvSpPr>
            <p:cNvPr id="151" name="文本框 23"/>
            <p:cNvSpPr txBox="1"/>
            <p:nvPr/>
          </p:nvSpPr>
          <p:spPr>
            <a:xfrm>
              <a:off x="665958" y="319364"/>
              <a:ext cx="2794355" cy="1063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g-BG" altLang="zh-CN" sz="4800" b="1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</a:rPr>
                <a:t>Ученици</a:t>
              </a:r>
              <a:endParaRPr lang="en-US" altLang="zh-CN" sz="48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152" name="等腰三角形 151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chemeClr val="tx2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</p:grpSp>
      <p:sp>
        <p:nvSpPr>
          <p:cNvPr id="76" name="任意多边形 75"/>
          <p:cNvSpPr/>
          <p:nvPr/>
        </p:nvSpPr>
        <p:spPr>
          <a:xfrm>
            <a:off x="881379" y="3699057"/>
            <a:ext cx="10204932" cy="0"/>
          </a:xfrm>
          <a:custGeom>
            <a:avLst/>
            <a:gdLst>
              <a:gd name="connsiteX0" fmla="*/ 0 w 12211050"/>
              <a:gd name="connsiteY0" fmla="*/ 0 h 0"/>
              <a:gd name="connsiteX1" fmla="*/ 12211050 w 122110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211050">
                <a:moveTo>
                  <a:pt x="0" y="0"/>
                </a:moveTo>
                <a:lnTo>
                  <a:pt x="1221105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8" name="文本框 25"/>
          <p:cNvSpPr txBox="1">
            <a:spLocks noChangeArrowheads="1"/>
          </p:cNvSpPr>
          <p:nvPr/>
        </p:nvSpPr>
        <p:spPr bwMode="auto">
          <a:xfrm>
            <a:off x="1795000" y="3809502"/>
            <a:ext cx="428322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bg-BG" altLang="zh-CN" sz="16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15</a:t>
            </a:r>
            <a:endParaRPr lang="zh-CN" altLang="en-US" sz="16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79" name="文本框 26"/>
          <p:cNvSpPr txBox="1">
            <a:spLocks noChangeArrowheads="1"/>
          </p:cNvSpPr>
          <p:nvPr/>
        </p:nvSpPr>
        <p:spPr bwMode="auto">
          <a:xfrm>
            <a:off x="4053506" y="3713652"/>
            <a:ext cx="428322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bg-BG" altLang="zh-CN" sz="16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48</a:t>
            </a:r>
            <a:endParaRPr lang="zh-CN" altLang="en-US" sz="16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80" name="文本框 27"/>
          <p:cNvSpPr txBox="1">
            <a:spLocks noChangeArrowheads="1"/>
          </p:cNvSpPr>
          <p:nvPr/>
        </p:nvSpPr>
        <p:spPr bwMode="auto">
          <a:xfrm>
            <a:off x="6466762" y="3713652"/>
            <a:ext cx="428322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bg-BG" altLang="zh-CN" sz="16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42</a:t>
            </a:r>
            <a:endParaRPr lang="zh-CN" altLang="en-US" sz="16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81" name="文本框 28"/>
          <p:cNvSpPr txBox="1">
            <a:spLocks noChangeArrowheads="1"/>
          </p:cNvSpPr>
          <p:nvPr/>
        </p:nvSpPr>
        <p:spPr bwMode="auto">
          <a:xfrm>
            <a:off x="8880019" y="3713652"/>
            <a:ext cx="428322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bg-BG" altLang="zh-CN" sz="16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37</a:t>
            </a:r>
            <a:endParaRPr lang="zh-CN" altLang="en-US" sz="16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494981" y="2202547"/>
            <a:ext cx="1932132" cy="1151571"/>
            <a:chOff x="1121236" y="1797050"/>
            <a:chExt cx="1449099" cy="863678"/>
          </a:xfrm>
        </p:grpSpPr>
        <p:sp>
          <p:nvSpPr>
            <p:cNvPr id="83" name="矩形标注 82"/>
            <p:cNvSpPr/>
            <p:nvPr/>
          </p:nvSpPr>
          <p:spPr>
            <a:xfrm>
              <a:off x="1186405" y="1797050"/>
              <a:ext cx="1289547" cy="863678"/>
            </a:xfrm>
            <a:prstGeom prst="wedgeRectCallout">
              <a:avLst>
                <a:gd name="adj1" fmla="val -28240"/>
                <a:gd name="adj2" fmla="val 79084"/>
              </a:avLst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latin typeface="+mj-lt"/>
                <a:ea typeface="+mj-ea"/>
              </a:endParaRPr>
            </a:p>
          </p:txBody>
        </p:sp>
        <p:sp>
          <p:nvSpPr>
            <p:cNvPr id="84" name="文本框 41"/>
            <p:cNvSpPr txBox="1">
              <a:spLocks noChangeArrowheads="1"/>
            </p:cNvSpPr>
            <p:nvPr/>
          </p:nvSpPr>
          <p:spPr bwMode="auto">
            <a:xfrm>
              <a:off x="1121236" y="1974500"/>
              <a:ext cx="1449099" cy="48474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bg-BG" altLang="zh-CN" b="1" dirty="0">
                  <a:solidFill>
                    <a:schemeClr val="tx2"/>
                  </a:solidFill>
                  <a:latin typeface="+mj-lt"/>
                  <a:ea typeface="微软雅黑" panose="020B0503020204020204" pitchFamily="34" charset="-122"/>
                </a:rPr>
                <a:t>Подготвителна </a:t>
              </a:r>
            </a:p>
            <a:p>
              <a:r>
                <a:rPr lang="bg-BG" altLang="zh-CN" b="1" dirty="0">
                  <a:solidFill>
                    <a:schemeClr val="tx2"/>
                  </a:solidFill>
                  <a:latin typeface="+mj-lt"/>
                  <a:ea typeface="微软雅黑" panose="020B0503020204020204" pitchFamily="34" charset="-122"/>
                </a:rPr>
                <a:t>група</a:t>
              </a:r>
              <a:endParaRPr lang="zh-CN" altLang="en-US" b="1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4083144" y="2202547"/>
            <a:ext cx="1719396" cy="1151571"/>
            <a:chOff x="1186405" y="1797050"/>
            <a:chExt cx="1289547" cy="863678"/>
          </a:xfrm>
        </p:grpSpPr>
        <p:sp>
          <p:nvSpPr>
            <p:cNvPr id="119" name="矩形标注 118"/>
            <p:cNvSpPr/>
            <p:nvPr/>
          </p:nvSpPr>
          <p:spPr>
            <a:xfrm>
              <a:off x="1186405" y="1797050"/>
              <a:ext cx="1289547" cy="863678"/>
            </a:xfrm>
            <a:prstGeom prst="wedgeRectCallout">
              <a:avLst>
                <a:gd name="adj1" fmla="val -28240"/>
                <a:gd name="adj2" fmla="val 79084"/>
              </a:avLst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latin typeface="+mj-lt"/>
                <a:ea typeface="+mj-ea"/>
              </a:endParaRPr>
            </a:p>
          </p:txBody>
        </p:sp>
        <p:sp>
          <p:nvSpPr>
            <p:cNvPr id="120" name="文本框 41"/>
            <p:cNvSpPr txBox="1">
              <a:spLocks noChangeArrowheads="1"/>
            </p:cNvSpPr>
            <p:nvPr/>
          </p:nvSpPr>
          <p:spPr bwMode="auto">
            <a:xfrm>
              <a:off x="1288066" y="1974500"/>
              <a:ext cx="1028359" cy="56207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bg-BG" altLang="zh-CN" sz="2135" b="1" dirty="0">
                  <a:solidFill>
                    <a:schemeClr val="bg2"/>
                  </a:solidFill>
                  <a:latin typeface="+mj-lt"/>
                  <a:ea typeface="微软雅黑" panose="020B0503020204020204" pitchFamily="34" charset="-122"/>
                </a:rPr>
                <a:t>Начален </a:t>
              </a:r>
            </a:p>
            <a:p>
              <a:r>
                <a:rPr lang="bg-BG" altLang="zh-CN" sz="2135" b="1" dirty="0">
                  <a:solidFill>
                    <a:schemeClr val="bg2"/>
                  </a:solidFill>
                  <a:latin typeface="+mj-lt"/>
                  <a:ea typeface="微软雅黑" panose="020B0503020204020204" pitchFamily="34" charset="-122"/>
                </a:rPr>
                <a:t>етап</a:t>
              </a:r>
              <a:endParaRPr lang="zh-CN" altLang="en-US" sz="2135" b="1" dirty="0">
                <a:solidFill>
                  <a:schemeClr val="bg2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6334210" y="2202547"/>
            <a:ext cx="1920719" cy="1151571"/>
            <a:chOff x="1124874" y="1797050"/>
            <a:chExt cx="1440540" cy="863678"/>
          </a:xfrm>
        </p:grpSpPr>
        <p:sp>
          <p:nvSpPr>
            <p:cNvPr id="122" name="矩形标注 121"/>
            <p:cNvSpPr/>
            <p:nvPr/>
          </p:nvSpPr>
          <p:spPr>
            <a:xfrm>
              <a:off x="1186405" y="1797050"/>
              <a:ext cx="1289547" cy="863678"/>
            </a:xfrm>
            <a:prstGeom prst="wedgeRectCallout">
              <a:avLst>
                <a:gd name="adj1" fmla="val -28240"/>
                <a:gd name="adj2" fmla="val 79084"/>
              </a:avLst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latin typeface="+mj-lt"/>
                <a:ea typeface="+mj-ea"/>
              </a:endParaRPr>
            </a:p>
          </p:txBody>
        </p:sp>
        <p:sp>
          <p:nvSpPr>
            <p:cNvPr id="123" name="文本框 41"/>
            <p:cNvSpPr txBox="1">
              <a:spLocks noChangeArrowheads="1"/>
            </p:cNvSpPr>
            <p:nvPr/>
          </p:nvSpPr>
          <p:spPr bwMode="auto">
            <a:xfrm>
              <a:off x="1124874" y="2020667"/>
              <a:ext cx="1440540" cy="43858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bg-BG" altLang="zh-CN" sz="1600" b="1" dirty="0">
                  <a:solidFill>
                    <a:schemeClr val="tx2"/>
                  </a:solidFill>
                  <a:latin typeface="+mj-lt"/>
                  <a:ea typeface="微软雅黑" panose="020B0503020204020204" pitchFamily="34" charset="-122"/>
                </a:rPr>
                <a:t>Прогимназиален </a:t>
              </a:r>
            </a:p>
            <a:p>
              <a:r>
                <a:rPr lang="bg-BG" altLang="zh-CN" sz="1600" b="1" dirty="0">
                  <a:solidFill>
                    <a:schemeClr val="tx2"/>
                  </a:solidFill>
                  <a:latin typeface="+mj-lt"/>
                  <a:ea typeface="微软雅黑" panose="020B0503020204020204" pitchFamily="34" charset="-122"/>
                </a:rPr>
                <a:t>етап</a:t>
              </a:r>
              <a:endParaRPr lang="zh-CN" altLang="en-US" sz="1600" b="1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8812336" y="2202547"/>
            <a:ext cx="1884683" cy="1151571"/>
            <a:chOff x="1135643" y="1797050"/>
            <a:chExt cx="1413513" cy="863678"/>
          </a:xfrm>
        </p:grpSpPr>
        <p:sp>
          <p:nvSpPr>
            <p:cNvPr id="125" name="矩形标注 124"/>
            <p:cNvSpPr/>
            <p:nvPr/>
          </p:nvSpPr>
          <p:spPr>
            <a:xfrm>
              <a:off x="1186405" y="1797050"/>
              <a:ext cx="1289547" cy="863678"/>
            </a:xfrm>
            <a:prstGeom prst="wedgeRectCallout">
              <a:avLst>
                <a:gd name="adj1" fmla="val -28240"/>
                <a:gd name="adj2" fmla="val 79084"/>
              </a:avLst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latin typeface="+mj-lt"/>
                <a:ea typeface="+mj-ea"/>
              </a:endParaRPr>
            </a:p>
          </p:txBody>
        </p:sp>
        <p:sp>
          <p:nvSpPr>
            <p:cNvPr id="126" name="文本框 41"/>
            <p:cNvSpPr txBox="1">
              <a:spLocks noChangeArrowheads="1"/>
            </p:cNvSpPr>
            <p:nvPr/>
          </p:nvSpPr>
          <p:spPr bwMode="auto">
            <a:xfrm>
              <a:off x="1135643" y="1963431"/>
              <a:ext cx="1413513" cy="53091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bg-BG" altLang="zh-CN" sz="2000" b="1" dirty="0">
                  <a:solidFill>
                    <a:schemeClr val="bg2"/>
                  </a:solidFill>
                  <a:latin typeface="+mj-lt"/>
                  <a:ea typeface="微软雅黑" panose="020B0503020204020204" pitchFamily="34" charset="-122"/>
                </a:rPr>
                <a:t>Гимназиален </a:t>
              </a:r>
            </a:p>
            <a:p>
              <a:r>
                <a:rPr lang="bg-BG" altLang="zh-CN" sz="2000" b="1" dirty="0">
                  <a:solidFill>
                    <a:schemeClr val="bg2"/>
                  </a:solidFill>
                  <a:latin typeface="+mj-lt"/>
                  <a:ea typeface="微软雅黑" panose="020B0503020204020204" pitchFamily="34" charset="-122"/>
                </a:rPr>
                <a:t>етап</a:t>
              </a:r>
              <a:endParaRPr lang="zh-CN" altLang="en-US" sz="2000" b="1" dirty="0">
                <a:solidFill>
                  <a:schemeClr val="bg2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3201920" y="4316990"/>
            <a:ext cx="2288605" cy="820994"/>
            <a:chOff x="4625182" y="1262258"/>
            <a:chExt cx="2738507" cy="982387"/>
          </a:xfrm>
        </p:grpSpPr>
        <p:sp>
          <p:nvSpPr>
            <p:cNvPr id="128" name="文本框 65"/>
            <p:cNvSpPr txBox="1">
              <a:spLocks noChangeArrowheads="1"/>
            </p:cNvSpPr>
            <p:nvPr/>
          </p:nvSpPr>
          <p:spPr bwMode="auto">
            <a:xfrm>
              <a:off x="4625182" y="1642507"/>
              <a:ext cx="2678648" cy="60213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bg-BG" altLang="zh-CN" sz="1335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</a:rPr>
                <a:t>25 в началото на годината, 29 в края на първия срок</a:t>
              </a:r>
              <a:endParaRPr lang="zh-CN" altLang="en-US" sz="1335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129" name="文本框 66"/>
            <p:cNvSpPr txBox="1">
              <a:spLocks noChangeArrowheads="1"/>
            </p:cNvSpPr>
            <p:nvPr/>
          </p:nvSpPr>
          <p:spPr bwMode="auto">
            <a:xfrm>
              <a:off x="4744063" y="1262258"/>
              <a:ext cx="2619626" cy="3802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bg-BG" altLang="zh-CN" sz="1465" b="1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</a:rPr>
                <a:t>Самостоятелна форма</a:t>
              </a:r>
              <a:endParaRPr lang="zh-CN" altLang="en-US" sz="1465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6296986" y="4265841"/>
            <a:ext cx="2389655" cy="1042668"/>
            <a:chOff x="4625182" y="1242834"/>
            <a:chExt cx="2859421" cy="1247638"/>
          </a:xfrm>
        </p:grpSpPr>
        <p:sp>
          <p:nvSpPr>
            <p:cNvPr id="131" name="文本框 65"/>
            <p:cNvSpPr txBox="1">
              <a:spLocks noChangeArrowheads="1"/>
            </p:cNvSpPr>
            <p:nvPr/>
          </p:nvSpPr>
          <p:spPr bwMode="auto">
            <a:xfrm>
              <a:off x="4625182" y="1642507"/>
              <a:ext cx="2678648" cy="8479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bg-BG" altLang="zh-CN" sz="1335" dirty="0">
                  <a:solidFill>
                    <a:schemeClr val="bg1"/>
                  </a:solidFill>
                  <a:latin typeface="+mj-lt"/>
                </a:rPr>
                <a:t>58 от 5 села: Добротич, Есеница, Момчилово и Изворник и Доброплодно</a:t>
              </a:r>
              <a:endParaRPr lang="zh-CN" altLang="en-US" sz="1335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132" name="文本框 66"/>
            <p:cNvSpPr txBox="1">
              <a:spLocks noChangeArrowheads="1"/>
            </p:cNvSpPr>
            <p:nvPr/>
          </p:nvSpPr>
          <p:spPr bwMode="auto">
            <a:xfrm>
              <a:off x="5165894" y="1242834"/>
              <a:ext cx="2318709" cy="3802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bg-BG" altLang="zh-CN" sz="1465" b="1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</a:rPr>
                <a:t>Пътуващи ученици</a:t>
              </a:r>
              <a:endParaRPr lang="zh-CN" altLang="en-US" sz="1465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8" grpId="0"/>
      <p:bldP spid="79" grpId="0"/>
      <p:bldP spid="80" grpId="0"/>
      <p:bldP spid="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组合 149"/>
          <p:cNvGrpSpPr/>
          <p:nvPr/>
        </p:nvGrpSpPr>
        <p:grpSpPr>
          <a:xfrm>
            <a:off x="568443" y="319365"/>
            <a:ext cx="6345893" cy="523220"/>
            <a:chOff x="568442" y="319364"/>
            <a:chExt cx="6345893" cy="523221"/>
          </a:xfrm>
        </p:grpSpPr>
        <p:sp>
          <p:nvSpPr>
            <p:cNvPr id="151" name="文本框 23"/>
            <p:cNvSpPr txBox="1"/>
            <p:nvPr/>
          </p:nvSpPr>
          <p:spPr>
            <a:xfrm>
              <a:off x="665958" y="319364"/>
              <a:ext cx="6248377" cy="523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altLang="zh-CN" sz="2800" b="1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</a:rPr>
                <a:t>Сравнителен анализ брой ученици</a:t>
              </a:r>
              <a:endParaRPr lang="zh-CN" altLang="en-US" sz="2800" dirty="0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  <p:sp>
          <p:nvSpPr>
            <p:cNvPr id="152" name="等腰三角形 151"/>
            <p:cNvSpPr/>
            <p:nvPr/>
          </p:nvSpPr>
          <p:spPr>
            <a:xfrm rot="16200000" flipH="1" flipV="1">
              <a:off x="492508" y="454911"/>
              <a:ext cx="304323" cy="152455"/>
            </a:xfrm>
            <a:prstGeom prst="triangle">
              <a:avLst/>
            </a:prstGeom>
            <a:solidFill>
              <a:schemeClr val="tx2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</p:grpSp>
      <p:sp>
        <p:nvSpPr>
          <p:cNvPr id="49" name="Block Arc 51"/>
          <p:cNvSpPr/>
          <p:nvPr/>
        </p:nvSpPr>
        <p:spPr>
          <a:xfrm>
            <a:off x="1234344" y="2665633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  <a:ea typeface="+mj-ea"/>
            </a:endParaRPr>
          </a:p>
        </p:txBody>
      </p:sp>
      <p:sp>
        <p:nvSpPr>
          <p:cNvPr id="54" name="Block Arc 53"/>
          <p:cNvSpPr/>
          <p:nvPr/>
        </p:nvSpPr>
        <p:spPr>
          <a:xfrm>
            <a:off x="4987260" y="2665633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  <a:ea typeface="+mj-ea"/>
            </a:endParaRPr>
          </a:p>
        </p:txBody>
      </p:sp>
      <p:sp>
        <p:nvSpPr>
          <p:cNvPr id="56" name="Block Arc 55"/>
          <p:cNvSpPr/>
          <p:nvPr/>
        </p:nvSpPr>
        <p:spPr>
          <a:xfrm>
            <a:off x="8740079" y="2665633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  <a:ea typeface="+mj-ea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928994" y="4646979"/>
            <a:ext cx="782266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tr-TR" sz="2400" dirty="0">
                <a:solidFill>
                  <a:schemeClr val="tx2"/>
                </a:solidFill>
                <a:latin typeface="+mj-lt"/>
              </a:rPr>
              <a:t>Home</a:t>
            </a:r>
            <a:endParaRPr lang="en-US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751372" y="2693231"/>
            <a:ext cx="881203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tr-TR" altLang="zh-CN" sz="2400" dirty="0" err="1">
                <a:solidFill>
                  <a:schemeClr val="bg2"/>
                </a:solidFill>
                <a:latin typeface="+mj-lt"/>
              </a:rPr>
              <a:t>Serach</a:t>
            </a:r>
            <a:endParaRPr lang="en-US" altLang="zh-CN" sz="2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681615" y="4646979"/>
            <a:ext cx="889859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tr-TR" altLang="zh-CN" sz="2400" dirty="0">
                <a:solidFill>
                  <a:schemeClr val="tx2"/>
                </a:solidFill>
                <a:latin typeface="+mj-lt"/>
              </a:rPr>
              <a:t>Money</a:t>
            </a:r>
            <a:endParaRPr lang="en-US" altLang="zh-CN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648346" y="2693231"/>
            <a:ext cx="660182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tr-TR" altLang="zh-CN" sz="2400" dirty="0">
                <a:solidFill>
                  <a:schemeClr val="bg2"/>
                </a:solidFill>
                <a:latin typeface="+mj-lt"/>
              </a:rPr>
              <a:t>Okey</a:t>
            </a:r>
          </a:p>
        </p:txBody>
      </p:sp>
      <p:sp>
        <p:nvSpPr>
          <p:cNvPr id="53" name="Block Arc 52"/>
          <p:cNvSpPr/>
          <p:nvPr/>
        </p:nvSpPr>
        <p:spPr>
          <a:xfrm rot="10800000">
            <a:off x="3109828" y="2662751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  <a:ea typeface="+mj-ea"/>
            </a:endParaRPr>
          </a:p>
        </p:txBody>
      </p:sp>
      <p:sp>
        <p:nvSpPr>
          <p:cNvPr id="55" name="Block Arc 54"/>
          <p:cNvSpPr/>
          <p:nvPr/>
        </p:nvSpPr>
        <p:spPr>
          <a:xfrm rot="10800000">
            <a:off x="6862745" y="2662751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  <a:ea typeface="+mj-ea"/>
            </a:endParaRPr>
          </a:p>
        </p:txBody>
      </p:sp>
      <p:grpSp>
        <p:nvGrpSpPr>
          <p:cNvPr id="97" name="组合 96"/>
          <p:cNvGrpSpPr/>
          <p:nvPr/>
        </p:nvGrpSpPr>
        <p:grpSpPr>
          <a:xfrm>
            <a:off x="1716039" y="3179623"/>
            <a:ext cx="1233652" cy="1233652"/>
            <a:chOff x="3724322" y="1908536"/>
            <a:chExt cx="1329153" cy="1329153"/>
          </a:xfrm>
        </p:grpSpPr>
        <p:sp>
          <p:nvSpPr>
            <p:cNvPr id="102" name="椭圆 101"/>
            <p:cNvSpPr/>
            <p:nvPr/>
          </p:nvSpPr>
          <p:spPr>
            <a:xfrm>
              <a:off x="3724322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g-BG" altLang="zh-CN" sz="2400" dirty="0">
                  <a:solidFill>
                    <a:schemeClr val="bg1"/>
                  </a:solidFill>
                  <a:latin typeface="+mj-lt"/>
                </a:rPr>
                <a:t>148</a:t>
              </a:r>
              <a:endParaRPr lang="zh-CN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3601790" y="3179622"/>
            <a:ext cx="1233652" cy="1233652"/>
            <a:chOff x="3724322" y="1908536"/>
            <a:chExt cx="1329153" cy="1329153"/>
          </a:xfrm>
        </p:grpSpPr>
        <p:sp>
          <p:nvSpPr>
            <p:cNvPr id="110" name="椭圆 109"/>
            <p:cNvSpPr/>
            <p:nvPr/>
          </p:nvSpPr>
          <p:spPr>
            <a:xfrm>
              <a:off x="3724322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g-BG" altLang="zh-CN" sz="2400" dirty="0">
                  <a:solidFill>
                    <a:schemeClr val="bg1"/>
                  </a:solidFill>
                  <a:latin typeface="+mj-lt"/>
                </a:rPr>
                <a:t>158</a:t>
              </a:r>
              <a:endParaRPr lang="zh-CN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7341217" y="3182221"/>
            <a:ext cx="1233652" cy="1233652"/>
            <a:chOff x="3724322" y="1908536"/>
            <a:chExt cx="1329153" cy="1329153"/>
          </a:xfrm>
        </p:grpSpPr>
        <p:sp>
          <p:nvSpPr>
            <p:cNvPr id="133" name="椭圆 132"/>
            <p:cNvSpPr/>
            <p:nvPr/>
          </p:nvSpPr>
          <p:spPr>
            <a:xfrm>
              <a:off x="3724322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g-BG" altLang="zh-CN" sz="2400" dirty="0">
                  <a:solidFill>
                    <a:schemeClr val="bg1"/>
                  </a:solidFill>
                  <a:latin typeface="+mj-lt"/>
                </a:rPr>
                <a:t>146</a:t>
              </a:r>
              <a:endParaRPr lang="zh-CN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9247361" y="3152477"/>
            <a:ext cx="1233652" cy="1233652"/>
            <a:chOff x="3724322" y="1908536"/>
            <a:chExt cx="1329153" cy="1329153"/>
          </a:xfrm>
        </p:grpSpPr>
        <p:sp>
          <p:nvSpPr>
            <p:cNvPr id="139" name="椭圆 138"/>
            <p:cNvSpPr/>
            <p:nvPr/>
          </p:nvSpPr>
          <p:spPr>
            <a:xfrm>
              <a:off x="3724322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g-BG" altLang="zh-CN" sz="2400" dirty="0">
                  <a:solidFill>
                    <a:schemeClr val="bg1"/>
                  </a:solidFill>
                  <a:latin typeface="+mj-lt"/>
                </a:rPr>
                <a:t>134</a:t>
              </a:r>
              <a:endParaRPr lang="zh-CN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5477341" y="3187207"/>
            <a:ext cx="1233652" cy="1233652"/>
            <a:chOff x="3724322" y="1908536"/>
            <a:chExt cx="1329153" cy="1329153"/>
          </a:xfrm>
        </p:grpSpPr>
        <p:sp>
          <p:nvSpPr>
            <p:cNvPr id="156" name="椭圆 155"/>
            <p:cNvSpPr/>
            <p:nvPr/>
          </p:nvSpPr>
          <p:spPr>
            <a:xfrm>
              <a:off x="3724322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g-BG" altLang="zh-CN" sz="2400" dirty="0">
                  <a:solidFill>
                    <a:schemeClr val="bg1"/>
                  </a:solidFill>
                  <a:latin typeface="+mj-lt"/>
                </a:rPr>
                <a:t>148</a:t>
              </a:r>
              <a:endParaRPr lang="zh-CN" alt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3" name="TextBox 77"/>
          <p:cNvSpPr txBox="1"/>
          <p:nvPr/>
        </p:nvSpPr>
        <p:spPr>
          <a:xfrm>
            <a:off x="750076" y="1619458"/>
            <a:ext cx="3081832" cy="707886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g-BG" altLang="zh-CN" sz="2000" b="1" dirty="0">
                <a:solidFill>
                  <a:schemeClr val="bg1"/>
                </a:solidFill>
                <a:latin typeface="+mj-lt"/>
              </a:rPr>
              <a:t>Учебна 2017/2018 година</a:t>
            </a:r>
            <a:endParaRPr lang="tr-TR" altLang="zh-CN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4" name="TextBox 77"/>
          <p:cNvSpPr txBox="1"/>
          <p:nvPr/>
        </p:nvSpPr>
        <p:spPr>
          <a:xfrm>
            <a:off x="4563300" y="1619458"/>
            <a:ext cx="3081832" cy="83099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g-BG" altLang="zh-CN" sz="2400" b="1" dirty="0">
                <a:solidFill>
                  <a:schemeClr val="bg1"/>
                </a:solidFill>
              </a:rPr>
              <a:t>Учебна 2019/2020 година</a:t>
            </a:r>
            <a:endParaRPr lang="tr-TR" altLang="zh-CN" sz="2400" b="1" dirty="0">
              <a:solidFill>
                <a:schemeClr val="bg1"/>
              </a:solidFill>
            </a:endParaRPr>
          </a:p>
        </p:txBody>
      </p:sp>
      <p:sp>
        <p:nvSpPr>
          <p:cNvPr id="185" name="TextBox 77"/>
          <p:cNvSpPr txBox="1"/>
          <p:nvPr/>
        </p:nvSpPr>
        <p:spPr>
          <a:xfrm>
            <a:off x="8307952" y="1315677"/>
            <a:ext cx="3081832" cy="1200329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g-BG" altLang="zh-CN" sz="2400" b="1" dirty="0">
                <a:solidFill>
                  <a:schemeClr val="bg1"/>
                </a:solidFill>
              </a:rPr>
              <a:t>Края на І срок на учебна 2021/2022 година</a:t>
            </a:r>
            <a:endParaRPr lang="tr-TR" altLang="zh-CN" sz="2400" b="1" dirty="0">
              <a:solidFill>
                <a:schemeClr val="bg1"/>
              </a:solidFill>
            </a:endParaRPr>
          </a:p>
        </p:txBody>
      </p:sp>
      <p:sp>
        <p:nvSpPr>
          <p:cNvPr id="186" name="TextBox 77"/>
          <p:cNvSpPr txBox="1"/>
          <p:nvPr/>
        </p:nvSpPr>
        <p:spPr>
          <a:xfrm>
            <a:off x="2798259" y="5165298"/>
            <a:ext cx="3081832" cy="83099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g-BG" altLang="zh-CN" sz="2400" b="1" dirty="0">
                <a:solidFill>
                  <a:schemeClr val="bg1"/>
                </a:solidFill>
              </a:rPr>
              <a:t>Учебна 2018/2019 година</a:t>
            </a:r>
            <a:endParaRPr lang="tr-TR" altLang="zh-CN" sz="2400" b="1" dirty="0">
              <a:solidFill>
                <a:schemeClr val="bg1"/>
              </a:solidFill>
            </a:endParaRPr>
          </a:p>
        </p:txBody>
      </p:sp>
      <p:sp>
        <p:nvSpPr>
          <p:cNvPr id="187" name="TextBox 77"/>
          <p:cNvSpPr txBox="1"/>
          <p:nvPr/>
        </p:nvSpPr>
        <p:spPr>
          <a:xfrm>
            <a:off x="6560755" y="5106450"/>
            <a:ext cx="3081832" cy="1200329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g-BG" altLang="zh-CN" sz="2400" b="1" dirty="0">
                <a:solidFill>
                  <a:schemeClr val="bg1"/>
                </a:solidFill>
              </a:rPr>
              <a:t>Учебна 2020/2021 година</a:t>
            </a:r>
            <a:endParaRPr lang="tr-TR" altLang="zh-CN" sz="2400" b="1" dirty="0">
              <a:solidFill>
                <a:schemeClr val="bg1"/>
              </a:solidFill>
            </a:endParaRPr>
          </a:p>
          <a:p>
            <a:pPr algn="ctr"/>
            <a:endParaRPr lang="en-US" altLang="zh-CN" sz="24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4" grpId="0" animBg="1"/>
      <p:bldP spid="56" grpId="0" animBg="1"/>
      <p:bldP spid="65" grpId="0"/>
      <p:bldP spid="66" grpId="0"/>
      <p:bldP spid="67" grpId="0"/>
      <p:bldP spid="68" grpId="0"/>
      <p:bldP spid="53" grpId="0" animBg="1"/>
      <p:bldP spid="55" grpId="0" animBg="1"/>
      <p:bldP spid="183" grpId="0"/>
      <p:bldP spid="184" grpId="0"/>
      <p:bldP spid="185" grpId="0"/>
      <p:bldP spid="186" grpId="0"/>
      <p:bldP spid="187" grpId="0"/>
    </p:bldLst>
  </p:timing>
</p:sld>
</file>

<file path=ppt/theme/theme1.xml><?xml version="1.0" encoding="utf-8"?>
<a:theme xmlns:a="http://schemas.openxmlformats.org/drawingml/2006/main" name="University College Presentation Template，Freepptbackgrounds.net">
  <a:themeElements>
    <a:clrScheme name="自定义 988">
      <a:dk1>
        <a:srgbClr val="295F51"/>
      </a:dk1>
      <a:lt1>
        <a:sysClr val="window" lastClr="FFFFFF"/>
      </a:lt1>
      <a:dk2>
        <a:srgbClr val="295F51"/>
      </a:dk2>
      <a:lt2>
        <a:srgbClr val="295F51"/>
      </a:lt2>
      <a:accent1>
        <a:srgbClr val="295F51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 48">
  <a:themeElements>
    <a:clrScheme name="自定义 26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FC7A4"/>
      </a:accent1>
      <a:accent2>
        <a:srgbClr val="277570"/>
      </a:accent2>
      <a:accent3>
        <a:srgbClr val="5FC7A4"/>
      </a:accent3>
      <a:accent4>
        <a:srgbClr val="277570"/>
      </a:accent4>
      <a:accent5>
        <a:srgbClr val="5FC7A4"/>
      </a:accent5>
      <a:accent6>
        <a:srgbClr val="277570"/>
      </a:accent6>
      <a:hlink>
        <a:srgbClr val="5FC7A4"/>
      </a:hlink>
      <a:folHlink>
        <a:srgbClr val="27757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4489</Words>
  <Application>Microsoft Office PowerPoint</Application>
  <PresentationFormat>По избор</PresentationFormat>
  <Paragraphs>1681</Paragraphs>
  <Slides>61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Заглавия на слайдовете</vt:lpstr>
      </vt:variant>
      <vt:variant>
        <vt:i4>61</vt:i4>
      </vt:variant>
    </vt:vector>
  </HeadingPairs>
  <TitlesOfParts>
    <vt:vector size="63" baseType="lpstr">
      <vt:lpstr>University College Presentation Template，Freepptbackgrounds.net</vt:lpstr>
      <vt:lpstr>Slide 48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І клас</vt:lpstr>
      <vt:lpstr>ІI клас</vt:lpstr>
      <vt:lpstr>ІІI клас</vt:lpstr>
      <vt:lpstr>ІV клас</vt:lpstr>
      <vt:lpstr>V клас</vt:lpstr>
      <vt:lpstr>VI клас</vt:lpstr>
      <vt:lpstr>VII клас</vt:lpstr>
      <vt:lpstr>VIII клас</vt:lpstr>
      <vt:lpstr>IХ клас</vt:lpstr>
      <vt:lpstr>Х клас</vt:lpstr>
      <vt:lpstr>Среден успех по класове</vt:lpstr>
      <vt:lpstr>Отсъствия на ученици</vt:lpstr>
      <vt:lpstr>ПРЕОДОЛЯВАНЕ НА ДЕФИЦИТИТЕ В УСПЕВАЕМОСТТА НА УЧЕНИЦИТЕ</vt:lpstr>
      <vt:lpstr>Мерки за преодоляване на дефицитите в успеваемостта на учениците: </vt:lpstr>
      <vt:lpstr>Презентация на PowerPoint</vt:lpstr>
      <vt:lpstr>Педагогически контрол</vt:lpstr>
      <vt:lpstr>Констатации от проведените проверки:</vt:lpstr>
      <vt:lpstr>Констатации от проведените проверки:</vt:lpstr>
      <vt:lpstr>Основни насоки за работа през  ІІ-рия  срок учебна 2021/2022 година: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>Freepptbackgrounds.net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College Google Slides</dc:title>
  <dc:subject>Powerpoint Template</dc:subject>
  <dc:creator>Freepptbackgrounds.net</dc:creator>
  <cp:keywords>University College Google Slides</cp:keywords>
  <dc:description>University College Google Slides_x000d_
www.freepptbackgrounds.net</dc:description>
  <cp:lastModifiedBy>user</cp:lastModifiedBy>
  <cp:revision>64</cp:revision>
  <dcterms:created xsi:type="dcterms:W3CDTF">2015-05-05T08:02:00Z</dcterms:created>
  <dcterms:modified xsi:type="dcterms:W3CDTF">2022-03-12T20:32:06Z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