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62" r:id="rId6"/>
    <p:sldId id="263" r:id="rId7"/>
    <p:sldId id="267" r:id="rId8"/>
    <p:sldId id="268" r:id="rId9"/>
    <p:sldId id="269" r:id="rId10"/>
    <p:sldId id="270" r:id="rId11"/>
    <p:sldId id="271" r:id="rId12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02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 smtClean="0"/>
              <a:t>Щракнете, за да редактирате стила на подзаглавията в образеца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30BCF-9533-488F-BCAE-4E12BE81137F}" type="datetimeFigureOut">
              <a:rPr lang="bg-BG" smtClean="0"/>
              <a:t>24.5.2020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EA363-812A-4591-98EA-633723E10CEB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30BCF-9533-488F-BCAE-4E12BE81137F}" type="datetimeFigureOut">
              <a:rPr lang="bg-BG" smtClean="0"/>
              <a:t>24.5.2020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EA363-812A-4591-98EA-633723E10CEB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30BCF-9533-488F-BCAE-4E12BE81137F}" type="datetimeFigureOut">
              <a:rPr lang="bg-BG" smtClean="0"/>
              <a:t>24.5.2020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EA363-812A-4591-98EA-633723E10CEB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30BCF-9533-488F-BCAE-4E12BE81137F}" type="datetimeFigureOut">
              <a:rPr lang="bg-BG" smtClean="0"/>
              <a:t>24.5.2020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EA363-812A-4591-98EA-633723E10CEB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30BCF-9533-488F-BCAE-4E12BE81137F}" type="datetimeFigureOut">
              <a:rPr lang="bg-BG" smtClean="0"/>
              <a:t>24.5.2020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EA363-812A-4591-98EA-633723E10CEB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30BCF-9533-488F-BCAE-4E12BE81137F}" type="datetimeFigureOut">
              <a:rPr lang="bg-BG" smtClean="0"/>
              <a:t>24.5.2020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EA363-812A-4591-98EA-633723E10CEB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30BCF-9533-488F-BCAE-4E12BE81137F}" type="datetimeFigureOut">
              <a:rPr lang="bg-BG" smtClean="0"/>
              <a:t>24.5.2020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EA363-812A-4591-98EA-633723E10CEB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30BCF-9533-488F-BCAE-4E12BE81137F}" type="datetimeFigureOut">
              <a:rPr lang="bg-BG" smtClean="0"/>
              <a:t>24.5.2020 г.</a:t>
            </a:fld>
            <a:endParaRPr 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EA363-812A-4591-98EA-633723E10CEB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30BCF-9533-488F-BCAE-4E12BE81137F}" type="datetimeFigureOut">
              <a:rPr lang="bg-BG" smtClean="0"/>
              <a:t>24.5.2020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EA363-812A-4591-98EA-633723E10CEB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30BCF-9533-488F-BCAE-4E12BE81137F}" type="datetimeFigureOut">
              <a:rPr lang="bg-BG" smtClean="0"/>
              <a:t>24.5.2020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EA363-812A-4591-98EA-633723E10CEB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30BCF-9533-488F-BCAE-4E12BE81137F}" type="datetimeFigureOut">
              <a:rPr lang="bg-BG" smtClean="0"/>
              <a:t>24.5.2020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EA363-812A-4591-98EA-633723E10CEB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30BCF-9533-488F-BCAE-4E12BE81137F}" type="datetimeFigureOut">
              <a:rPr lang="bg-BG" smtClean="0"/>
              <a:t>24.5.2020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AEA363-812A-4591-98EA-633723E10CEB}" type="slidenum">
              <a:rPr lang="bg-BG" smtClean="0"/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онтейнер за съдържание 3" descr="resize_on_the_fly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259632" y="1700807"/>
            <a:ext cx="6467624" cy="3840789"/>
          </a:xfrm>
        </p:spPr>
      </p:pic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539552" y="188640"/>
            <a:ext cx="7772400" cy="1470025"/>
          </a:xfrm>
        </p:spPr>
        <p:txBody>
          <a:bodyPr>
            <a:normAutofit/>
          </a:bodyPr>
          <a:lstStyle/>
          <a:p>
            <a:r>
              <a:rPr lang="bg-BG" dirty="0" smtClean="0"/>
              <a:t>КУЛТУРНО НАСЛЕДСТВО НА ГЪРЦИЯ</a:t>
            </a:r>
            <a:endParaRPr lang="bg-BG" dirty="0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331640" y="5805264"/>
            <a:ext cx="6400800" cy="648072"/>
          </a:xfrm>
        </p:spPr>
        <p:txBody>
          <a:bodyPr/>
          <a:lstStyle/>
          <a:p>
            <a:r>
              <a:rPr lang="bg-BG" dirty="0" smtClean="0"/>
              <a:t>Изготвили учениците от 10 клас</a:t>
            </a:r>
            <a:endParaRPr lang="bg-BG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288032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Византийският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музей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е централен музей в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Атина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и един от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основните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Гърция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събрали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византийско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пост-византийско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изкуство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от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късната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Античност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Средновековието.Той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е основан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през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1914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Организиран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е в две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крила:за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византийската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епоха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(IV век до 1453) и за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поствизантийския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период (1453 до XX век).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Музеят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разполага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с над 25 000 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експоната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скулптури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икони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стенописи,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живопис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керамика,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тъкани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ръкописи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и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мозайки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произхождащи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от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всички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региони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докоснати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от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гръко-византийската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култура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Византийският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музей се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различава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значително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от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Националния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археологически музей,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затова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си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заслужава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да се посетят и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двата.Често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посетителите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на града,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пленени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от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славата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Древна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Гърция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Атина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пренебрегват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възможността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да се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запознаят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подробно с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историята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могъщата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средновековна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Византийска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империя, да се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върнат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най-славните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години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от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развитието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й.През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2001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музеят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е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разширен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сега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тук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представени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наследството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от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историята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изкуството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не само на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региона,но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и на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цялата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Византийска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империя.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endParaRPr lang="bg-BG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Контейнер за съдържание 3" descr="BIG_b_1518_megaro1_small_151233214489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3" y="2852936"/>
            <a:ext cx="7992888" cy="3672408"/>
          </a:xfrm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564904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Археологическият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музей в Ираклион е един от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най-старите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значими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Гърция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така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също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е сред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най-известните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в Европа. В него се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съхраняват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артефакти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от неолита до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римската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епоха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Музеят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се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гордее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със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своята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богата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колекция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от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минойската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цивилизация,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която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съдържа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истински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шедьоври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минойското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изкуство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.  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Началото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е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поставено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през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1883 г.,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когато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е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изложената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първата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археологическа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сбирка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събрана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в 2 стаи.  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Музеят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се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намира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центъра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на града.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Сградата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е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проектирана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от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архитекта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Патроклис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Карантинос.Строена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е между 1935 и 1958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година.Изградена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е на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мястото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където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преди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това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е бил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венецианският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манастир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„Св. Франциск“,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който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е бил разрушен от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земетресение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през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1856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г..</a:t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endParaRPr lang="bg-BG" sz="13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Контейнер за съдържание 3" descr="arheologicheskij-muzej-irakliona-gde-nahoditsya-glavnie-eksponat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2348880"/>
            <a:ext cx="8136904" cy="3489151"/>
          </a:xfrm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Autofit/>
          </a:bodyPr>
          <a:lstStyle/>
          <a:p>
            <a:pPr algn="just"/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Гърция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е страна на древни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мислители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философи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на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многовековна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култура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необятна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история.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има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силна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литературна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традиция,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особено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областта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поезията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Гръцкият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поет Константин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Кавафи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който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прекарва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по-голямата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част от живота си в Александрия, Египет, получил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международно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признание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през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20-ти век.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Неговите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поеми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повечето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които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създадени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класическата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ера, носят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усещането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носталгия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към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миналата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слава на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Гърция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bg-BG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Контейнер за съдържание 4" descr="Raphael-SchoolAthens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204864"/>
            <a:ext cx="4038600" cy="4104455"/>
          </a:xfrm>
        </p:spPr>
      </p:pic>
      <p:pic>
        <p:nvPicPr>
          <p:cNvPr id="6" name="Контейнер за съдържание 5" descr="изтеглен файл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110162" y="2132856"/>
            <a:ext cx="3710310" cy="4104456"/>
          </a:xfrm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bg-BG" sz="2000" b="1" dirty="0" smtClean="0">
                <a:latin typeface="Times New Roman" pitchFamily="18" charset="0"/>
                <a:cs typeface="Times New Roman" pitchFamily="18" charset="0"/>
              </a:rPr>
              <a:t>Великите древногръцки философи</a:t>
            </a:r>
            <a:endParaRPr lang="bg-BG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4040188" cy="1512168"/>
          </a:xfrm>
        </p:spPr>
        <p:txBody>
          <a:bodyPr>
            <a:noAutofit/>
          </a:bodyPr>
          <a:lstStyle/>
          <a:p>
            <a:pPr algn="just"/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Сократ  е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древногръцки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философ, един от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най-важните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символи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западната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философска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традиция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За Сократ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моралното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развитие било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най-важната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човешка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задача.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Живеейки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според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своите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философски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принципи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, Сократ не е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имал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време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да живее „за себе си“,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отказвал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е да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взима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и пари за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преподаването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си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/>
              <a:t>  </a:t>
            </a:r>
            <a:r>
              <a:rPr lang="en-US" sz="1400" dirty="0" smtClean="0"/>
              <a:t>“</a:t>
            </a:r>
            <a:endParaRPr lang="bg-BG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Контейнер за съдържание 6" descr="sokrat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2564904"/>
            <a:ext cx="4040188" cy="3528392"/>
          </a:xfrm>
        </p:spPr>
      </p:pic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836712"/>
            <a:ext cx="4041775" cy="1440160"/>
          </a:xfrm>
        </p:spPr>
        <p:txBody>
          <a:bodyPr>
            <a:noAutofit/>
          </a:bodyPr>
          <a:lstStyle/>
          <a:p>
            <a:pPr algn="just"/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Аристотел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 е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древногръцки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философ, един от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най-големите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гении на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древното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време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роден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Стагира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умрял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евбейския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град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Халкида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Аристотел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е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създателят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логиката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. В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своето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съчинение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Първа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аналитика той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развива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първата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теория за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формално-валидното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умозаключение.</a:t>
            </a:r>
            <a:endParaRPr lang="bg-BG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Контейнер за съдържание 7" descr="aristotel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2564904"/>
            <a:ext cx="4041775" cy="3528392"/>
          </a:xfr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432048"/>
          </a:xfrm>
        </p:spPr>
        <p:txBody>
          <a:bodyPr>
            <a:noAutofit/>
          </a:bodyPr>
          <a:lstStyle/>
          <a:p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Обиколка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неокласическите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архитектурни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забележителности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Гърция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endParaRPr lang="bg-BG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620688"/>
            <a:ext cx="4040188" cy="1944215"/>
          </a:xfrm>
        </p:spPr>
        <p:txBody>
          <a:bodyPr>
            <a:noAutofit/>
          </a:bodyPr>
          <a:lstStyle/>
          <a:p>
            <a:endParaRPr lang="ru-RU" sz="1200" b="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b="0" dirty="0">
              <a:latin typeface="Times New Roman" pitchFamily="18" charset="0"/>
              <a:cs typeface="Times New Roman" pitchFamily="18" charset="0"/>
            </a:endParaRPr>
          </a:p>
          <a:p>
            <a:endParaRPr lang="ru-RU" sz="1200" b="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b="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200" b="0" dirty="0" err="1" smtClean="0">
                <a:latin typeface="Times New Roman" pitchFamily="18" charset="0"/>
                <a:cs typeface="Times New Roman" pitchFamily="18" charset="0"/>
              </a:rPr>
              <a:t>Намира</a:t>
            </a:r>
            <a:r>
              <a:rPr lang="ru-RU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се в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Thisseio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Националната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обсерватория в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Атина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е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често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забравен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пример за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неокласическа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архитектура.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Разположен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хълма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нимфите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основната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сграда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обсерваторията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е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проектирана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от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датския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архитект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Теофил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Хансен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и е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финансирана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от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гръцки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посланик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Георгиос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Синас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във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Виена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Кръстосаната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сграда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е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вдъхновена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от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древните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класически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храмове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четирите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крила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ориентирани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към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кардиналните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точки, с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малък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купол, в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който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се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помещава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телескоп в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центъра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endParaRPr lang="bg-BG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Контейнер за съдържание 6" descr="tour-athens-neoclassical-architectural-landmarks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7544" y="2780928"/>
            <a:ext cx="4040188" cy="3672678"/>
          </a:xfrm>
        </p:spPr>
      </p:pic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548680"/>
            <a:ext cx="4041775" cy="1944215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4800" b="0" dirty="0" err="1" smtClean="0">
                <a:latin typeface="Times New Roman" pitchFamily="18" charset="0"/>
                <a:cs typeface="Times New Roman" pitchFamily="18" charset="0"/>
              </a:rPr>
              <a:t>Академията</a:t>
            </a:r>
            <a:r>
              <a:rPr lang="ru-RU" sz="4800" b="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4800" b="0" dirty="0" err="1" smtClean="0">
                <a:latin typeface="Times New Roman" pitchFamily="18" charset="0"/>
                <a:cs typeface="Times New Roman" pitchFamily="18" charset="0"/>
              </a:rPr>
              <a:t>Атина</a:t>
            </a:r>
            <a:r>
              <a:rPr lang="ru-RU" sz="4800" b="0" dirty="0" smtClean="0">
                <a:latin typeface="Times New Roman" pitchFamily="18" charset="0"/>
                <a:cs typeface="Times New Roman" pitchFamily="18" charset="0"/>
              </a:rPr>
              <a:t>, добре </a:t>
            </a:r>
            <a:r>
              <a:rPr lang="ru-RU" sz="4800" b="0" dirty="0" err="1" smtClean="0">
                <a:latin typeface="Times New Roman" pitchFamily="18" charset="0"/>
                <a:cs typeface="Times New Roman" pitchFamily="18" charset="0"/>
              </a:rPr>
              <a:t>позната</a:t>
            </a:r>
            <a:r>
              <a:rPr lang="ru-RU" sz="48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0" dirty="0" err="1" smtClean="0">
                <a:latin typeface="Times New Roman" pitchFamily="18" charset="0"/>
                <a:cs typeface="Times New Roman" pitchFamily="18" charset="0"/>
              </a:rPr>
              <a:t>неокласическа</a:t>
            </a:r>
            <a:r>
              <a:rPr lang="ru-RU" sz="4800" b="0" dirty="0" smtClean="0">
                <a:latin typeface="Times New Roman" pitchFamily="18" charset="0"/>
                <a:cs typeface="Times New Roman" pitchFamily="18" charset="0"/>
              </a:rPr>
              <a:t> бижутерия в </a:t>
            </a:r>
            <a:r>
              <a:rPr lang="ru-RU" sz="4800" b="0" dirty="0" err="1" smtClean="0">
                <a:latin typeface="Times New Roman" pitchFamily="18" charset="0"/>
                <a:cs typeface="Times New Roman" pitchFamily="18" charset="0"/>
              </a:rPr>
              <a:t>центъра</a:t>
            </a:r>
            <a:r>
              <a:rPr lang="ru-RU" sz="4800" b="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4800" b="0" dirty="0" err="1" smtClean="0">
                <a:latin typeface="Times New Roman" pitchFamily="18" charset="0"/>
                <a:cs typeface="Times New Roman" pitchFamily="18" charset="0"/>
              </a:rPr>
              <a:t>Атина</a:t>
            </a:r>
            <a:r>
              <a:rPr lang="ru-RU" sz="4800" b="0" dirty="0" smtClean="0">
                <a:latin typeface="Times New Roman" pitchFamily="18" charset="0"/>
                <a:cs typeface="Times New Roman" pitchFamily="18" charset="0"/>
              </a:rPr>
              <a:t>, е част от </a:t>
            </a:r>
            <a:r>
              <a:rPr lang="ru-RU" sz="4800" b="0" dirty="0" err="1" smtClean="0">
                <a:latin typeface="Times New Roman" pitchFamily="18" charset="0"/>
                <a:cs typeface="Times New Roman" pitchFamily="18" charset="0"/>
              </a:rPr>
              <a:t>архитектурната</a:t>
            </a:r>
            <a:r>
              <a:rPr lang="ru-RU" sz="4800" b="0" dirty="0" smtClean="0">
                <a:latin typeface="Times New Roman" pitchFamily="18" charset="0"/>
                <a:cs typeface="Times New Roman" pitchFamily="18" charset="0"/>
              </a:rPr>
              <a:t> трилогия, </a:t>
            </a:r>
            <a:r>
              <a:rPr lang="ru-RU" sz="4800" b="0" dirty="0" err="1" smtClean="0">
                <a:latin typeface="Times New Roman" pitchFamily="18" charset="0"/>
                <a:cs typeface="Times New Roman" pitchFamily="18" charset="0"/>
              </a:rPr>
              <a:t>проектирана</a:t>
            </a:r>
            <a:r>
              <a:rPr lang="ru-RU" sz="4800" b="0" dirty="0" smtClean="0">
                <a:latin typeface="Times New Roman" pitchFamily="18" charset="0"/>
                <a:cs typeface="Times New Roman" pitchFamily="18" charset="0"/>
              </a:rPr>
              <a:t> не от </a:t>
            </a:r>
            <a:r>
              <a:rPr lang="ru-RU" sz="4800" b="0" dirty="0" err="1" smtClean="0">
                <a:latin typeface="Times New Roman" pitchFamily="18" charset="0"/>
                <a:cs typeface="Times New Roman" pitchFamily="18" charset="0"/>
              </a:rPr>
              <a:t>Теофил</a:t>
            </a:r>
            <a:r>
              <a:rPr lang="ru-RU" sz="48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0" dirty="0" err="1" smtClean="0">
                <a:latin typeface="Times New Roman" pitchFamily="18" charset="0"/>
                <a:cs typeface="Times New Roman" pitchFamily="18" charset="0"/>
              </a:rPr>
              <a:t>Хансен</a:t>
            </a:r>
            <a:r>
              <a:rPr lang="ru-RU" sz="4800" b="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800" b="0" dirty="0" err="1" smtClean="0">
                <a:latin typeface="Times New Roman" pitchFamily="18" charset="0"/>
                <a:cs typeface="Times New Roman" pitchFamily="18" charset="0"/>
              </a:rPr>
              <a:t>който</a:t>
            </a:r>
            <a:r>
              <a:rPr lang="ru-RU" sz="48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0" dirty="0" err="1" smtClean="0">
                <a:latin typeface="Times New Roman" pitchFamily="18" charset="0"/>
                <a:cs typeface="Times New Roman" pitchFamily="18" charset="0"/>
              </a:rPr>
              <a:t>също</a:t>
            </a:r>
            <a:r>
              <a:rPr lang="ru-RU" sz="48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0" dirty="0" err="1" smtClean="0">
                <a:latin typeface="Times New Roman" pitchFamily="18" charset="0"/>
                <a:cs typeface="Times New Roman" pitchFamily="18" charset="0"/>
              </a:rPr>
              <a:t>така</a:t>
            </a:r>
            <a:r>
              <a:rPr lang="ru-RU" sz="4800" b="0" dirty="0" smtClean="0">
                <a:latin typeface="Times New Roman" pitchFamily="18" charset="0"/>
                <a:cs typeface="Times New Roman" pitchFamily="18" charset="0"/>
              </a:rPr>
              <a:t> е </a:t>
            </a:r>
            <a:r>
              <a:rPr lang="ru-RU" sz="4800" b="0" dirty="0" err="1" smtClean="0">
                <a:latin typeface="Times New Roman" pitchFamily="18" charset="0"/>
                <a:cs typeface="Times New Roman" pitchFamily="18" charset="0"/>
              </a:rPr>
              <a:t>проектирал</a:t>
            </a:r>
            <a:r>
              <a:rPr lang="ru-RU" sz="48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0" dirty="0" err="1" smtClean="0">
                <a:latin typeface="Times New Roman" pitchFamily="18" charset="0"/>
                <a:cs typeface="Times New Roman" pitchFamily="18" charset="0"/>
              </a:rPr>
              <a:t>сградата</a:t>
            </a:r>
            <a:r>
              <a:rPr lang="ru-RU" sz="4800" b="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4800" b="0" dirty="0" err="1" smtClean="0">
                <a:latin typeface="Times New Roman" pitchFamily="18" charset="0"/>
                <a:cs typeface="Times New Roman" pitchFamily="18" charset="0"/>
              </a:rPr>
              <a:t>Австрийския</a:t>
            </a:r>
            <a:r>
              <a:rPr lang="ru-RU" sz="4800" b="0" dirty="0" smtClean="0">
                <a:latin typeface="Times New Roman" pitchFamily="18" charset="0"/>
                <a:cs typeface="Times New Roman" pitchFamily="18" charset="0"/>
              </a:rPr>
              <a:t> парламент и </a:t>
            </a:r>
            <a:r>
              <a:rPr lang="ru-RU" sz="4800" b="0" dirty="0" err="1" smtClean="0">
                <a:latin typeface="Times New Roman" pitchFamily="18" charset="0"/>
                <a:cs typeface="Times New Roman" pitchFamily="18" charset="0"/>
              </a:rPr>
              <a:t>Музикалната</a:t>
            </a:r>
            <a:r>
              <a:rPr lang="ru-RU" sz="48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0" dirty="0" err="1" smtClean="0">
                <a:latin typeface="Times New Roman" pitchFamily="18" charset="0"/>
                <a:cs typeface="Times New Roman" pitchFamily="18" charset="0"/>
              </a:rPr>
              <a:t>къща</a:t>
            </a:r>
            <a:r>
              <a:rPr lang="ru-RU" sz="48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0" dirty="0" err="1" smtClean="0">
                <a:latin typeface="Times New Roman" pitchFamily="18" charset="0"/>
                <a:cs typeface="Times New Roman" pitchFamily="18" charset="0"/>
              </a:rPr>
              <a:t>във</a:t>
            </a:r>
            <a:r>
              <a:rPr lang="ru-RU" sz="48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0" dirty="0" err="1" smtClean="0">
                <a:latin typeface="Times New Roman" pitchFamily="18" charset="0"/>
                <a:cs typeface="Times New Roman" pitchFamily="18" charset="0"/>
              </a:rPr>
              <a:t>Виена</a:t>
            </a:r>
            <a:r>
              <a:rPr lang="ru-RU" sz="4800" b="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800" b="0" dirty="0" err="1" smtClean="0">
                <a:latin typeface="Times New Roman" pitchFamily="18" charset="0"/>
                <a:cs typeface="Times New Roman" pitchFamily="18" charset="0"/>
              </a:rPr>
              <a:t>Проектиран</a:t>
            </a:r>
            <a:r>
              <a:rPr lang="ru-RU" sz="48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0" dirty="0" err="1" smtClean="0">
                <a:latin typeface="Times New Roman" pitchFamily="18" charset="0"/>
                <a:cs typeface="Times New Roman" pitchFamily="18" charset="0"/>
              </a:rPr>
              <a:t>през</a:t>
            </a:r>
            <a:r>
              <a:rPr lang="ru-RU" sz="4800" b="0" dirty="0" smtClean="0">
                <a:latin typeface="Times New Roman" pitchFamily="18" charset="0"/>
                <a:cs typeface="Times New Roman" pitchFamily="18" charset="0"/>
              </a:rPr>
              <a:t> 1859 г., </a:t>
            </a:r>
            <a:r>
              <a:rPr lang="ru-RU" sz="4800" b="0" dirty="0" err="1" smtClean="0">
                <a:latin typeface="Times New Roman" pitchFamily="18" charset="0"/>
                <a:cs typeface="Times New Roman" pitchFamily="18" charset="0"/>
              </a:rPr>
              <a:t>Академията</a:t>
            </a:r>
            <a:r>
              <a:rPr lang="ru-RU" sz="4800" b="0" dirty="0" smtClean="0">
                <a:latin typeface="Times New Roman" pitchFamily="18" charset="0"/>
                <a:cs typeface="Times New Roman" pitchFamily="18" charset="0"/>
              </a:rPr>
              <a:t> се смята за </a:t>
            </a:r>
            <a:r>
              <a:rPr lang="ru-RU" sz="4800" b="0" dirty="0" err="1" smtClean="0">
                <a:latin typeface="Times New Roman" pitchFamily="18" charset="0"/>
                <a:cs typeface="Times New Roman" pitchFamily="18" charset="0"/>
              </a:rPr>
              <a:t>главното</a:t>
            </a:r>
            <a:r>
              <a:rPr lang="ru-RU" sz="4800" b="0" dirty="0" smtClean="0">
                <a:latin typeface="Times New Roman" pitchFamily="18" charset="0"/>
                <a:cs typeface="Times New Roman" pitchFamily="18" charset="0"/>
              </a:rPr>
              <a:t> постижение на </a:t>
            </a:r>
            <a:r>
              <a:rPr lang="ru-RU" sz="4800" b="0" dirty="0" err="1" smtClean="0">
                <a:latin typeface="Times New Roman" pitchFamily="18" charset="0"/>
                <a:cs typeface="Times New Roman" pitchFamily="18" charset="0"/>
              </a:rPr>
              <a:t>Хансен</a:t>
            </a:r>
            <a:r>
              <a:rPr lang="ru-RU" sz="4800" b="0" dirty="0" smtClean="0">
                <a:latin typeface="Times New Roman" pitchFamily="18" charset="0"/>
                <a:cs typeface="Times New Roman" pitchFamily="18" charset="0"/>
              </a:rPr>
              <a:t> и е </a:t>
            </a:r>
            <a:r>
              <a:rPr lang="ru-RU" sz="4800" b="0" dirty="0" err="1" smtClean="0">
                <a:latin typeface="Times New Roman" pitchFamily="18" charset="0"/>
                <a:cs typeface="Times New Roman" pitchFamily="18" charset="0"/>
              </a:rPr>
              <a:t>силно</a:t>
            </a:r>
            <a:r>
              <a:rPr lang="ru-RU" sz="48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0" dirty="0" err="1" smtClean="0">
                <a:latin typeface="Times New Roman" pitchFamily="18" charset="0"/>
                <a:cs typeface="Times New Roman" pitchFamily="18" charset="0"/>
              </a:rPr>
              <a:t>вдъхновена</a:t>
            </a:r>
            <a:r>
              <a:rPr lang="ru-RU" sz="4800" b="0" dirty="0" smtClean="0">
                <a:latin typeface="Times New Roman" pitchFamily="18" charset="0"/>
                <a:cs typeface="Times New Roman" pitchFamily="18" charset="0"/>
              </a:rPr>
              <a:t> от </a:t>
            </a:r>
            <a:r>
              <a:rPr lang="ru-RU" sz="4800" b="0" dirty="0" err="1" smtClean="0">
                <a:latin typeface="Times New Roman" pitchFamily="18" charset="0"/>
                <a:cs typeface="Times New Roman" pitchFamily="18" charset="0"/>
              </a:rPr>
              <a:t>атинската</a:t>
            </a:r>
            <a:r>
              <a:rPr lang="ru-RU" sz="48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0" dirty="0" err="1" smtClean="0">
                <a:latin typeface="Times New Roman" pitchFamily="18" charset="0"/>
                <a:cs typeface="Times New Roman" pitchFamily="18" charset="0"/>
              </a:rPr>
              <a:t>класическа</a:t>
            </a:r>
            <a:r>
              <a:rPr lang="ru-RU" sz="4800" b="0" dirty="0" smtClean="0">
                <a:latin typeface="Times New Roman" pitchFamily="18" charset="0"/>
                <a:cs typeface="Times New Roman" pitchFamily="18" charset="0"/>
              </a:rPr>
              <a:t> архитектура от 5 век пр.н.е. </a:t>
            </a:r>
            <a:r>
              <a:rPr lang="ru-RU" sz="4800" b="0" dirty="0" err="1" smtClean="0">
                <a:latin typeface="Times New Roman" pitchFamily="18" charset="0"/>
                <a:cs typeface="Times New Roman" pitchFamily="18" charset="0"/>
              </a:rPr>
              <a:t>Сградата</a:t>
            </a:r>
            <a:r>
              <a:rPr lang="ru-RU" sz="4800" b="0" dirty="0" smtClean="0">
                <a:latin typeface="Times New Roman" pitchFamily="18" charset="0"/>
                <a:cs typeface="Times New Roman" pitchFamily="18" charset="0"/>
              </a:rPr>
              <a:t> се </a:t>
            </a:r>
            <a:r>
              <a:rPr lang="ru-RU" sz="4800" b="0" dirty="0" err="1" smtClean="0">
                <a:latin typeface="Times New Roman" pitchFamily="18" charset="0"/>
                <a:cs typeface="Times New Roman" pitchFamily="18" charset="0"/>
              </a:rPr>
              <a:t>отличава</a:t>
            </a:r>
            <a:r>
              <a:rPr lang="ru-RU" sz="48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0" dirty="0" err="1" smtClean="0">
                <a:latin typeface="Times New Roman" pitchFamily="18" charset="0"/>
                <a:cs typeface="Times New Roman" pitchFamily="18" charset="0"/>
              </a:rPr>
              <a:t>със</a:t>
            </a:r>
            <a:r>
              <a:rPr lang="ru-RU" sz="48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0" dirty="0" err="1" smtClean="0">
                <a:latin typeface="Times New Roman" pitchFamily="18" charset="0"/>
                <a:cs typeface="Times New Roman" pitchFamily="18" charset="0"/>
              </a:rPr>
              <a:t>сложни</a:t>
            </a:r>
            <a:r>
              <a:rPr lang="ru-RU" sz="48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0" dirty="0" err="1" smtClean="0">
                <a:latin typeface="Times New Roman" pitchFamily="18" charset="0"/>
                <a:cs typeface="Times New Roman" pitchFamily="18" charset="0"/>
              </a:rPr>
              <a:t>скулптурни</a:t>
            </a:r>
            <a:r>
              <a:rPr lang="ru-RU" sz="4800" b="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4800" b="0" dirty="0" err="1" smtClean="0">
                <a:latin typeface="Times New Roman" pitchFamily="18" charset="0"/>
                <a:cs typeface="Times New Roman" pitchFamily="18" charset="0"/>
              </a:rPr>
              <a:t>картинни</a:t>
            </a:r>
            <a:r>
              <a:rPr lang="ru-RU" sz="4800" b="0" dirty="0" smtClean="0">
                <a:latin typeface="Times New Roman" pitchFamily="18" charset="0"/>
                <a:cs typeface="Times New Roman" pitchFamily="18" charset="0"/>
              </a:rPr>
              <a:t> декорации, </a:t>
            </a:r>
            <a:r>
              <a:rPr lang="ru-RU" sz="4800" b="0" dirty="0" err="1" smtClean="0">
                <a:latin typeface="Times New Roman" pitchFamily="18" charset="0"/>
                <a:cs typeface="Times New Roman" pitchFamily="18" charset="0"/>
              </a:rPr>
              <a:t>представящи</a:t>
            </a:r>
            <a:r>
              <a:rPr lang="ru-RU" sz="48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0" dirty="0" err="1" smtClean="0">
                <a:latin typeface="Times New Roman" pitchFamily="18" charset="0"/>
                <a:cs typeface="Times New Roman" pitchFamily="18" charset="0"/>
              </a:rPr>
              <a:t>оригиналния</a:t>
            </a:r>
            <a:r>
              <a:rPr lang="ru-RU" sz="4800" b="0" dirty="0" smtClean="0">
                <a:latin typeface="Times New Roman" pitchFamily="18" charset="0"/>
                <a:cs typeface="Times New Roman" pitchFamily="18" charset="0"/>
              </a:rPr>
              <a:t> характер на </a:t>
            </a:r>
            <a:r>
              <a:rPr lang="ru-RU" sz="4800" b="0" dirty="0" err="1" smtClean="0">
                <a:latin typeface="Times New Roman" pitchFamily="18" charset="0"/>
                <a:cs typeface="Times New Roman" pitchFamily="18" charset="0"/>
              </a:rPr>
              <a:t>елинизма</a:t>
            </a:r>
            <a:r>
              <a:rPr lang="ru-RU" sz="4800" b="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bg-BG" sz="4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bg-BG" dirty="0"/>
          </a:p>
        </p:txBody>
      </p:sp>
      <p:pic>
        <p:nvPicPr>
          <p:cNvPr id="8" name="Контейнер за съдържание 7" descr="tour-athens-neoclassical-architectural-landmarks-2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2780928"/>
            <a:ext cx="4041775" cy="3672407"/>
          </a:xfr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Обиколка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неокласическите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архитектурни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забележителности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Гърция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bg-BG" dirty="0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395536" y="980728"/>
            <a:ext cx="4101852" cy="1584176"/>
          </a:xfrm>
        </p:spPr>
        <p:txBody>
          <a:bodyPr>
            <a:noAutofit/>
          </a:bodyPr>
          <a:lstStyle/>
          <a:p>
            <a:pPr algn="just"/>
            <a:r>
              <a:rPr lang="ru-RU" sz="1200" b="0" dirty="0" err="1"/>
              <a:t>Къщата</a:t>
            </a:r>
            <a:r>
              <a:rPr lang="ru-RU" sz="1200" b="0" dirty="0"/>
              <a:t> на Парламента, </a:t>
            </a:r>
            <a:r>
              <a:rPr lang="ru-RU" sz="1200" b="0" dirty="0" err="1"/>
              <a:t>разположена</a:t>
            </a:r>
            <a:r>
              <a:rPr lang="ru-RU" sz="1200" b="0" dirty="0"/>
              <a:t> на </a:t>
            </a:r>
            <a:r>
              <a:rPr lang="ru-RU" sz="1200" b="0" dirty="0" err="1"/>
              <a:t>площад</a:t>
            </a:r>
            <a:r>
              <a:rPr lang="ru-RU" sz="1200" b="0" dirty="0"/>
              <a:t> "Синтагма", е била </a:t>
            </a:r>
            <a:r>
              <a:rPr lang="ru-RU" sz="1200" b="0" dirty="0" err="1"/>
              <a:t>бивш</a:t>
            </a:r>
            <a:r>
              <a:rPr lang="ru-RU" sz="1200" b="0" dirty="0"/>
              <a:t> </a:t>
            </a:r>
            <a:r>
              <a:rPr lang="ru-RU" sz="1200" b="0" dirty="0" err="1"/>
              <a:t>кралски</a:t>
            </a:r>
            <a:r>
              <a:rPr lang="ru-RU" sz="1200" b="0" dirty="0"/>
              <a:t> дом на крал Ото и </a:t>
            </a:r>
            <a:r>
              <a:rPr lang="ru-RU" sz="1200" b="0" dirty="0" err="1"/>
              <a:t>кралица</a:t>
            </a:r>
            <a:r>
              <a:rPr lang="ru-RU" sz="1200" b="0" dirty="0"/>
              <a:t> Амалия, </a:t>
            </a:r>
            <a:r>
              <a:rPr lang="ru-RU" sz="1200" b="0" dirty="0" err="1"/>
              <a:t>първите</a:t>
            </a:r>
            <a:r>
              <a:rPr lang="ru-RU" sz="1200" b="0" dirty="0"/>
              <a:t> владетели на </a:t>
            </a:r>
            <a:r>
              <a:rPr lang="ru-RU" sz="1200" b="0" dirty="0" err="1"/>
              <a:t>новосъздадената</a:t>
            </a:r>
            <a:r>
              <a:rPr lang="ru-RU" sz="1200" b="0" dirty="0"/>
              <a:t> </a:t>
            </a:r>
            <a:r>
              <a:rPr lang="ru-RU" sz="1200" b="0" dirty="0" err="1"/>
              <a:t>гръцка</a:t>
            </a:r>
            <a:r>
              <a:rPr lang="ru-RU" sz="1200" b="0" dirty="0"/>
              <a:t> </a:t>
            </a:r>
            <a:r>
              <a:rPr lang="ru-RU" sz="1200" b="0" dirty="0" err="1"/>
              <a:t>държава</a:t>
            </a:r>
            <a:r>
              <a:rPr lang="ru-RU" sz="1200" b="0" dirty="0"/>
              <a:t>, </a:t>
            </a:r>
            <a:r>
              <a:rPr lang="ru-RU" sz="1200" b="0" dirty="0" err="1"/>
              <a:t>докато</a:t>
            </a:r>
            <a:r>
              <a:rPr lang="ru-RU" sz="1200" b="0" dirty="0"/>
              <a:t> </a:t>
            </a:r>
            <a:r>
              <a:rPr lang="ru-RU" sz="1200" b="0" dirty="0" err="1"/>
              <a:t>монархията</a:t>
            </a:r>
            <a:r>
              <a:rPr lang="ru-RU" sz="1200" b="0" dirty="0"/>
              <a:t> </a:t>
            </a:r>
            <a:r>
              <a:rPr lang="ru-RU" sz="1200" b="0" dirty="0" err="1"/>
              <a:t>беше</a:t>
            </a:r>
            <a:r>
              <a:rPr lang="ru-RU" sz="1200" b="0" dirty="0"/>
              <a:t> </a:t>
            </a:r>
            <a:r>
              <a:rPr lang="ru-RU" sz="1200" b="0" dirty="0" err="1"/>
              <a:t>премахната</a:t>
            </a:r>
            <a:r>
              <a:rPr lang="ru-RU" sz="1200" b="0" dirty="0"/>
              <a:t> </a:t>
            </a:r>
            <a:r>
              <a:rPr lang="ru-RU" sz="1200" b="0" dirty="0" err="1"/>
              <a:t>през</a:t>
            </a:r>
            <a:r>
              <a:rPr lang="ru-RU" sz="1200" b="0" dirty="0"/>
              <a:t> 1924 година. </a:t>
            </a:r>
            <a:r>
              <a:rPr lang="ru-RU" sz="1200" b="0" dirty="0" err="1"/>
              <a:t>Триетажният</a:t>
            </a:r>
            <a:r>
              <a:rPr lang="ru-RU" sz="1200" b="0" dirty="0"/>
              <a:t> дворец, </a:t>
            </a:r>
            <a:r>
              <a:rPr lang="ru-RU" sz="1200" b="0" dirty="0" err="1"/>
              <a:t>проектиран</a:t>
            </a:r>
            <a:r>
              <a:rPr lang="ru-RU" sz="1200" b="0" dirty="0"/>
              <a:t> от </a:t>
            </a:r>
            <a:r>
              <a:rPr lang="ru-RU" sz="1200" b="0" dirty="0" err="1"/>
              <a:t>германския</a:t>
            </a:r>
            <a:r>
              <a:rPr lang="ru-RU" sz="1200" b="0" dirty="0"/>
              <a:t> </a:t>
            </a:r>
            <a:r>
              <a:rPr lang="ru-RU" sz="1200" b="0" dirty="0" err="1"/>
              <a:t>архитект</a:t>
            </a:r>
            <a:r>
              <a:rPr lang="ru-RU" sz="1200" b="0" dirty="0"/>
              <a:t> Фридрих фон </a:t>
            </a:r>
            <a:r>
              <a:rPr lang="ru-RU" sz="1200" b="0" dirty="0" err="1"/>
              <a:t>Гартнер</a:t>
            </a:r>
            <a:r>
              <a:rPr lang="ru-RU" sz="1200" b="0" dirty="0"/>
              <a:t>, е построен от 1836 до 1842 г. и след </a:t>
            </a:r>
            <a:r>
              <a:rPr lang="ru-RU" sz="1200" b="0" dirty="0" err="1"/>
              <a:t>това</a:t>
            </a:r>
            <a:r>
              <a:rPr lang="ru-RU" sz="1200" b="0" dirty="0"/>
              <a:t> е </a:t>
            </a:r>
            <a:r>
              <a:rPr lang="ru-RU" sz="1200" b="0" dirty="0" err="1"/>
              <a:t>възстановен</a:t>
            </a:r>
            <a:r>
              <a:rPr lang="ru-RU" sz="1200" b="0" dirty="0"/>
              <a:t> след 1909 </a:t>
            </a:r>
            <a:r>
              <a:rPr lang="ru-RU" sz="1200" b="0" dirty="0" err="1"/>
              <a:t>огън</a:t>
            </a:r>
            <a:r>
              <a:rPr lang="ru-RU" sz="1200" b="0" dirty="0"/>
              <a:t> частично го </a:t>
            </a:r>
            <a:r>
              <a:rPr lang="ru-RU" sz="1200" b="0" dirty="0" err="1"/>
              <a:t>унищожава</a:t>
            </a:r>
            <a:r>
              <a:rPr lang="ru-RU" sz="1200" b="0" dirty="0"/>
              <a:t>. </a:t>
            </a:r>
            <a:endParaRPr lang="bg-BG" sz="1200" dirty="0"/>
          </a:p>
        </p:txBody>
      </p:sp>
      <p:pic>
        <p:nvPicPr>
          <p:cNvPr id="7" name="Контейнер за съдържание 6" descr="tour-athens-neoclassical-architectural-landmarks-7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2852935"/>
            <a:ext cx="4040188" cy="3384377"/>
          </a:xfrm>
        </p:spPr>
      </p:pic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268760"/>
            <a:ext cx="4041775" cy="1296144"/>
          </a:xfrm>
        </p:spPr>
        <p:txBody>
          <a:bodyPr>
            <a:noAutofit/>
          </a:bodyPr>
          <a:lstStyle/>
          <a:p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Първата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постоянна база на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гръцкия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парламент,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Къщата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стария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парламент (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Palia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Vouli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) се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намира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на улица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Stadiou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центъра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Атина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Финансирана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от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кралица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Амалия и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проектирана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главно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от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френския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архитект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Франсоа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Буланг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старата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камара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на парламента е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завършена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едва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през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1875 г.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Свързана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директно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бурната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политическа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история на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Гърция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къщата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стария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парламент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сега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е дом на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Националния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исторически музей,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падането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Константинопол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през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1453 г.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през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Втората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световна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война.</a:t>
            </a:r>
            <a:endParaRPr lang="bg-BG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Контейнер за съдържание 7" descr="tour-athens-neoclassical-architectural-landmarks-9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2852936"/>
            <a:ext cx="4041775" cy="3384376"/>
          </a:xfrm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СТАРОГРЪЦКИ ТЕАТЪР</a:t>
            </a:r>
            <a:endParaRPr lang="bg-BG" dirty="0"/>
          </a:p>
        </p:txBody>
      </p:sp>
      <p:pic>
        <p:nvPicPr>
          <p:cNvPr id="4" name="Контейнер за съдържание 3" descr="изтеглен файл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1484784"/>
            <a:ext cx="6768752" cy="5040560"/>
          </a:xfrm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179512" y="548680"/>
            <a:ext cx="4317876" cy="2232247"/>
          </a:xfrm>
        </p:spPr>
        <p:txBody>
          <a:bodyPr>
            <a:noAutofit/>
          </a:bodyPr>
          <a:lstStyle/>
          <a:p>
            <a:pPr algn="just"/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Театралната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история в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Древна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Гърция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поне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такава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каквато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е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достигнала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до нас, е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свързана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най-вече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с град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Атина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през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петото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четвъртото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столетие пр. Хр.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Главни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фигури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тази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стория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петима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драматурзи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трима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автори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на трагедии и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двама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комедийни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също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така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един теоретик и един критик</a:t>
            </a:r>
            <a:r>
              <a:rPr lang="ru-RU" sz="1200" b="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Историята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започва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в края на VI век с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постановлението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на един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популистки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управник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Пизистрат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, да се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провежда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състезание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изпълнение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на трагически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пиеси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което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бъде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част от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ежегодните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пролетни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празници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посветени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на Дионисий. След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свалянето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му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от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власт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този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фестивал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бързо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добил граждански и политически измерения. За него било определено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място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със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статут на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фестивално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градче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, наречено Дионисия. В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тази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част от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историята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изплува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името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Теспис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писател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актьор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, жрец или и трите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заедно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?), за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когото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е записано,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че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е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спечелил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състезанието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пиеса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през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534г. пр. Хр.</a:t>
            </a:r>
            <a:endParaRPr lang="bg-BG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Контейнер за съдържание 6" descr="Odeon-of-Herodes-Atticus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2897549"/>
            <a:ext cx="4040188" cy="3555787"/>
          </a:xfrm>
        </p:spPr>
      </p:pic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0"/>
            <a:ext cx="4041775" cy="2636912"/>
          </a:xfrm>
        </p:spPr>
        <p:txBody>
          <a:bodyPr>
            <a:noAutofit/>
          </a:bodyPr>
          <a:lstStyle/>
          <a:p>
            <a:pPr algn="just"/>
            <a:r>
              <a:rPr lang="ru-RU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Театърът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, предназначен за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ежегодното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представяне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пиеси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време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празненствата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през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май и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април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, е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разположен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подножието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Акропола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, в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съседство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с храма на Дионисий. В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центъра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сценичното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пространство се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издигал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олтар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и от IV век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нататък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предния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 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ред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имало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място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за жреца на Дионисий.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Впоследствие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се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появява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втора,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издигната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на колони сцена,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сценични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постройки и сценична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машинария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Въвежда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се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задължителна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такса за вход.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Комедията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нравите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, известна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като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“Нова комедия” се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появява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в края на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четвърти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век и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бележи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крайната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 smtClean="0">
                <a:latin typeface="Times New Roman" pitchFamily="18" charset="0"/>
                <a:cs typeface="Times New Roman" pitchFamily="18" charset="0"/>
              </a:rPr>
              <a:t>то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Още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по-озадачаващо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е,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че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гърците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по-малко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от век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успяват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изработят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формалния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код на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драматическите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жанрове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– трагедия, комедия, </a:t>
            </a:r>
            <a:r>
              <a:rPr lang="ru-RU" sz="1200" b="0" dirty="0" err="1">
                <a:latin typeface="Times New Roman" pitchFamily="18" charset="0"/>
                <a:cs typeface="Times New Roman" pitchFamily="18" charset="0"/>
              </a:rPr>
              <a:t>сатирна</a:t>
            </a:r>
            <a:r>
              <a:rPr lang="ru-RU" sz="1200" b="0" dirty="0">
                <a:latin typeface="Times New Roman" pitchFamily="18" charset="0"/>
                <a:cs typeface="Times New Roman" pitchFamily="18" charset="0"/>
              </a:rPr>
              <a:t> драма. </a:t>
            </a:r>
            <a:endParaRPr lang="bg-BG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Контейнер за съдържание 7" descr="teatar5-696x376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2852936"/>
            <a:ext cx="4041775" cy="3528393"/>
          </a:xfrm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3275856" y="188640"/>
            <a:ext cx="3008313" cy="491654"/>
          </a:xfrm>
        </p:spPr>
        <p:txBody>
          <a:bodyPr>
            <a:normAutofit/>
          </a:bodyPr>
          <a:lstStyle/>
          <a:p>
            <a:pPr algn="ctr"/>
            <a:r>
              <a:rPr lang="bg-BG" sz="2400" dirty="0" smtClean="0">
                <a:latin typeface="Times New Roman" pitchFamily="18" charset="0"/>
                <a:cs typeface="Times New Roman" pitchFamily="18" charset="0"/>
              </a:rPr>
              <a:t>Музеи в Гърция</a:t>
            </a:r>
            <a:endParaRPr lang="bg-BG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Контейнер за съдържание 4" descr="QEGU0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5050" y="980728"/>
            <a:ext cx="5111750" cy="4464496"/>
          </a:xfrm>
        </p:spPr>
      </p:pic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908720"/>
            <a:ext cx="3008313" cy="5217443"/>
          </a:xfrm>
        </p:spPr>
        <p:txBody>
          <a:bodyPr/>
          <a:lstStyle/>
          <a:p>
            <a:pPr algn="just"/>
            <a:r>
              <a:rPr lang="ru-RU" dirty="0" err="1"/>
              <a:t>Основните</a:t>
            </a:r>
            <a:r>
              <a:rPr lang="ru-RU" dirty="0"/>
              <a:t> музеи, </a:t>
            </a:r>
            <a:r>
              <a:rPr lang="ru-RU" dirty="0" err="1"/>
              <a:t>притежаващи</a:t>
            </a:r>
            <a:r>
              <a:rPr lang="ru-RU" dirty="0"/>
              <a:t> </a:t>
            </a:r>
            <a:r>
              <a:rPr lang="ru-RU" dirty="0" err="1"/>
              <a:t>гръцки</a:t>
            </a:r>
            <a:r>
              <a:rPr lang="ru-RU" dirty="0"/>
              <a:t> </a:t>
            </a:r>
            <a:r>
              <a:rPr lang="ru-RU" dirty="0" err="1"/>
              <a:t>антични</a:t>
            </a:r>
            <a:r>
              <a:rPr lang="ru-RU" dirty="0"/>
              <a:t> </a:t>
            </a:r>
            <a:r>
              <a:rPr lang="ru-RU" dirty="0" err="1"/>
              <a:t>предмети</a:t>
            </a:r>
            <a:r>
              <a:rPr lang="ru-RU" dirty="0"/>
              <a:t>,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Националният</a:t>
            </a:r>
            <a:r>
              <a:rPr lang="ru-RU" dirty="0"/>
              <a:t> археологически музей, </a:t>
            </a:r>
            <a:r>
              <a:rPr lang="ru-RU" dirty="0" err="1"/>
              <a:t>Византийският</a:t>
            </a:r>
            <a:r>
              <a:rPr lang="ru-RU" dirty="0"/>
              <a:t> музей и </a:t>
            </a:r>
            <a:r>
              <a:rPr lang="ru-RU" dirty="0" err="1"/>
              <a:t>музеят</a:t>
            </a:r>
            <a:r>
              <a:rPr lang="ru-RU" dirty="0"/>
              <a:t> </a:t>
            </a:r>
            <a:r>
              <a:rPr lang="ru-RU" dirty="0" err="1"/>
              <a:t>Акрополис</a:t>
            </a:r>
            <a:r>
              <a:rPr lang="ru-RU" dirty="0"/>
              <a:t>, </a:t>
            </a:r>
            <a:r>
              <a:rPr lang="ru-RU" dirty="0" err="1"/>
              <a:t>всичките</a:t>
            </a:r>
            <a:r>
              <a:rPr lang="ru-RU" dirty="0"/>
              <a:t> в </a:t>
            </a:r>
            <a:r>
              <a:rPr lang="ru-RU" dirty="0" err="1"/>
              <a:t>Атина</a:t>
            </a:r>
            <a:r>
              <a:rPr lang="ru-RU" dirty="0"/>
              <a:t>, и </a:t>
            </a:r>
            <a:r>
              <a:rPr lang="ru-RU" dirty="0" err="1"/>
              <a:t>археологическите</a:t>
            </a:r>
            <a:r>
              <a:rPr lang="ru-RU" dirty="0"/>
              <a:t> музеи в Олимпия и </a:t>
            </a:r>
            <a:r>
              <a:rPr lang="ru-RU" dirty="0" err="1"/>
              <a:t>Солун</a:t>
            </a:r>
            <a:r>
              <a:rPr lang="ru-RU" dirty="0"/>
              <a:t>. </a:t>
            </a:r>
            <a:r>
              <a:rPr lang="ru-RU" dirty="0" err="1"/>
              <a:t>Археологическият</a:t>
            </a:r>
            <a:r>
              <a:rPr lang="ru-RU" dirty="0"/>
              <a:t> музей в Ираклион на остров Крит </a:t>
            </a:r>
            <a:r>
              <a:rPr lang="ru-RU" dirty="0" err="1"/>
              <a:t>притежава</a:t>
            </a:r>
            <a:r>
              <a:rPr lang="ru-RU" dirty="0"/>
              <a:t> </a:t>
            </a:r>
            <a:r>
              <a:rPr lang="ru-RU" dirty="0" err="1"/>
              <a:t>внушителна</a:t>
            </a:r>
            <a:r>
              <a:rPr lang="ru-RU" dirty="0"/>
              <a:t> </a:t>
            </a:r>
            <a:r>
              <a:rPr lang="ru-RU" dirty="0" err="1"/>
              <a:t>колекция</a:t>
            </a:r>
            <a:r>
              <a:rPr lang="ru-RU" dirty="0"/>
              <a:t> от </a:t>
            </a:r>
            <a:r>
              <a:rPr lang="ru-RU" dirty="0" err="1"/>
              <a:t>минойски</a:t>
            </a:r>
            <a:r>
              <a:rPr lang="ru-RU" dirty="0"/>
              <a:t> и </a:t>
            </a:r>
            <a:r>
              <a:rPr lang="ru-RU" dirty="0" err="1"/>
              <a:t>ранногръцки</a:t>
            </a:r>
            <a:r>
              <a:rPr lang="ru-RU" dirty="0"/>
              <a:t> </a:t>
            </a:r>
            <a:r>
              <a:rPr lang="ru-RU" dirty="0" err="1"/>
              <a:t>антични</a:t>
            </a:r>
            <a:r>
              <a:rPr lang="ru-RU" dirty="0"/>
              <a:t> </a:t>
            </a:r>
            <a:r>
              <a:rPr lang="ru-RU" dirty="0" err="1"/>
              <a:t>предмети</a:t>
            </a:r>
            <a:r>
              <a:rPr lang="ru-RU" dirty="0"/>
              <a:t>. </a:t>
            </a:r>
            <a:r>
              <a:rPr lang="ru-RU" dirty="0" err="1"/>
              <a:t>Също</a:t>
            </a:r>
            <a:r>
              <a:rPr lang="ru-RU" dirty="0"/>
              <a:t> </a:t>
            </a:r>
            <a:r>
              <a:rPr lang="ru-RU" dirty="0" err="1"/>
              <a:t>така</a:t>
            </a:r>
            <a:r>
              <a:rPr lang="ru-RU" dirty="0"/>
              <a:t> в </a:t>
            </a:r>
            <a:r>
              <a:rPr lang="ru-RU" dirty="0" err="1"/>
              <a:t>Атина</a:t>
            </a:r>
            <a:r>
              <a:rPr lang="ru-RU" dirty="0"/>
              <a:t> се </a:t>
            </a:r>
            <a:r>
              <a:rPr lang="ru-RU" dirty="0" err="1"/>
              <a:t>намират</a:t>
            </a:r>
            <a:r>
              <a:rPr lang="ru-RU" dirty="0"/>
              <a:t> и </a:t>
            </a:r>
            <a:r>
              <a:rPr lang="ru-RU" dirty="0" err="1"/>
              <a:t>музеят</a:t>
            </a:r>
            <a:r>
              <a:rPr lang="ru-RU" dirty="0"/>
              <a:t> </a:t>
            </a:r>
            <a:r>
              <a:rPr lang="ru-RU" dirty="0" err="1"/>
              <a:t>Голандрис</a:t>
            </a:r>
            <a:r>
              <a:rPr lang="ru-RU" dirty="0"/>
              <a:t> на </a:t>
            </a:r>
            <a:r>
              <a:rPr lang="ru-RU" dirty="0" err="1"/>
              <a:t>цикладското</a:t>
            </a:r>
            <a:r>
              <a:rPr lang="ru-RU" dirty="0"/>
              <a:t> </a:t>
            </a:r>
            <a:r>
              <a:rPr lang="ru-RU" dirty="0" err="1"/>
              <a:t>изкуство</a:t>
            </a:r>
            <a:r>
              <a:rPr lang="ru-RU" dirty="0"/>
              <a:t>, </a:t>
            </a:r>
            <a:r>
              <a:rPr lang="ru-RU" dirty="0" err="1"/>
              <a:t>който</a:t>
            </a:r>
            <a:r>
              <a:rPr lang="ru-RU" dirty="0"/>
              <a:t> </a:t>
            </a:r>
            <a:r>
              <a:rPr lang="ru-RU" dirty="0" err="1"/>
              <a:t>съдържа</a:t>
            </a:r>
            <a:r>
              <a:rPr lang="ru-RU" dirty="0"/>
              <a:t> </a:t>
            </a:r>
            <a:r>
              <a:rPr lang="ru-RU" dirty="0" err="1"/>
              <a:t>предимно</a:t>
            </a:r>
            <a:r>
              <a:rPr lang="ru-RU" dirty="0"/>
              <a:t> </a:t>
            </a:r>
            <a:r>
              <a:rPr lang="ru-RU" dirty="0" err="1"/>
              <a:t>предмети</a:t>
            </a:r>
            <a:r>
              <a:rPr lang="ru-RU" dirty="0"/>
              <a:t> от </a:t>
            </a:r>
            <a:r>
              <a:rPr lang="ru-RU" dirty="0" err="1"/>
              <a:t>древната</a:t>
            </a:r>
            <a:r>
              <a:rPr lang="ru-RU" dirty="0"/>
              <a:t> </a:t>
            </a:r>
            <a:r>
              <a:rPr lang="ru-RU" dirty="0" err="1"/>
              <a:t>егейска</a:t>
            </a:r>
            <a:r>
              <a:rPr lang="ru-RU" dirty="0"/>
              <a:t> </a:t>
            </a:r>
            <a:r>
              <a:rPr lang="ru-RU" dirty="0" err="1"/>
              <a:t>култура</a:t>
            </a:r>
            <a:r>
              <a:rPr lang="ru-RU" dirty="0"/>
              <a:t>, </a:t>
            </a:r>
            <a:r>
              <a:rPr lang="ru-RU" dirty="0" err="1"/>
              <a:t>музеят</a:t>
            </a:r>
            <a:r>
              <a:rPr lang="ru-RU" dirty="0"/>
              <a:t> </a:t>
            </a:r>
            <a:r>
              <a:rPr lang="ru-RU" dirty="0" err="1"/>
              <a:t>Бенаки</a:t>
            </a:r>
            <a:r>
              <a:rPr lang="ru-RU" dirty="0"/>
              <a:t>, </a:t>
            </a:r>
            <a:r>
              <a:rPr lang="ru-RU" dirty="0" err="1"/>
              <a:t>съдържащ</a:t>
            </a:r>
            <a:r>
              <a:rPr lang="ru-RU" dirty="0"/>
              <a:t> </a:t>
            </a:r>
            <a:r>
              <a:rPr lang="ru-RU" dirty="0" err="1"/>
              <a:t>антични</a:t>
            </a:r>
            <a:r>
              <a:rPr lang="ru-RU" dirty="0"/>
              <a:t> </a:t>
            </a:r>
            <a:r>
              <a:rPr lang="ru-RU" dirty="0" err="1"/>
              <a:t>предмети</a:t>
            </a:r>
            <a:r>
              <a:rPr lang="ru-RU" dirty="0"/>
              <a:t> </a:t>
            </a:r>
            <a:r>
              <a:rPr lang="ru-RU" dirty="0" err="1"/>
              <a:t>от</a:t>
            </a:r>
            <a:r>
              <a:rPr lang="ru-RU" dirty="0"/>
              <a:t> </a:t>
            </a:r>
            <a:r>
              <a:rPr lang="ru-RU" dirty="0" err="1"/>
              <a:t>посткласическо</a:t>
            </a:r>
            <a:r>
              <a:rPr lang="ru-RU" dirty="0"/>
              <a:t> </a:t>
            </a:r>
            <a:r>
              <a:rPr lang="ru-RU" dirty="0" err="1"/>
              <a:t>време</a:t>
            </a:r>
            <a:r>
              <a:rPr lang="ru-RU" dirty="0"/>
              <a:t>, и </a:t>
            </a:r>
            <a:r>
              <a:rPr lang="ru-RU" dirty="0" err="1"/>
              <a:t>Националният</a:t>
            </a:r>
            <a:r>
              <a:rPr lang="ru-RU" dirty="0"/>
              <a:t> исторически музей. </a:t>
            </a:r>
            <a:r>
              <a:rPr lang="ru-RU" dirty="0" err="1"/>
              <a:t>Музеят</a:t>
            </a:r>
            <a:r>
              <a:rPr lang="ru-RU" dirty="0"/>
              <a:t> на </a:t>
            </a:r>
            <a:r>
              <a:rPr lang="ru-RU" dirty="0" err="1"/>
              <a:t>гръцкото</a:t>
            </a:r>
            <a:r>
              <a:rPr lang="ru-RU" dirty="0"/>
              <a:t> народно </a:t>
            </a:r>
            <a:r>
              <a:rPr lang="ru-RU" dirty="0" err="1"/>
              <a:t>изкувство</a:t>
            </a:r>
            <a:r>
              <a:rPr lang="ru-RU" dirty="0"/>
              <a:t> в </a:t>
            </a:r>
            <a:r>
              <a:rPr lang="ru-RU" dirty="0" err="1"/>
              <a:t>Атина</a:t>
            </a:r>
            <a:r>
              <a:rPr lang="ru-RU" dirty="0"/>
              <a:t> </a:t>
            </a:r>
            <a:r>
              <a:rPr lang="ru-RU" dirty="0" err="1"/>
              <a:t>притежава</a:t>
            </a:r>
            <a:r>
              <a:rPr lang="ru-RU" dirty="0"/>
              <a:t> богата </a:t>
            </a:r>
            <a:r>
              <a:rPr lang="ru-RU" dirty="0" err="1"/>
              <a:t>колекция</a:t>
            </a:r>
            <a:r>
              <a:rPr lang="ru-RU" dirty="0"/>
              <a:t> от </a:t>
            </a:r>
            <a:r>
              <a:rPr lang="ru-RU" dirty="0" err="1"/>
              <a:t>традиционни</a:t>
            </a:r>
            <a:r>
              <a:rPr lang="ru-RU" dirty="0"/>
              <a:t> </a:t>
            </a:r>
            <a:r>
              <a:rPr lang="ru-RU" dirty="0" err="1"/>
              <a:t>костюми</a:t>
            </a:r>
            <a:r>
              <a:rPr lang="ru-RU" dirty="0"/>
              <a:t>.</a:t>
            </a:r>
            <a:endParaRPr lang="bg-BG" dirty="0"/>
          </a:p>
        </p:txBody>
      </p:sp>
    </p:spTree>
  </p:cSld>
  <p:clrMapOvr>
    <a:masterClrMapping/>
  </p:clrMapOvr>
  <p:transition spd="slow">
    <p:blind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Контейнер за съдържание 8" descr="national-archeological-museum-athens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39552" y="3140968"/>
            <a:ext cx="7848872" cy="3456384"/>
          </a:xfrm>
        </p:spPr>
      </p:pic>
      <p:sp>
        <p:nvSpPr>
          <p:cNvPr id="8" name="Контейнер за съдържание 5"/>
          <p:cNvSpPr>
            <a:spLocks noGrp="1"/>
          </p:cNvSpPr>
          <p:nvPr>
            <p:ph type="body" idx="1"/>
          </p:nvPr>
        </p:nvSpPr>
        <p:spPr>
          <a:xfrm>
            <a:off x="457200" y="260648"/>
            <a:ext cx="8147248" cy="3024336"/>
          </a:xfrm>
        </p:spPr>
        <p:txBody>
          <a:bodyPr>
            <a:noAutofit/>
          </a:bodyPr>
          <a:lstStyle/>
          <a:p>
            <a:pPr algn="just"/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Националният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археологически музе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й в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Атина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съхранява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едни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от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най-известните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артефакти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от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различни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райони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Гърция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от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праисторическия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период до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късната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Античност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Сградата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на музея е построена в периода 1866-1889 г.,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като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западното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крило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е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издигнато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през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1874 г.,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северното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– 1881 г., а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южното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– 1885 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</a:rPr>
              <a:t>Това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е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най-известният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археологически музей в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Гърция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и с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една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от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най-богатите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в света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колекции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от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древногръцко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изкуство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. Не случайно той е известен сред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жителите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Атина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като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Музеят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”. Тук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представени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достиженията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всички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цивилизации, развивали се на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територията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съвременна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Гърция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предмети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от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древността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скулптури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грънчарски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изделия, произведения от бронз,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египетско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 smtClean="0">
                <a:latin typeface="Times New Roman" pitchFamily="18" charset="0"/>
                <a:cs typeface="Times New Roman" pitchFamily="18" charset="0"/>
              </a:rPr>
              <a:t>изкуство.В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музея се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организират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различни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временни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експозиции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както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и лекции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свързани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археологията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специални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образователни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програми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деца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. На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двата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му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етажа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разположени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48-те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изложбени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зали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които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съжаление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достатъчни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да се представят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всичките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30 000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обекта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от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древността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намерени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разкопки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прокарване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метрото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Атина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. По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всяка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вероятност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още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много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безценни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археологически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предмети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лежат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скрити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под </a:t>
            </a:r>
            <a:r>
              <a:rPr lang="ru-RU" sz="1400" b="0" dirty="0" err="1">
                <a:latin typeface="Times New Roman" pitchFamily="18" charset="0"/>
                <a:cs typeface="Times New Roman" pitchFamily="18" charset="0"/>
              </a:rPr>
              <a:t>гръцката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 столица.</a:t>
            </a:r>
          </a:p>
          <a:p>
            <a:endParaRPr lang="bg-BG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тема">
  <a:themeElements>
    <a:clrScheme name="О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</TotalTime>
  <Words>1011</Words>
  <Application>Microsoft Office PowerPoint</Application>
  <PresentationFormat>Презентация на цял екран (4:3)</PresentationFormat>
  <Paragraphs>24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11</vt:i4>
      </vt:variant>
    </vt:vector>
  </HeadingPairs>
  <TitlesOfParts>
    <vt:vector size="12" baseType="lpstr">
      <vt:lpstr>Office тема</vt:lpstr>
      <vt:lpstr>КУЛТУРНО НАСЛЕДСТВО НА ГЪРЦИЯ</vt:lpstr>
      <vt:lpstr>Гърция е страна на древни мислители и философи, на многовековна култура, на необятна история. Тя има силна литературна традиция, особено в областта на поезията. Гръцкият поет Константин Кавафи, който прекарва по-голямата част от живота си в Александрия, Египет, получил международно признание през 20-ти век. Неговите поеми, повечето от които са създадени в класическата ера, носят усещането за носталгия към миналата слава на Гърция.</vt:lpstr>
      <vt:lpstr>Великите древногръцки философи</vt:lpstr>
      <vt:lpstr>Обиколка на неокласическите архитектурни забележителности на Гърция </vt:lpstr>
      <vt:lpstr>  Обиколка на неокласическите архитектурни забележителности на Гърция </vt:lpstr>
      <vt:lpstr>СТАРОГРЪЦКИ ТЕАТЪР</vt:lpstr>
      <vt:lpstr>Презентация на PowerPoint</vt:lpstr>
      <vt:lpstr>Музеи в Гърция</vt:lpstr>
      <vt:lpstr>Презентация на PowerPoint</vt:lpstr>
      <vt:lpstr>Византийският музей е централен музей в Атина и един от основните в Гърция,  събрали византийско и пост-византийско изкуство от късната Античност и Средновековието.Той е основан през 1914 г. Организиран е в две крила:за византийската епоха (IV век до 1453) и за поствизантийския период (1453 до XX век). Музеят разполага с над 25 000 експоната: скулптури, икони, стенописи, живопис, керамика, тъкани, ръкописи, и мозайки, произхождащи от всички региони, докоснати от гръко-византийската култура. Византийският музей се различава значително от Националния археологически музей, затова си заслужава да се посетят и двата.Често посетителите на града, пленени от славата на Древна Гърция и Атина, пренебрегват възможността да се запознаят подробно с историята на могъщата средновековна Византийска империя, да се върнат в най-славните години от развитието й.През 2001 . музеят е разширен и сега тук са представени наследството от историята и изкуството не само на региона,но и на цялата Византийска империя. </vt:lpstr>
      <vt:lpstr>Археологическият музей в Ираклион е един от най-старите и значими в Гърция, а така също е сред най-известните в Европа. В него се съхраняват артефакти от неолита до римската епоха. Музеят се гордее със своята богата колекция от минойската цивилизация, която съдържа истински шедьоври на минойското изкуство.   Началото е поставено през 1883 г., когато е изложената първата археологическа сбирка, събрана в 2 стаи.   Музеят се намира в центъра на града. Сградата е проектирана от архитекта Патроклис Карантинос.Строена е между 1935 и 1958 година.Изградена е на мястото, където преди това е бил венецианският манастир „Св. Франциск“, който е бил разрушен от земетресение през 1856 г..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КУЛТУРНО НАСЛЕДСТВО НА ГЪРЦИЯ</dc:title>
  <dc:creator>User7</dc:creator>
  <cp:lastModifiedBy>User</cp:lastModifiedBy>
  <cp:revision>17</cp:revision>
  <dcterms:created xsi:type="dcterms:W3CDTF">2020-05-11T05:08:04Z</dcterms:created>
  <dcterms:modified xsi:type="dcterms:W3CDTF">2020-05-24T19:46:42Z</dcterms:modified>
</cp:coreProperties>
</file>