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EF8F799-143E-4276-8B76-3B72D869EF75}" type="datetimeFigureOut">
              <a:rPr lang="bg-BG" smtClean="0"/>
              <a:t>10.5.2020 г.</a:t>
            </a:fld>
            <a:endParaRPr lang="bg-B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D0B302-BE3A-4762-82B5-B25D5C33DE50}" type="slidenum">
              <a:rPr lang="bg-BG" smtClean="0"/>
              <a:t>‹#›</a:t>
            </a:fld>
            <a:endParaRPr lang="bg-BG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ранция — Французи – Уикицит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63477"/>
            <a:ext cx="3960440" cy="388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395536" y="692697"/>
            <a:ext cx="8062664" cy="2088231"/>
          </a:xfrm>
        </p:spPr>
        <p:txBody>
          <a:bodyPr>
            <a:normAutofit/>
          </a:bodyPr>
          <a:lstStyle/>
          <a:p>
            <a:pPr algn="ctr"/>
            <a:r>
              <a:rPr lang="bg-BG" dirty="0" smtClean="0"/>
              <a:t>Културното наследство на Франция 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27584" y="5105400"/>
            <a:ext cx="7854696" cy="1752600"/>
          </a:xfrm>
        </p:spPr>
        <p:txBody>
          <a:bodyPr/>
          <a:lstStyle/>
          <a:p>
            <a:r>
              <a:rPr lang="bg-BG" dirty="0" smtClean="0"/>
              <a:t>Изготвили</a:t>
            </a:r>
          </a:p>
          <a:p>
            <a:r>
              <a:rPr lang="bg-BG" dirty="0" smtClean="0"/>
              <a:t> учениците </a:t>
            </a:r>
          </a:p>
          <a:p>
            <a:r>
              <a:rPr lang="bg-BG" dirty="0" smtClean="0"/>
              <a:t>от 8 клас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2094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Библиотеки </a:t>
            </a:r>
            <a:r>
              <a:rPr lang="bg-BG" dirty="0"/>
              <a:t>и музеи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-180528" y="1941509"/>
            <a:ext cx="5477247" cy="2828432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Повечето</a:t>
            </a:r>
            <a:r>
              <a:rPr lang="ru-RU" dirty="0"/>
              <a:t> </a:t>
            </a:r>
            <a:r>
              <a:rPr lang="ru-RU" dirty="0" err="1"/>
              <a:t>провинциални</a:t>
            </a:r>
            <a:r>
              <a:rPr lang="ru-RU" dirty="0"/>
              <a:t> </a:t>
            </a:r>
            <a:r>
              <a:rPr lang="ru-RU" dirty="0" err="1"/>
              <a:t>градове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Франция </a:t>
            </a:r>
            <a:r>
              <a:rPr lang="ru-RU" dirty="0" err="1"/>
              <a:t>имат</a:t>
            </a:r>
            <a:r>
              <a:rPr lang="ru-RU" dirty="0"/>
              <a:t> </a:t>
            </a:r>
            <a:r>
              <a:rPr lang="ru-RU" dirty="0" err="1"/>
              <a:t>градски</a:t>
            </a:r>
            <a:r>
              <a:rPr lang="ru-RU" dirty="0"/>
              <a:t> библиотеки и музеи. </a:t>
            </a:r>
            <a:r>
              <a:rPr lang="ru-RU" dirty="0" err="1"/>
              <a:t>Най</a:t>
            </a:r>
            <a:r>
              <a:rPr lang="ru-RU" dirty="0"/>
              <a:t>-много </a:t>
            </a:r>
            <a:r>
              <a:rPr lang="ru-RU" dirty="0" err="1"/>
              <a:t>са</a:t>
            </a:r>
            <a:r>
              <a:rPr lang="ru-RU" dirty="0"/>
              <a:t> в Париж, </a:t>
            </a:r>
            <a:r>
              <a:rPr lang="ru-RU" dirty="0" err="1"/>
              <a:t>разбира</a:t>
            </a:r>
            <a:r>
              <a:rPr lang="ru-RU" dirty="0"/>
              <a:t> се. </a:t>
            </a:r>
            <a:r>
              <a:rPr lang="ru-RU" dirty="0" err="1"/>
              <a:t>Главните</a:t>
            </a:r>
            <a:r>
              <a:rPr lang="ru-RU" dirty="0"/>
              <a:t> библиотеки в Париж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Националната</a:t>
            </a:r>
            <a:r>
              <a:rPr lang="ru-RU" dirty="0"/>
              <a:t> библиотека, </a:t>
            </a:r>
            <a:r>
              <a:rPr lang="ru-RU" dirty="0" err="1"/>
              <a:t>която</a:t>
            </a:r>
            <a:r>
              <a:rPr lang="ru-RU" dirty="0"/>
              <a:t> </a:t>
            </a:r>
            <a:r>
              <a:rPr lang="ru-RU" dirty="0" err="1"/>
              <a:t>притежава</a:t>
            </a:r>
            <a:r>
              <a:rPr lang="ru-RU" dirty="0"/>
              <a:t> </a:t>
            </a:r>
            <a:r>
              <a:rPr lang="ru-RU" dirty="0" err="1"/>
              <a:t>повече</a:t>
            </a:r>
            <a:r>
              <a:rPr lang="ru-RU" dirty="0"/>
              <a:t> от </a:t>
            </a:r>
            <a:r>
              <a:rPr lang="ru-RU" dirty="0" err="1"/>
              <a:t>девет</a:t>
            </a:r>
            <a:r>
              <a:rPr lang="ru-RU" dirty="0"/>
              <a:t> </a:t>
            </a:r>
            <a:r>
              <a:rPr lang="ru-RU" dirty="0" err="1"/>
              <a:t>милиона</a:t>
            </a:r>
            <a:r>
              <a:rPr lang="ru-RU" dirty="0"/>
              <a:t> книги, и </a:t>
            </a:r>
            <a:r>
              <a:rPr lang="ru-RU" dirty="0" err="1"/>
              <a:t>университетските</a:t>
            </a:r>
            <a:r>
              <a:rPr lang="ru-RU" dirty="0"/>
              <a:t> библиотеки в Париж. </a:t>
            </a:r>
            <a:r>
              <a:rPr lang="ru-RU" dirty="0" err="1"/>
              <a:t>Лувърът</a:t>
            </a:r>
            <a:r>
              <a:rPr lang="ru-RU" dirty="0"/>
              <a:t>, </a:t>
            </a:r>
            <a:r>
              <a:rPr lang="ru-RU" dirty="0" err="1"/>
              <a:t>също</a:t>
            </a:r>
            <a:r>
              <a:rPr lang="ru-RU" dirty="0"/>
              <a:t> в Париж, </a:t>
            </a:r>
            <a:r>
              <a:rPr lang="ru-RU" dirty="0" err="1"/>
              <a:t>съдържа</a:t>
            </a:r>
            <a:r>
              <a:rPr lang="ru-RU" dirty="0"/>
              <a:t> </a:t>
            </a:r>
            <a:r>
              <a:rPr lang="ru-RU" dirty="0" err="1"/>
              <a:t>една</a:t>
            </a:r>
            <a:r>
              <a:rPr lang="ru-RU" dirty="0"/>
              <a:t> от </a:t>
            </a:r>
            <a:r>
              <a:rPr lang="ru-RU" dirty="0" err="1"/>
              <a:t>най-големите</a:t>
            </a:r>
            <a:r>
              <a:rPr lang="ru-RU" dirty="0"/>
              <a:t> и </a:t>
            </a:r>
            <a:r>
              <a:rPr lang="ru-RU" dirty="0" err="1"/>
              <a:t>най-важни</a:t>
            </a:r>
            <a:r>
              <a:rPr lang="ru-RU" dirty="0"/>
              <a:t> </a:t>
            </a:r>
            <a:r>
              <a:rPr lang="ru-RU" dirty="0" err="1"/>
              <a:t>колекции</a:t>
            </a:r>
            <a:r>
              <a:rPr lang="ru-RU" dirty="0"/>
              <a:t> на </a:t>
            </a:r>
            <a:r>
              <a:rPr lang="ru-RU" dirty="0" err="1"/>
              <a:t>изкуството</a:t>
            </a:r>
            <a:r>
              <a:rPr lang="ru-RU" dirty="0"/>
              <a:t> в света.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парижки</a:t>
            </a:r>
            <a:r>
              <a:rPr lang="ru-RU" dirty="0"/>
              <a:t> музеи,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заслужават</a:t>
            </a:r>
            <a:r>
              <a:rPr lang="ru-RU" dirty="0"/>
              <a:t> да се </a:t>
            </a:r>
            <a:r>
              <a:rPr lang="ru-RU" dirty="0" err="1"/>
              <a:t>отбележат</a:t>
            </a:r>
            <a:r>
              <a:rPr lang="ru-RU" dirty="0"/>
              <a:t>,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Националният</a:t>
            </a:r>
            <a:r>
              <a:rPr lang="ru-RU" dirty="0"/>
              <a:t> музей за </a:t>
            </a:r>
            <a:r>
              <a:rPr lang="ru-RU" dirty="0" err="1"/>
              <a:t>модерно</a:t>
            </a:r>
            <a:r>
              <a:rPr lang="ru-RU" dirty="0"/>
              <a:t> </a:t>
            </a:r>
            <a:r>
              <a:rPr lang="ru-RU" dirty="0" err="1"/>
              <a:t>изкуство</a:t>
            </a:r>
            <a:r>
              <a:rPr lang="ru-RU" dirty="0"/>
              <a:t> в </a:t>
            </a:r>
            <a:r>
              <a:rPr lang="ru-RU" dirty="0" err="1"/>
              <a:t>центъра</a:t>
            </a:r>
            <a:r>
              <a:rPr lang="ru-RU" dirty="0"/>
              <a:t> Помпиду и </a:t>
            </a:r>
            <a:r>
              <a:rPr lang="ru-RU" dirty="0" err="1"/>
              <a:t>музеят</a:t>
            </a:r>
            <a:r>
              <a:rPr lang="ru-RU" dirty="0"/>
              <a:t> </a:t>
            </a:r>
            <a:r>
              <a:rPr lang="ru-RU" dirty="0" err="1"/>
              <a:t>Пикасо</a:t>
            </a:r>
            <a:r>
              <a:rPr lang="ru-RU" dirty="0"/>
              <a:t> с </a:t>
            </a:r>
            <a:r>
              <a:rPr lang="ru-RU" dirty="0" err="1"/>
              <a:t>колекция</a:t>
            </a:r>
            <a:r>
              <a:rPr lang="ru-RU" dirty="0"/>
              <a:t> от произведения на Пабло </a:t>
            </a:r>
            <a:r>
              <a:rPr lang="ru-RU" dirty="0" err="1"/>
              <a:t>Пикасо</a:t>
            </a:r>
            <a:r>
              <a:rPr lang="ru-RU" dirty="0"/>
              <a:t>. </a:t>
            </a:r>
            <a:endParaRPr lang="bg-B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4" y="4367438"/>
            <a:ext cx="4453255" cy="215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84578"/>
            <a:ext cx="4237218" cy="205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411" y="1977998"/>
            <a:ext cx="366782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29208" y="47667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Културни </a:t>
            </a:r>
            <a:r>
              <a:rPr lang="bg-BG" dirty="0"/>
              <a:t>паметници на ЮНЕСКО 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36303" y="1340769"/>
            <a:ext cx="4495800" cy="3024336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Някои</a:t>
            </a:r>
            <a:r>
              <a:rPr lang="ru-RU" dirty="0"/>
              <a:t> от </a:t>
            </a:r>
            <a:r>
              <a:rPr lang="ru-RU" dirty="0" err="1"/>
              <a:t>културните</a:t>
            </a:r>
            <a:r>
              <a:rPr lang="ru-RU" dirty="0"/>
              <a:t> </a:t>
            </a:r>
            <a:r>
              <a:rPr lang="ru-RU" dirty="0" err="1"/>
              <a:t>паметници</a:t>
            </a:r>
            <a:r>
              <a:rPr lang="ru-RU" dirty="0"/>
              <a:t> на ЮНЕСКО </a:t>
            </a:r>
            <a:r>
              <a:rPr lang="ru-RU" dirty="0" err="1"/>
              <a:t>във</a:t>
            </a:r>
            <a:r>
              <a:rPr lang="ru-RU" dirty="0"/>
              <a:t> Франция </a:t>
            </a:r>
            <a:r>
              <a:rPr lang="ru-RU" dirty="0" err="1"/>
              <a:t>са</a:t>
            </a:r>
            <a:r>
              <a:rPr lang="ru-RU" dirty="0"/>
              <a:t>: </a:t>
            </a:r>
            <a:r>
              <a:rPr lang="ru-RU" dirty="0" err="1"/>
              <a:t>дворецът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Версай</a:t>
            </a:r>
            <a:r>
              <a:rPr lang="ru-RU" dirty="0"/>
              <a:t> (1979), </a:t>
            </a:r>
            <a:r>
              <a:rPr lang="ru-RU" dirty="0" err="1"/>
              <a:t>Римският</a:t>
            </a:r>
            <a:r>
              <a:rPr lang="ru-RU" dirty="0"/>
              <a:t> </a:t>
            </a:r>
            <a:r>
              <a:rPr lang="ru-RU" dirty="0" err="1"/>
              <a:t>театър</a:t>
            </a:r>
            <a:r>
              <a:rPr lang="ru-RU" dirty="0"/>
              <a:t> и </a:t>
            </a:r>
            <a:r>
              <a:rPr lang="ru-RU" dirty="0" err="1"/>
              <a:t>Триумфалната</a:t>
            </a:r>
            <a:r>
              <a:rPr lang="ru-RU" dirty="0"/>
              <a:t> арка (1981), </a:t>
            </a:r>
            <a:r>
              <a:rPr lang="ru-RU" dirty="0" err="1"/>
              <a:t>Катедралата</a:t>
            </a:r>
            <a:r>
              <a:rPr lang="ru-RU" dirty="0"/>
              <a:t> </a:t>
            </a:r>
            <a:r>
              <a:rPr lang="ru-RU" dirty="0" err="1"/>
              <a:t>Нотр</a:t>
            </a:r>
            <a:r>
              <a:rPr lang="ru-RU" dirty="0"/>
              <a:t>-Дам, </a:t>
            </a:r>
            <a:r>
              <a:rPr lang="ru-RU" dirty="0" err="1"/>
              <a:t>историческият</a:t>
            </a:r>
            <a:r>
              <a:rPr lang="ru-RU" dirty="0"/>
              <a:t> </a:t>
            </a:r>
            <a:r>
              <a:rPr lang="ru-RU" dirty="0" err="1"/>
              <a:t>център</a:t>
            </a:r>
            <a:r>
              <a:rPr lang="ru-RU" dirty="0"/>
              <a:t> Авиньон. Много от </a:t>
            </a:r>
            <a:r>
              <a:rPr lang="ru-RU" dirty="0" err="1"/>
              <a:t>великите</a:t>
            </a:r>
            <a:r>
              <a:rPr lang="ru-RU" dirty="0"/>
              <a:t> </a:t>
            </a:r>
            <a:r>
              <a:rPr lang="ru-RU" dirty="0" err="1"/>
              <a:t>шедьоври</a:t>
            </a:r>
            <a:r>
              <a:rPr lang="ru-RU" dirty="0"/>
              <a:t> на </a:t>
            </a:r>
            <a:r>
              <a:rPr lang="ru-RU" dirty="0" err="1"/>
              <a:t>френската</a:t>
            </a:r>
            <a:r>
              <a:rPr lang="ru-RU" dirty="0"/>
              <a:t> архитектура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църкви</a:t>
            </a:r>
            <a:r>
              <a:rPr lang="ru-RU" dirty="0"/>
              <a:t>, </a:t>
            </a:r>
            <a:r>
              <a:rPr lang="ru-RU" dirty="0" err="1"/>
              <a:t>катедрали</a:t>
            </a:r>
            <a:r>
              <a:rPr lang="ru-RU" dirty="0"/>
              <a:t>, </a:t>
            </a:r>
            <a:r>
              <a:rPr lang="ru-RU" dirty="0" err="1"/>
              <a:t>замъци</a:t>
            </a:r>
            <a:r>
              <a:rPr lang="ru-RU" dirty="0"/>
              <a:t> и </a:t>
            </a:r>
            <a:r>
              <a:rPr lang="ru-RU" dirty="0" err="1"/>
              <a:t>дворци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поддържани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национални</a:t>
            </a:r>
            <a:r>
              <a:rPr lang="ru-RU" dirty="0"/>
              <a:t> </a:t>
            </a:r>
            <a:r>
              <a:rPr lang="ru-RU" dirty="0" err="1"/>
              <a:t>паметници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56" y="148478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529827"/>
            <a:ext cx="5009637" cy="213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1"/>
          <a:stretch/>
        </p:blipFill>
        <p:spPr bwMode="auto">
          <a:xfrm>
            <a:off x="5724128" y="4221088"/>
            <a:ext cx="2664296" cy="232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5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293496" cy="1068728"/>
          </a:xfrm>
        </p:spPr>
        <p:txBody>
          <a:bodyPr>
            <a:normAutofit/>
          </a:bodyPr>
          <a:lstStyle/>
          <a:p>
            <a:r>
              <a:rPr lang="ru-RU" dirty="0" smtClean="0"/>
              <a:t>Париж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Франция </a:t>
            </a:r>
            <a:r>
              <a:rPr lang="ru-RU" dirty="0" err="1" smtClean="0"/>
              <a:t>има</a:t>
            </a:r>
            <a:r>
              <a:rPr lang="ru-RU" dirty="0" smtClean="0"/>
              <a:t> огромен принос </a:t>
            </a:r>
            <a:r>
              <a:rPr lang="ru-RU" dirty="0" err="1" smtClean="0"/>
              <a:t>към</a:t>
            </a:r>
            <a:r>
              <a:rPr lang="ru-RU" dirty="0" smtClean="0"/>
              <a:t> </a:t>
            </a:r>
            <a:r>
              <a:rPr lang="ru-RU" dirty="0" err="1" smtClean="0"/>
              <a:t>европейската</a:t>
            </a:r>
            <a:r>
              <a:rPr lang="ru-RU" dirty="0" smtClean="0"/>
              <a:t> и </a:t>
            </a:r>
            <a:r>
              <a:rPr lang="ru-RU" dirty="0" err="1" smtClean="0"/>
              <a:t>световна</a:t>
            </a:r>
            <a:r>
              <a:rPr lang="ru-RU" dirty="0" smtClean="0"/>
              <a:t> </a:t>
            </a:r>
            <a:r>
              <a:rPr lang="ru-RU" dirty="0" err="1" smtClean="0"/>
              <a:t>култура</a:t>
            </a:r>
            <a:r>
              <a:rPr lang="ru-RU" dirty="0" smtClean="0"/>
              <a:t>. </a:t>
            </a:r>
            <a:r>
              <a:rPr lang="ru-RU" dirty="0" err="1" smtClean="0"/>
              <a:t>Културата</a:t>
            </a:r>
            <a:r>
              <a:rPr lang="ru-RU" dirty="0" smtClean="0"/>
              <a:t> на Франция е </a:t>
            </a:r>
            <a:r>
              <a:rPr lang="ru-RU" dirty="0" err="1" smtClean="0"/>
              <a:t>дълбоко</a:t>
            </a:r>
            <a:r>
              <a:rPr lang="ru-RU" dirty="0" smtClean="0"/>
              <a:t> </a:t>
            </a:r>
            <a:r>
              <a:rPr lang="ru-RU" dirty="0" err="1" smtClean="0"/>
              <a:t>свързана</a:t>
            </a:r>
            <a:r>
              <a:rPr lang="ru-RU" dirty="0" smtClean="0"/>
              <a:t> с </a:t>
            </a:r>
            <a:r>
              <a:rPr lang="ru-RU" dirty="0" err="1" smtClean="0"/>
              <a:t>културата</a:t>
            </a:r>
            <a:r>
              <a:rPr lang="ru-RU" dirty="0" smtClean="0"/>
              <a:t> на </a:t>
            </a:r>
            <a:r>
              <a:rPr lang="ru-RU" dirty="0" err="1" smtClean="0"/>
              <a:t>целия</a:t>
            </a:r>
            <a:r>
              <a:rPr lang="ru-RU" dirty="0" smtClean="0"/>
              <a:t> </a:t>
            </a:r>
            <a:r>
              <a:rPr lang="ru-RU" dirty="0" err="1" smtClean="0"/>
              <a:t>западен</a:t>
            </a:r>
            <a:r>
              <a:rPr lang="ru-RU" dirty="0" smtClean="0"/>
              <a:t> свят, </a:t>
            </a:r>
            <a:r>
              <a:rPr lang="ru-RU" dirty="0" err="1" smtClean="0"/>
              <a:t>най</a:t>
            </a:r>
            <a:r>
              <a:rPr lang="ru-RU" dirty="0" smtClean="0"/>
              <a:t>-вече в </a:t>
            </a:r>
            <a:r>
              <a:rPr lang="ru-RU" dirty="0" err="1" smtClean="0"/>
              <a:t>областта</a:t>
            </a:r>
            <a:r>
              <a:rPr lang="ru-RU" dirty="0" smtClean="0"/>
              <a:t> на </a:t>
            </a:r>
            <a:r>
              <a:rPr lang="ru-RU" dirty="0" err="1" smtClean="0"/>
              <a:t>изкуството</a:t>
            </a:r>
            <a:r>
              <a:rPr lang="ru-RU" dirty="0" smtClean="0"/>
              <a:t> и </a:t>
            </a:r>
            <a:r>
              <a:rPr lang="ru-RU" dirty="0" err="1" smtClean="0"/>
              <a:t>литературата</a:t>
            </a:r>
            <a:r>
              <a:rPr lang="ru-RU" dirty="0" smtClean="0"/>
              <a:t>. Париж </a:t>
            </a:r>
            <a:r>
              <a:rPr lang="ru-RU" dirty="0" err="1" smtClean="0"/>
              <a:t>дълго</a:t>
            </a:r>
            <a:r>
              <a:rPr lang="ru-RU" dirty="0" smtClean="0"/>
              <a:t> </a:t>
            </a:r>
            <a:r>
              <a:rPr lang="ru-RU" dirty="0" err="1" smtClean="0"/>
              <a:t>време</a:t>
            </a:r>
            <a:r>
              <a:rPr lang="ru-RU" dirty="0" smtClean="0"/>
              <a:t> е считан за </a:t>
            </a:r>
            <a:r>
              <a:rPr lang="ru-RU" dirty="0" err="1" smtClean="0"/>
              <a:t>извор</a:t>
            </a:r>
            <a:r>
              <a:rPr lang="ru-RU" dirty="0" smtClean="0"/>
              <a:t> на </a:t>
            </a:r>
            <a:r>
              <a:rPr lang="ru-RU" dirty="0" err="1" smtClean="0"/>
              <a:t>френската</a:t>
            </a:r>
            <a:r>
              <a:rPr lang="ru-RU" dirty="0" smtClean="0"/>
              <a:t> </a:t>
            </a:r>
            <a:r>
              <a:rPr lang="ru-RU" dirty="0" err="1" smtClean="0"/>
              <a:t>култура</a:t>
            </a:r>
            <a:r>
              <a:rPr lang="ru-RU" dirty="0" smtClean="0"/>
              <a:t>. </a:t>
            </a:r>
            <a:endParaRPr lang="bg-B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639907" cy="509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06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Франция </a:t>
            </a:r>
            <a:r>
              <a:rPr lang="ru-RU" dirty="0" err="1" smtClean="0"/>
              <a:t>през</a:t>
            </a:r>
            <a:r>
              <a:rPr lang="ru-RU" dirty="0" smtClean="0"/>
              <a:t> </a:t>
            </a:r>
            <a:r>
              <a:rPr lang="ru-RU" dirty="0" err="1"/>
              <a:t>средните</a:t>
            </a:r>
            <a:r>
              <a:rPr lang="ru-RU" dirty="0"/>
              <a:t> </a:t>
            </a:r>
            <a:r>
              <a:rPr lang="ru-RU" dirty="0" err="1"/>
              <a:t>векове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Франция </a:t>
            </a:r>
            <a:r>
              <a:rPr lang="ru-RU" dirty="0" err="1"/>
              <a:t>достига</a:t>
            </a:r>
            <a:r>
              <a:rPr lang="ru-RU" dirty="0"/>
              <a:t> </a:t>
            </a:r>
            <a:r>
              <a:rPr lang="ru-RU" dirty="0" err="1"/>
              <a:t>културно</a:t>
            </a:r>
            <a:r>
              <a:rPr lang="ru-RU" dirty="0"/>
              <a:t> </a:t>
            </a:r>
            <a:r>
              <a:rPr lang="ru-RU" dirty="0" err="1"/>
              <a:t>превъзходство</a:t>
            </a:r>
            <a:r>
              <a:rPr lang="ru-RU" dirty="0"/>
              <a:t> в Европа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средните</a:t>
            </a:r>
            <a:r>
              <a:rPr lang="ru-RU" dirty="0"/>
              <a:t> </a:t>
            </a:r>
            <a:r>
              <a:rPr lang="ru-RU" dirty="0" err="1"/>
              <a:t>векове</a:t>
            </a:r>
            <a:r>
              <a:rPr lang="ru-RU" dirty="0"/>
              <a:t>. </a:t>
            </a:r>
            <a:r>
              <a:rPr lang="ru-RU" dirty="0" err="1"/>
              <a:t>По-късно</a:t>
            </a:r>
            <a:r>
              <a:rPr lang="ru-RU" dirty="0"/>
              <a:t> </a:t>
            </a:r>
            <a:r>
              <a:rPr lang="ru-RU" dirty="0" err="1"/>
              <a:t>богатството</a:t>
            </a:r>
            <a:r>
              <a:rPr lang="ru-RU" dirty="0"/>
              <a:t> на </a:t>
            </a:r>
            <a:r>
              <a:rPr lang="ru-RU" dirty="0" err="1"/>
              <a:t>френската</a:t>
            </a:r>
            <a:r>
              <a:rPr lang="ru-RU" dirty="0"/>
              <a:t> корона </a:t>
            </a:r>
            <a:r>
              <a:rPr lang="ru-RU" dirty="0" err="1"/>
              <a:t>през</a:t>
            </a:r>
            <a:r>
              <a:rPr lang="ru-RU" dirty="0"/>
              <a:t> 16, 17 и 18 век и на </a:t>
            </a:r>
            <a:r>
              <a:rPr lang="ru-RU" dirty="0" err="1"/>
              <a:t>новата</a:t>
            </a:r>
            <a:r>
              <a:rPr lang="ru-RU" dirty="0"/>
              <a:t> </a:t>
            </a:r>
            <a:r>
              <a:rPr lang="ru-RU" dirty="0" err="1"/>
              <a:t>средна</a:t>
            </a:r>
            <a:r>
              <a:rPr lang="ru-RU" dirty="0"/>
              <a:t> </a:t>
            </a:r>
            <a:r>
              <a:rPr lang="ru-RU" dirty="0" err="1"/>
              <a:t>класа</a:t>
            </a:r>
            <a:r>
              <a:rPr lang="ru-RU" dirty="0"/>
              <a:t> </a:t>
            </a:r>
            <a:r>
              <a:rPr lang="ru-RU" dirty="0" err="1"/>
              <a:t>осигурява</a:t>
            </a:r>
            <a:r>
              <a:rPr lang="ru-RU" dirty="0"/>
              <a:t> развитие на </a:t>
            </a:r>
            <a:r>
              <a:rPr lang="ru-RU" dirty="0" err="1"/>
              <a:t>изкуството</a:t>
            </a:r>
            <a:r>
              <a:rPr lang="ru-RU" dirty="0"/>
              <a:t>, </a:t>
            </a:r>
            <a:r>
              <a:rPr lang="ru-RU" dirty="0" err="1"/>
              <a:t>елегантност</a:t>
            </a:r>
            <a:r>
              <a:rPr lang="ru-RU" dirty="0"/>
              <a:t> в </a:t>
            </a:r>
            <a:r>
              <a:rPr lang="ru-RU" dirty="0" err="1"/>
              <a:t>облеклото</a:t>
            </a:r>
            <a:r>
              <a:rPr lang="ru-RU" dirty="0"/>
              <a:t>, </a:t>
            </a:r>
            <a:r>
              <a:rPr lang="ru-RU" dirty="0" err="1"/>
              <a:t>маниерите</a:t>
            </a:r>
            <a:r>
              <a:rPr lang="ru-RU" dirty="0"/>
              <a:t>, </a:t>
            </a:r>
            <a:r>
              <a:rPr lang="ru-RU" dirty="0" err="1"/>
              <a:t>обзавеждането</a:t>
            </a:r>
            <a:r>
              <a:rPr lang="ru-RU" dirty="0"/>
              <a:t>. </a:t>
            </a:r>
            <a:endParaRPr lang="bg-BG" dirty="0"/>
          </a:p>
          <a:p>
            <a:endParaRPr lang="bg-B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214687" cy="387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7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bg-BG" dirty="0" smtClean="0"/>
              <a:t>Френско </a:t>
            </a:r>
            <a:r>
              <a:rPr lang="bg-BG" dirty="0"/>
              <a:t>кино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412777"/>
            <a:ext cx="4038600" cy="2952328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През</a:t>
            </a:r>
            <a:r>
              <a:rPr lang="ru-RU" dirty="0"/>
              <a:t> 20 век </a:t>
            </a:r>
            <a:r>
              <a:rPr lang="ru-RU" dirty="0" err="1"/>
              <a:t>френското</a:t>
            </a:r>
            <a:r>
              <a:rPr lang="ru-RU" dirty="0"/>
              <a:t> кино </a:t>
            </a:r>
            <a:r>
              <a:rPr lang="ru-RU" dirty="0" err="1"/>
              <a:t>заема</a:t>
            </a:r>
            <a:r>
              <a:rPr lang="ru-RU" dirty="0"/>
              <a:t> </a:t>
            </a:r>
            <a:r>
              <a:rPr lang="ru-RU" dirty="0" err="1"/>
              <a:t>водеща</a:t>
            </a:r>
            <a:r>
              <a:rPr lang="ru-RU" dirty="0"/>
              <a:t> позиция в света, </a:t>
            </a:r>
            <a:r>
              <a:rPr lang="ru-RU" dirty="0" err="1"/>
              <a:t>особено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60-те </a:t>
            </a:r>
            <a:r>
              <a:rPr lang="ru-RU" dirty="0" err="1"/>
              <a:t>години</a:t>
            </a:r>
            <a:r>
              <a:rPr lang="ru-RU" dirty="0"/>
              <a:t> с </a:t>
            </a:r>
            <a:r>
              <a:rPr lang="ru-RU" dirty="0" err="1"/>
              <a:t>филмовите</a:t>
            </a:r>
            <a:r>
              <a:rPr lang="ru-RU" dirty="0"/>
              <a:t> </a:t>
            </a:r>
            <a:r>
              <a:rPr lang="ru-RU" dirty="0" err="1"/>
              <a:t>режисьори</a:t>
            </a:r>
            <a:r>
              <a:rPr lang="ru-RU" dirty="0"/>
              <a:t> от „</a:t>
            </a:r>
            <a:r>
              <a:rPr lang="ru-RU" dirty="0" err="1"/>
              <a:t>новата</a:t>
            </a:r>
            <a:r>
              <a:rPr lang="ru-RU" dirty="0"/>
              <a:t> </a:t>
            </a:r>
            <a:r>
              <a:rPr lang="ru-RU" dirty="0" err="1"/>
              <a:t>вълна</a:t>
            </a:r>
            <a:r>
              <a:rPr lang="ru-RU" dirty="0"/>
              <a:t>”, </a:t>
            </a:r>
            <a:r>
              <a:rPr lang="ru-RU" dirty="0" err="1"/>
              <a:t>като</a:t>
            </a:r>
            <a:r>
              <a:rPr lang="ru-RU" dirty="0"/>
              <a:t> Жан Люк </a:t>
            </a:r>
            <a:r>
              <a:rPr lang="ru-RU" dirty="0" err="1"/>
              <a:t>Годар</a:t>
            </a:r>
            <a:r>
              <a:rPr lang="ru-RU" dirty="0"/>
              <a:t>, Алан </a:t>
            </a:r>
            <a:r>
              <a:rPr lang="ru-RU" dirty="0" err="1"/>
              <a:t>Ресне</a:t>
            </a:r>
            <a:r>
              <a:rPr lang="ru-RU" dirty="0"/>
              <a:t> и </a:t>
            </a:r>
            <a:r>
              <a:rPr lang="ru-RU" dirty="0" err="1"/>
              <a:t>Франсоа</a:t>
            </a:r>
            <a:r>
              <a:rPr lang="ru-RU" dirty="0"/>
              <a:t> </a:t>
            </a:r>
            <a:r>
              <a:rPr lang="ru-RU" dirty="0" err="1"/>
              <a:t>Трюфо</a:t>
            </a:r>
            <a:r>
              <a:rPr lang="ru-RU" dirty="0"/>
              <a:t>. </a:t>
            </a:r>
            <a:endParaRPr lang="bg-BG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75" y="908720"/>
            <a:ext cx="223661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Френска Нова вълна | drugotok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36" y="1454653"/>
            <a:ext cx="2111564" cy="385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49080"/>
            <a:ext cx="4762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73345"/>
            <a:ext cx="1776266" cy="273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84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pPr algn="ctr"/>
            <a:r>
              <a:rPr lang="bg-BG" dirty="0" smtClean="0"/>
              <a:t>Живопис 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67543" y="1268760"/>
            <a:ext cx="5277833" cy="288032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Франция </a:t>
            </a:r>
            <a:r>
              <a:rPr lang="ru-RU" dirty="0" err="1"/>
              <a:t>притежава</a:t>
            </a:r>
            <a:r>
              <a:rPr lang="ru-RU" dirty="0"/>
              <a:t> много </a:t>
            </a:r>
            <a:r>
              <a:rPr lang="ru-RU" dirty="0" err="1"/>
              <a:t>световноизвестни</a:t>
            </a:r>
            <a:r>
              <a:rPr lang="ru-RU" dirty="0"/>
              <a:t> </a:t>
            </a:r>
            <a:r>
              <a:rPr lang="ru-RU" dirty="0" err="1"/>
              <a:t>художници</a:t>
            </a:r>
            <a:r>
              <a:rPr lang="ru-RU" dirty="0"/>
              <a:t> и </a:t>
            </a:r>
            <a:r>
              <a:rPr lang="ru-RU" dirty="0" err="1"/>
              <a:t>няколко</a:t>
            </a:r>
            <a:r>
              <a:rPr lang="ru-RU" dirty="0"/>
              <a:t> </a:t>
            </a:r>
            <a:r>
              <a:rPr lang="ru-RU" dirty="0" err="1"/>
              <a:t>влиятелни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по </a:t>
            </a:r>
            <a:r>
              <a:rPr lang="ru-RU" dirty="0" err="1"/>
              <a:t>рисуване</a:t>
            </a:r>
            <a:r>
              <a:rPr lang="ru-RU" dirty="0"/>
              <a:t>, </a:t>
            </a:r>
            <a:r>
              <a:rPr lang="ru-RU" dirty="0" err="1"/>
              <a:t>включително</a:t>
            </a:r>
            <a:r>
              <a:rPr lang="ru-RU" dirty="0"/>
              <a:t> за </a:t>
            </a:r>
            <a:r>
              <a:rPr lang="ru-RU" dirty="0" err="1"/>
              <a:t>импресионизъм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е </a:t>
            </a:r>
            <a:r>
              <a:rPr lang="ru-RU" dirty="0" err="1"/>
              <a:t>развиван</a:t>
            </a:r>
            <a:r>
              <a:rPr lang="ru-RU" dirty="0"/>
              <a:t> именно тук. </a:t>
            </a:r>
            <a:r>
              <a:rPr lang="ru-RU" dirty="0" err="1"/>
              <a:t>Бароковите</a:t>
            </a:r>
            <a:r>
              <a:rPr lang="ru-RU" dirty="0"/>
              <a:t> </a:t>
            </a:r>
            <a:r>
              <a:rPr lang="ru-RU" dirty="0" err="1"/>
              <a:t>художници</a:t>
            </a:r>
            <a:r>
              <a:rPr lang="ru-RU" dirty="0"/>
              <a:t> от 17 век </a:t>
            </a:r>
            <a:r>
              <a:rPr lang="ru-RU" dirty="0" err="1"/>
              <a:t>включват</a:t>
            </a:r>
            <a:r>
              <a:rPr lang="ru-RU" dirty="0"/>
              <a:t> Жорж де ла Тур, Никола </a:t>
            </a:r>
            <a:r>
              <a:rPr lang="ru-RU" dirty="0" err="1"/>
              <a:t>Пусен</a:t>
            </a:r>
            <a:r>
              <a:rPr lang="ru-RU" dirty="0"/>
              <a:t> и Клод Лорен. </a:t>
            </a:r>
            <a:r>
              <a:rPr lang="ru-RU" dirty="0" err="1"/>
              <a:t>Най-познатите</a:t>
            </a:r>
            <a:r>
              <a:rPr lang="ru-RU" dirty="0"/>
              <a:t> </a:t>
            </a:r>
            <a:r>
              <a:rPr lang="ru-RU" dirty="0" err="1"/>
              <a:t>френски</a:t>
            </a:r>
            <a:r>
              <a:rPr lang="ru-RU" dirty="0"/>
              <a:t> </a:t>
            </a:r>
            <a:r>
              <a:rPr lang="ru-RU" dirty="0" err="1"/>
              <a:t>майстори</a:t>
            </a:r>
            <a:r>
              <a:rPr lang="ru-RU" dirty="0"/>
              <a:t> от рококо </a:t>
            </a:r>
            <a:r>
              <a:rPr lang="ru-RU" dirty="0" err="1"/>
              <a:t>през</a:t>
            </a:r>
            <a:r>
              <a:rPr lang="ru-RU" dirty="0"/>
              <a:t> 18 век </a:t>
            </a:r>
            <a:r>
              <a:rPr lang="ru-RU" dirty="0" err="1"/>
              <a:t>са</a:t>
            </a:r>
            <a:r>
              <a:rPr lang="ru-RU" dirty="0"/>
              <a:t> Жан-</a:t>
            </a:r>
            <a:r>
              <a:rPr lang="ru-RU" dirty="0" err="1"/>
              <a:t>Антоан</a:t>
            </a:r>
            <a:r>
              <a:rPr lang="ru-RU" dirty="0"/>
              <a:t> </a:t>
            </a:r>
            <a:r>
              <a:rPr lang="ru-RU" dirty="0" err="1"/>
              <a:t>Вато</a:t>
            </a:r>
            <a:r>
              <a:rPr lang="ru-RU" dirty="0"/>
              <a:t>, </a:t>
            </a:r>
            <a:r>
              <a:rPr lang="ru-RU" dirty="0" err="1"/>
              <a:t>Франсоа</a:t>
            </a:r>
            <a:r>
              <a:rPr lang="ru-RU" dirty="0"/>
              <a:t> Буше, Жан Фрагонар, Жан Шарден и Жан-Батист Груз. </a:t>
            </a:r>
            <a:endParaRPr lang="bg-BG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02110"/>
            <a:ext cx="3269701" cy="275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77" y="1196752"/>
            <a:ext cx="2490770" cy="28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11884"/>
            <a:ext cx="3312368" cy="273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081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8750" y="188640"/>
            <a:ext cx="8229600" cy="1143000"/>
          </a:xfrm>
        </p:spPr>
        <p:txBody>
          <a:bodyPr/>
          <a:lstStyle/>
          <a:p>
            <a:r>
              <a:rPr lang="bg-BG" dirty="0" smtClean="0"/>
              <a:t>Импресионизъм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0" y="1196753"/>
            <a:ext cx="5796136" cy="3024336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Импресионистичната</a:t>
            </a:r>
            <a:r>
              <a:rPr lang="ru-RU" dirty="0"/>
              <a:t> школа, </a:t>
            </a:r>
            <a:r>
              <a:rPr lang="ru-RU" dirty="0" err="1"/>
              <a:t>повлияна</a:t>
            </a:r>
            <a:r>
              <a:rPr lang="ru-RU" dirty="0"/>
              <a:t> от </a:t>
            </a:r>
            <a:r>
              <a:rPr lang="ru-RU" dirty="0" err="1"/>
              <a:t>Едуард</a:t>
            </a:r>
            <a:r>
              <a:rPr lang="ru-RU" dirty="0"/>
              <a:t> Мане, се </a:t>
            </a:r>
            <a:r>
              <a:rPr lang="ru-RU" dirty="0" err="1"/>
              <a:t>появила</a:t>
            </a:r>
            <a:r>
              <a:rPr lang="ru-RU" dirty="0"/>
              <a:t> около 1872; </a:t>
            </a:r>
            <a:r>
              <a:rPr lang="ru-RU" dirty="0" err="1"/>
              <a:t>най-важните</a:t>
            </a:r>
            <a:r>
              <a:rPr lang="ru-RU" dirty="0"/>
              <a:t> </a:t>
            </a:r>
            <a:r>
              <a:rPr lang="ru-RU" dirty="0" err="1"/>
              <a:t>нейни</a:t>
            </a:r>
            <a:r>
              <a:rPr lang="ru-RU" dirty="0"/>
              <a:t> </a:t>
            </a:r>
            <a:r>
              <a:rPr lang="ru-RU" dirty="0" err="1"/>
              <a:t>членове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Клод Моне, </a:t>
            </a:r>
            <a:r>
              <a:rPr lang="ru-RU" dirty="0" err="1"/>
              <a:t>Камий</a:t>
            </a:r>
            <a:r>
              <a:rPr lang="ru-RU" dirty="0"/>
              <a:t> </a:t>
            </a:r>
            <a:r>
              <a:rPr lang="ru-RU" dirty="0" err="1"/>
              <a:t>Писаро</a:t>
            </a:r>
            <a:r>
              <a:rPr lang="ru-RU" dirty="0"/>
              <a:t> и </a:t>
            </a:r>
            <a:r>
              <a:rPr lang="ru-RU" dirty="0" err="1"/>
              <a:t>Пиер</a:t>
            </a:r>
            <a:r>
              <a:rPr lang="ru-RU" dirty="0"/>
              <a:t>-Огюст </a:t>
            </a:r>
            <a:r>
              <a:rPr lang="ru-RU" dirty="0" err="1"/>
              <a:t>Реноар</a:t>
            </a:r>
            <a:r>
              <a:rPr lang="ru-RU" dirty="0"/>
              <a:t>. </a:t>
            </a:r>
            <a:r>
              <a:rPr lang="ru-RU" dirty="0" err="1"/>
              <a:t>Главните</a:t>
            </a:r>
            <a:r>
              <a:rPr lang="ru-RU" dirty="0"/>
              <a:t> </a:t>
            </a:r>
            <a:r>
              <a:rPr lang="ru-RU" dirty="0" err="1"/>
              <a:t>френски</a:t>
            </a:r>
            <a:r>
              <a:rPr lang="ru-RU" dirty="0"/>
              <a:t> </a:t>
            </a:r>
            <a:r>
              <a:rPr lang="ru-RU" dirty="0" err="1"/>
              <a:t>постимпресионисти</a:t>
            </a:r>
            <a:r>
              <a:rPr lang="ru-RU" dirty="0"/>
              <a:t> от </a:t>
            </a:r>
            <a:r>
              <a:rPr lang="ru-RU" dirty="0" err="1"/>
              <a:t>късния</a:t>
            </a:r>
            <a:r>
              <a:rPr lang="ru-RU" dirty="0"/>
              <a:t> 19 век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Едгар</a:t>
            </a:r>
            <a:r>
              <a:rPr lang="ru-RU" dirty="0"/>
              <a:t> Дега, Пол </a:t>
            </a:r>
            <a:r>
              <a:rPr lang="ru-RU" dirty="0" err="1"/>
              <a:t>Сезан</a:t>
            </a:r>
            <a:r>
              <a:rPr lang="ru-RU" dirty="0"/>
              <a:t> и Пол Гоген; </a:t>
            </a:r>
            <a:r>
              <a:rPr lang="ru-RU" dirty="0" err="1"/>
              <a:t>активни</a:t>
            </a:r>
            <a:r>
              <a:rPr lang="ru-RU" dirty="0"/>
              <a:t> в </a:t>
            </a:r>
            <a:r>
              <a:rPr lang="ru-RU" dirty="0" err="1"/>
              <a:t>този</a:t>
            </a:r>
            <a:r>
              <a:rPr lang="ru-RU" dirty="0"/>
              <a:t> период </a:t>
            </a:r>
            <a:r>
              <a:rPr lang="ru-RU" dirty="0" err="1"/>
              <a:t>са</a:t>
            </a:r>
            <a:r>
              <a:rPr lang="ru-RU" dirty="0"/>
              <a:t> и Анри </a:t>
            </a:r>
            <a:r>
              <a:rPr lang="ru-RU" dirty="0" err="1"/>
              <a:t>Матис</a:t>
            </a:r>
            <a:r>
              <a:rPr lang="ru-RU" dirty="0"/>
              <a:t>, Жорж Браке, </a:t>
            </a:r>
            <a:r>
              <a:rPr lang="ru-RU" dirty="0" err="1"/>
              <a:t>Марсел</a:t>
            </a:r>
            <a:r>
              <a:rPr lang="ru-RU" dirty="0"/>
              <a:t> Душами, </a:t>
            </a:r>
            <a:r>
              <a:rPr lang="ru-RU" dirty="0" err="1"/>
              <a:t>Пиер</a:t>
            </a:r>
            <a:r>
              <a:rPr lang="ru-RU" dirty="0"/>
              <a:t> </a:t>
            </a:r>
            <a:r>
              <a:rPr lang="ru-RU" dirty="0" err="1"/>
              <a:t>Бенар</a:t>
            </a:r>
            <a:r>
              <a:rPr lang="ru-RU" dirty="0"/>
              <a:t> и Жан </a:t>
            </a:r>
            <a:r>
              <a:rPr lang="ru-RU" dirty="0" err="1"/>
              <a:t>Дюбофо</a:t>
            </a:r>
            <a:r>
              <a:rPr lang="ru-RU" dirty="0"/>
              <a:t>. </a:t>
            </a:r>
            <a:r>
              <a:rPr lang="ru-RU" dirty="0" err="1"/>
              <a:t>Художникът</a:t>
            </a:r>
            <a:r>
              <a:rPr lang="ru-RU" dirty="0"/>
              <a:t> Пабло </a:t>
            </a:r>
            <a:r>
              <a:rPr lang="ru-RU" dirty="0" err="1"/>
              <a:t>Пикасо</a:t>
            </a:r>
            <a:r>
              <a:rPr lang="ru-RU" dirty="0"/>
              <a:t> е </a:t>
            </a:r>
            <a:r>
              <a:rPr lang="ru-RU" dirty="0" err="1"/>
              <a:t>роден</a:t>
            </a:r>
            <a:r>
              <a:rPr lang="ru-RU" dirty="0"/>
              <a:t> в Испания, но се </a:t>
            </a:r>
            <a:r>
              <a:rPr lang="ru-RU" dirty="0" err="1"/>
              <a:t>заселва</a:t>
            </a:r>
            <a:r>
              <a:rPr lang="ru-RU" dirty="0"/>
              <a:t> в Париж в </a:t>
            </a:r>
            <a:r>
              <a:rPr lang="ru-RU" dirty="0" err="1"/>
              <a:t>началото</a:t>
            </a:r>
            <a:r>
              <a:rPr lang="ru-RU" dirty="0"/>
              <a:t> на 20 век.</a:t>
            </a:r>
            <a:endParaRPr lang="bg-BG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604"/>
            <a:ext cx="28575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4" y="4053708"/>
            <a:ext cx="2995086" cy="222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420" y="908720"/>
            <a:ext cx="2533725" cy="31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05747"/>
            <a:ext cx="2709853" cy="220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37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bg-BG" dirty="0" smtClean="0"/>
              <a:t>Литература 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5184576" cy="4464495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Френската</a:t>
            </a:r>
            <a:r>
              <a:rPr lang="ru-RU" dirty="0"/>
              <a:t> литература е считана за </a:t>
            </a:r>
            <a:r>
              <a:rPr lang="ru-RU" dirty="0" err="1"/>
              <a:t>една</a:t>
            </a:r>
            <a:r>
              <a:rPr lang="ru-RU" dirty="0"/>
              <a:t> от </a:t>
            </a:r>
            <a:r>
              <a:rPr lang="ru-RU" dirty="0" err="1"/>
              <a:t>най</a:t>
            </a:r>
            <a:r>
              <a:rPr lang="ru-RU" dirty="0"/>
              <a:t>-богатите и </a:t>
            </a:r>
            <a:r>
              <a:rPr lang="ru-RU" dirty="0" err="1"/>
              <a:t>разнообразни</a:t>
            </a:r>
            <a:r>
              <a:rPr lang="ru-RU" dirty="0"/>
              <a:t> </a:t>
            </a:r>
            <a:r>
              <a:rPr lang="ru-RU" dirty="0" err="1"/>
              <a:t>национални</a:t>
            </a:r>
            <a:r>
              <a:rPr lang="ru-RU" dirty="0"/>
              <a:t> </a:t>
            </a:r>
            <a:r>
              <a:rPr lang="ru-RU" dirty="0" err="1"/>
              <a:t>литератури</a:t>
            </a:r>
            <a:r>
              <a:rPr lang="ru-RU" dirty="0"/>
              <a:t>, </a:t>
            </a:r>
            <a:r>
              <a:rPr lang="ru-RU" dirty="0" err="1"/>
              <a:t>изследваща</a:t>
            </a:r>
            <a:r>
              <a:rPr lang="ru-RU" dirty="0"/>
              <a:t> </a:t>
            </a:r>
            <a:r>
              <a:rPr lang="ru-RU" dirty="0" err="1"/>
              <a:t>човешкото</a:t>
            </a:r>
            <a:r>
              <a:rPr lang="ru-RU" dirty="0"/>
              <a:t> общество и </a:t>
            </a:r>
            <a:r>
              <a:rPr lang="ru-RU" dirty="0" err="1"/>
              <a:t>мястото</a:t>
            </a:r>
            <a:r>
              <a:rPr lang="ru-RU" dirty="0"/>
              <a:t> на </a:t>
            </a:r>
            <a:r>
              <a:rPr lang="ru-RU" dirty="0" err="1"/>
              <a:t>отделния</a:t>
            </a:r>
            <a:r>
              <a:rPr lang="ru-RU" dirty="0"/>
              <a:t> индивид в него. </a:t>
            </a:r>
            <a:r>
              <a:rPr lang="ru-RU" dirty="0" err="1"/>
              <a:t>Френската</a:t>
            </a:r>
            <a:r>
              <a:rPr lang="ru-RU" dirty="0"/>
              <a:t> литература е </a:t>
            </a:r>
            <a:r>
              <a:rPr lang="ru-RU" dirty="0" err="1"/>
              <a:t>свързана</a:t>
            </a:r>
            <a:r>
              <a:rPr lang="ru-RU" dirty="0"/>
              <a:t> с </a:t>
            </a:r>
            <a:r>
              <a:rPr lang="ru-RU" dirty="0" err="1"/>
              <a:t>франкофонската</a:t>
            </a:r>
            <a:r>
              <a:rPr lang="ru-RU" dirty="0"/>
              <a:t>. </a:t>
            </a:r>
            <a:r>
              <a:rPr lang="ru-RU" dirty="0" err="1"/>
              <a:t>Великите</a:t>
            </a:r>
            <a:r>
              <a:rPr lang="ru-RU" dirty="0"/>
              <a:t> </a:t>
            </a:r>
            <a:r>
              <a:rPr lang="ru-RU" dirty="0" err="1"/>
              <a:t>френски</a:t>
            </a:r>
            <a:r>
              <a:rPr lang="ru-RU" dirty="0"/>
              <a:t> писатели </a:t>
            </a:r>
            <a:r>
              <a:rPr lang="ru-RU" dirty="0" err="1"/>
              <a:t>са</a:t>
            </a:r>
            <a:r>
              <a:rPr lang="ru-RU" dirty="0"/>
              <a:t> много, но </a:t>
            </a:r>
            <a:r>
              <a:rPr lang="ru-RU" dirty="0" err="1"/>
              <a:t>десетимата</a:t>
            </a:r>
            <a:r>
              <a:rPr lang="ru-RU" dirty="0"/>
              <a:t>, </a:t>
            </a:r>
            <a:r>
              <a:rPr lang="ru-RU" dirty="0" err="1"/>
              <a:t>допринесли</a:t>
            </a:r>
            <a:r>
              <a:rPr lang="ru-RU" dirty="0"/>
              <a:t> </a:t>
            </a:r>
            <a:r>
              <a:rPr lang="ru-RU" dirty="0" err="1"/>
              <a:t>най</a:t>
            </a:r>
            <a:r>
              <a:rPr lang="ru-RU" dirty="0"/>
              <a:t>-много за </a:t>
            </a:r>
            <a:r>
              <a:rPr lang="ru-RU" dirty="0" err="1"/>
              <a:t>развитието</a:t>
            </a:r>
            <a:r>
              <a:rPr lang="ru-RU" dirty="0"/>
              <a:t> на </a:t>
            </a:r>
            <a:r>
              <a:rPr lang="ru-RU" dirty="0" err="1"/>
              <a:t>културата</a:t>
            </a:r>
            <a:r>
              <a:rPr lang="ru-RU" dirty="0"/>
              <a:t> на Франция, </a:t>
            </a:r>
            <a:r>
              <a:rPr lang="ru-RU" dirty="0" err="1"/>
              <a:t>подредени</a:t>
            </a:r>
            <a:r>
              <a:rPr lang="ru-RU" dirty="0"/>
              <a:t> </a:t>
            </a:r>
            <a:r>
              <a:rPr lang="ru-RU" dirty="0" err="1"/>
              <a:t>хронологично</a:t>
            </a:r>
            <a:r>
              <a:rPr lang="ru-RU" dirty="0"/>
              <a:t>, </a:t>
            </a:r>
            <a:r>
              <a:rPr lang="ru-RU" dirty="0" err="1"/>
              <a:t>са</a:t>
            </a:r>
            <a:r>
              <a:rPr lang="ru-RU" dirty="0"/>
              <a:t>: Жан-Батист </a:t>
            </a:r>
            <a:r>
              <a:rPr lang="ru-RU" dirty="0" err="1"/>
              <a:t>Молиер</a:t>
            </a:r>
            <a:r>
              <a:rPr lang="ru-RU" dirty="0"/>
              <a:t> (1622-1673), </a:t>
            </a:r>
            <a:r>
              <a:rPr lang="ru-RU" dirty="0" err="1"/>
              <a:t>Франсоа</a:t>
            </a:r>
            <a:r>
              <a:rPr lang="ru-RU" dirty="0"/>
              <a:t> </a:t>
            </a:r>
            <a:r>
              <a:rPr lang="ru-RU" dirty="0" err="1"/>
              <a:t>Волтер</a:t>
            </a:r>
            <a:r>
              <a:rPr lang="ru-RU" dirty="0"/>
              <a:t> (1694-1778), Оноре </a:t>
            </a:r>
            <a:r>
              <a:rPr lang="ru-RU" dirty="0" err="1"/>
              <a:t>дьо</a:t>
            </a:r>
            <a:r>
              <a:rPr lang="ru-RU" dirty="0"/>
              <a:t> </a:t>
            </a:r>
            <a:r>
              <a:rPr lang="ru-RU" dirty="0" err="1"/>
              <a:t>Балзак</a:t>
            </a:r>
            <a:r>
              <a:rPr lang="ru-RU" dirty="0"/>
              <a:t> (1799-1850), </a:t>
            </a:r>
            <a:r>
              <a:rPr lang="ru-RU" dirty="0" err="1"/>
              <a:t>Александър</a:t>
            </a:r>
            <a:r>
              <a:rPr lang="ru-RU" dirty="0"/>
              <a:t> Дюма (1802-1870), Виктор </a:t>
            </a:r>
            <a:r>
              <a:rPr lang="ru-RU" dirty="0" err="1"/>
              <a:t>Юго</a:t>
            </a:r>
            <a:r>
              <a:rPr lang="ru-RU" dirty="0"/>
              <a:t> (1802-1885), Гюстав Флобер (1821-1880), </a:t>
            </a:r>
            <a:r>
              <a:rPr lang="ru-RU" dirty="0" err="1"/>
              <a:t>Шарл</a:t>
            </a:r>
            <a:r>
              <a:rPr lang="ru-RU" dirty="0"/>
              <a:t> </a:t>
            </a:r>
            <a:r>
              <a:rPr lang="ru-RU" dirty="0" err="1"/>
              <a:t>Бодлер</a:t>
            </a:r>
            <a:r>
              <a:rPr lang="ru-RU" dirty="0"/>
              <a:t> (1821-1867), </a:t>
            </a:r>
            <a:r>
              <a:rPr lang="ru-RU" dirty="0" err="1"/>
              <a:t>Жул</a:t>
            </a:r>
            <a:r>
              <a:rPr lang="ru-RU" dirty="0"/>
              <a:t> Верн (1828-1905), </a:t>
            </a:r>
            <a:r>
              <a:rPr lang="ru-RU" dirty="0" err="1"/>
              <a:t>Емил</a:t>
            </a:r>
            <a:r>
              <a:rPr lang="ru-RU" dirty="0"/>
              <a:t> Зола (1840-1902) и Ги </a:t>
            </a:r>
            <a:r>
              <a:rPr lang="ru-RU" dirty="0" err="1"/>
              <a:t>дьо</a:t>
            </a:r>
            <a:r>
              <a:rPr lang="ru-RU" dirty="0"/>
              <a:t> </a:t>
            </a:r>
            <a:r>
              <a:rPr lang="ru-RU" dirty="0" err="1"/>
              <a:t>Мопасан</a:t>
            </a:r>
            <a:r>
              <a:rPr lang="ru-RU" dirty="0"/>
              <a:t> (1850-1893).</a:t>
            </a:r>
            <a:endParaRPr lang="bg-BG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81" y="1484785"/>
            <a:ext cx="160289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85" y="1462224"/>
            <a:ext cx="162306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7" r="32218"/>
          <a:stretch/>
        </p:blipFill>
        <p:spPr bwMode="auto">
          <a:xfrm>
            <a:off x="5491390" y="4171282"/>
            <a:ext cx="1666803" cy="26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82" y="4149179"/>
            <a:ext cx="1739266" cy="246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7" y="4882631"/>
            <a:ext cx="1161360" cy="184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71829"/>
            <a:ext cx="1340156" cy="178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 b="8436"/>
          <a:stretch/>
        </p:blipFill>
        <p:spPr bwMode="auto">
          <a:xfrm>
            <a:off x="3707904" y="4784619"/>
            <a:ext cx="1448147" cy="18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26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99612" y="554376"/>
            <a:ext cx="8229600" cy="996720"/>
          </a:xfrm>
        </p:spPr>
        <p:txBody>
          <a:bodyPr>
            <a:normAutofit/>
          </a:bodyPr>
          <a:lstStyle/>
          <a:p>
            <a:r>
              <a:rPr lang="bg-BG" dirty="0" smtClean="0"/>
              <a:t>Архитектура  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79512" y="1430319"/>
            <a:ext cx="4320480" cy="3237107"/>
          </a:xfrm>
        </p:spPr>
        <p:txBody>
          <a:bodyPr>
            <a:noAutofit/>
          </a:bodyPr>
          <a:lstStyle/>
          <a:p>
            <a:r>
              <a:rPr lang="ru-RU" sz="1400" dirty="0"/>
              <a:t>Франция е известна </a:t>
            </a:r>
            <a:r>
              <a:rPr lang="ru-RU" sz="1400" dirty="0" err="1"/>
              <a:t>със</a:t>
            </a:r>
            <a:r>
              <a:rPr lang="ru-RU" sz="1400" dirty="0"/>
              <a:t> </a:t>
            </a:r>
            <a:r>
              <a:rPr lang="ru-RU" sz="1400" dirty="0" err="1"/>
              <a:t>своите</a:t>
            </a:r>
            <a:r>
              <a:rPr lang="ru-RU" sz="1400" dirty="0"/>
              <a:t> велики готически </a:t>
            </a:r>
            <a:r>
              <a:rPr lang="ru-RU" sz="1400" dirty="0" err="1"/>
              <a:t>църкви</a:t>
            </a:r>
            <a:r>
              <a:rPr lang="ru-RU" sz="1400" dirty="0"/>
              <a:t>, </a:t>
            </a:r>
            <a:r>
              <a:rPr lang="ru-RU" sz="1400" dirty="0" err="1"/>
              <a:t>строени</a:t>
            </a:r>
            <a:r>
              <a:rPr lang="ru-RU" sz="1400" dirty="0"/>
              <a:t> от 12 до 15 век. </a:t>
            </a:r>
            <a:r>
              <a:rPr lang="ru-RU" sz="1400" dirty="0" err="1"/>
              <a:t>Особено</a:t>
            </a:r>
            <a:r>
              <a:rPr lang="ru-RU" sz="1400" dirty="0"/>
              <a:t> </a:t>
            </a:r>
            <a:r>
              <a:rPr lang="ru-RU" sz="1400" dirty="0" err="1"/>
              <a:t>забележителни</a:t>
            </a:r>
            <a:r>
              <a:rPr lang="ru-RU" sz="1400" dirty="0"/>
              <a:t> </a:t>
            </a:r>
            <a:r>
              <a:rPr lang="ru-RU" sz="1400" dirty="0" err="1"/>
              <a:t>са</a:t>
            </a:r>
            <a:r>
              <a:rPr lang="ru-RU" sz="1400" dirty="0"/>
              <a:t> </a:t>
            </a:r>
            <a:r>
              <a:rPr lang="ru-RU" sz="1400" dirty="0" err="1"/>
              <a:t>абатството</a:t>
            </a:r>
            <a:r>
              <a:rPr lang="ru-RU" sz="1400" dirty="0"/>
              <a:t> в Сен Денис, Сен </a:t>
            </a:r>
            <a:r>
              <a:rPr lang="ru-RU" sz="1400" dirty="0" err="1"/>
              <a:t>Шапел</a:t>
            </a:r>
            <a:r>
              <a:rPr lang="ru-RU" sz="1400" dirty="0"/>
              <a:t> в Париж и </a:t>
            </a:r>
            <a:r>
              <a:rPr lang="ru-RU" sz="1400" dirty="0" err="1"/>
              <a:t>катедралите</a:t>
            </a:r>
            <a:r>
              <a:rPr lang="ru-RU" sz="1400" dirty="0"/>
              <a:t> в </a:t>
            </a:r>
            <a:r>
              <a:rPr lang="ru-RU" sz="1400" dirty="0" err="1"/>
              <a:t>Ежиен</a:t>
            </a:r>
            <a:r>
              <a:rPr lang="ru-RU" sz="1400" dirty="0"/>
              <a:t>, Шартр, Париж и </a:t>
            </a:r>
            <a:r>
              <a:rPr lang="ru-RU" sz="1400" dirty="0" err="1"/>
              <a:t>Рейм</a:t>
            </a:r>
            <a:r>
              <a:rPr lang="ru-RU" sz="1400" dirty="0"/>
              <a:t>. </a:t>
            </a:r>
            <a:r>
              <a:rPr lang="ru-RU" sz="1400" dirty="0" err="1"/>
              <a:t>Великолепните</a:t>
            </a:r>
            <a:r>
              <a:rPr lang="ru-RU" sz="1400" dirty="0"/>
              <a:t> </a:t>
            </a:r>
            <a:r>
              <a:rPr lang="ru-RU" sz="1400" dirty="0" err="1"/>
              <a:t>ренесансови</a:t>
            </a:r>
            <a:r>
              <a:rPr lang="ru-RU" sz="1400" dirty="0"/>
              <a:t> </a:t>
            </a:r>
            <a:r>
              <a:rPr lang="ru-RU" sz="1400" dirty="0" err="1"/>
              <a:t>структури</a:t>
            </a:r>
            <a:r>
              <a:rPr lang="ru-RU" sz="1400" dirty="0"/>
              <a:t> </a:t>
            </a:r>
            <a:r>
              <a:rPr lang="ru-RU" sz="1400" dirty="0" err="1"/>
              <a:t>включват</a:t>
            </a:r>
            <a:r>
              <a:rPr lang="ru-RU" sz="1400" dirty="0"/>
              <a:t> </a:t>
            </a:r>
            <a:r>
              <a:rPr lang="ru-RU" sz="1400" dirty="0" err="1"/>
              <a:t>двореца</a:t>
            </a:r>
            <a:r>
              <a:rPr lang="ru-RU" sz="1400" dirty="0"/>
              <a:t> </a:t>
            </a:r>
            <a:r>
              <a:rPr lang="ru-RU" sz="1400" dirty="0" err="1"/>
              <a:t>във</a:t>
            </a:r>
            <a:r>
              <a:rPr lang="ru-RU" sz="1400" dirty="0"/>
              <a:t> Фонтенбло и </a:t>
            </a:r>
            <a:r>
              <a:rPr lang="ru-RU" sz="1400" dirty="0" err="1"/>
              <a:t>известния</a:t>
            </a:r>
            <a:r>
              <a:rPr lang="ru-RU" sz="1400" dirty="0"/>
              <a:t> </a:t>
            </a:r>
            <a:r>
              <a:rPr lang="ru-RU" sz="1400" dirty="0" err="1"/>
              <a:t>замък</a:t>
            </a:r>
            <a:r>
              <a:rPr lang="ru-RU" sz="1400" dirty="0"/>
              <a:t> в </a:t>
            </a:r>
            <a:r>
              <a:rPr lang="ru-RU" sz="1400" dirty="0" err="1"/>
              <a:t>долината</a:t>
            </a:r>
            <a:r>
              <a:rPr lang="ru-RU" sz="1400" dirty="0"/>
              <a:t> на река </a:t>
            </a:r>
            <a:r>
              <a:rPr lang="ru-RU" sz="1400" dirty="0" err="1"/>
              <a:t>Лоара</a:t>
            </a:r>
            <a:r>
              <a:rPr lang="ru-RU" sz="1400" dirty="0"/>
              <a:t>. </a:t>
            </a:r>
            <a:r>
              <a:rPr lang="ru-RU" sz="1400" dirty="0" err="1"/>
              <a:t>Бележитите</a:t>
            </a:r>
            <a:r>
              <a:rPr lang="ru-RU" sz="1400" dirty="0"/>
              <a:t> </a:t>
            </a:r>
            <a:r>
              <a:rPr lang="ru-RU" sz="1400" dirty="0" err="1"/>
              <a:t>барокови</a:t>
            </a:r>
            <a:r>
              <a:rPr lang="ru-RU" sz="1400" dirty="0"/>
              <a:t> </a:t>
            </a:r>
            <a:r>
              <a:rPr lang="ru-RU" sz="1400" dirty="0" err="1"/>
              <a:t>сгради</a:t>
            </a:r>
            <a:r>
              <a:rPr lang="ru-RU" sz="1400" dirty="0"/>
              <a:t> </a:t>
            </a:r>
            <a:r>
              <a:rPr lang="ru-RU" sz="1400" dirty="0" err="1"/>
              <a:t>във</a:t>
            </a:r>
            <a:r>
              <a:rPr lang="ru-RU" sz="1400" dirty="0"/>
              <a:t> Франция </a:t>
            </a:r>
            <a:r>
              <a:rPr lang="ru-RU" sz="1400" dirty="0" err="1"/>
              <a:t>са</a:t>
            </a:r>
            <a:r>
              <a:rPr lang="ru-RU" sz="1400" dirty="0"/>
              <a:t> </a:t>
            </a:r>
            <a:r>
              <a:rPr lang="ru-RU" sz="1400" dirty="0" err="1"/>
              <a:t>неокласическите</a:t>
            </a:r>
            <a:r>
              <a:rPr lang="ru-RU" sz="1400" dirty="0"/>
              <a:t> пристройки </a:t>
            </a:r>
            <a:r>
              <a:rPr lang="ru-RU" sz="1400" dirty="0" err="1"/>
              <a:t>към</a:t>
            </a:r>
            <a:r>
              <a:rPr lang="ru-RU" sz="1400" dirty="0"/>
              <a:t> </a:t>
            </a:r>
            <a:r>
              <a:rPr lang="ru-RU" sz="1400" dirty="0" err="1"/>
              <a:t>огромния</a:t>
            </a:r>
            <a:r>
              <a:rPr lang="ru-RU" sz="1400" dirty="0"/>
              <a:t> </a:t>
            </a:r>
            <a:r>
              <a:rPr lang="ru-RU" sz="1400" dirty="0" err="1"/>
              <a:t>кралски</a:t>
            </a:r>
            <a:r>
              <a:rPr lang="ru-RU" sz="1400" dirty="0"/>
              <a:t> дворец </a:t>
            </a:r>
            <a:r>
              <a:rPr lang="ru-RU" sz="1400" dirty="0" err="1"/>
              <a:t>във</a:t>
            </a:r>
            <a:r>
              <a:rPr lang="ru-RU" sz="1400" dirty="0"/>
              <a:t> </a:t>
            </a:r>
            <a:r>
              <a:rPr lang="ru-RU" sz="1400" dirty="0" err="1"/>
              <a:t>Версай</a:t>
            </a:r>
            <a:r>
              <a:rPr lang="ru-RU" sz="1400" dirty="0"/>
              <a:t> и </a:t>
            </a:r>
            <a:r>
              <a:rPr lang="ru-RU" sz="1400" dirty="0" err="1"/>
              <a:t>Лувъра</a:t>
            </a:r>
            <a:r>
              <a:rPr lang="ru-RU" sz="1400" dirty="0"/>
              <a:t> в Париж. Сред </a:t>
            </a:r>
            <a:r>
              <a:rPr lang="ru-RU" sz="1400" dirty="0" err="1"/>
              <a:t>най-забележителните</a:t>
            </a:r>
            <a:r>
              <a:rPr lang="ru-RU" sz="1400" dirty="0"/>
              <a:t> </a:t>
            </a:r>
            <a:r>
              <a:rPr lang="ru-RU" sz="1400" dirty="0" err="1"/>
              <a:t>архитектурни</a:t>
            </a:r>
            <a:r>
              <a:rPr lang="ru-RU" sz="1400" dirty="0"/>
              <a:t> </a:t>
            </a:r>
            <a:r>
              <a:rPr lang="ru-RU" sz="1400" dirty="0" err="1"/>
              <a:t>паметници</a:t>
            </a:r>
            <a:r>
              <a:rPr lang="ru-RU" sz="1400" dirty="0"/>
              <a:t> от 19 век </a:t>
            </a:r>
            <a:r>
              <a:rPr lang="ru-RU" sz="1400" dirty="0" err="1"/>
              <a:t>са</a:t>
            </a:r>
            <a:r>
              <a:rPr lang="ru-RU" sz="1400" dirty="0"/>
              <a:t> </a:t>
            </a:r>
            <a:r>
              <a:rPr lang="ru-RU" sz="1400" dirty="0" err="1"/>
              <a:t>Втората</a:t>
            </a:r>
            <a:r>
              <a:rPr lang="ru-RU" sz="1400" dirty="0"/>
              <a:t> </a:t>
            </a:r>
            <a:r>
              <a:rPr lang="ru-RU" sz="1400" dirty="0" err="1"/>
              <a:t>императорска</a:t>
            </a:r>
            <a:r>
              <a:rPr lang="ru-RU" sz="1400" dirty="0"/>
              <a:t> </a:t>
            </a:r>
            <a:r>
              <a:rPr lang="ru-RU" sz="1400" dirty="0" err="1"/>
              <a:t>парижка</a:t>
            </a:r>
            <a:r>
              <a:rPr lang="ru-RU" sz="1400" dirty="0"/>
              <a:t> опера (1861-1875) от </a:t>
            </a:r>
            <a:r>
              <a:rPr lang="ru-RU" sz="1400" dirty="0" err="1"/>
              <a:t>Шарл</a:t>
            </a:r>
            <a:r>
              <a:rPr lang="ru-RU" sz="1400" dirty="0"/>
              <a:t> </a:t>
            </a:r>
            <a:r>
              <a:rPr lang="ru-RU" sz="1400" dirty="0" err="1"/>
              <a:t>Гарние</a:t>
            </a:r>
            <a:r>
              <a:rPr lang="ru-RU" sz="1400" dirty="0"/>
              <a:t> и </a:t>
            </a:r>
            <a:r>
              <a:rPr lang="ru-RU" sz="1400" dirty="0" err="1"/>
              <a:t>кованата</a:t>
            </a:r>
            <a:r>
              <a:rPr lang="ru-RU" sz="1400" dirty="0"/>
              <a:t> от </a:t>
            </a:r>
            <a:r>
              <a:rPr lang="ru-RU" sz="1400" dirty="0" err="1"/>
              <a:t>желязо</a:t>
            </a:r>
            <a:r>
              <a:rPr lang="ru-RU" sz="1400" dirty="0"/>
              <a:t> </a:t>
            </a:r>
            <a:r>
              <a:rPr lang="ru-RU" sz="1400" dirty="0" err="1"/>
              <a:t>Айфелова</a:t>
            </a:r>
            <a:r>
              <a:rPr lang="ru-RU" sz="1400" dirty="0"/>
              <a:t> </a:t>
            </a:r>
            <a:r>
              <a:rPr lang="ru-RU" sz="1400" dirty="0" err="1"/>
              <a:t>кула</a:t>
            </a:r>
            <a:r>
              <a:rPr lang="ru-RU" sz="1400" dirty="0"/>
              <a:t> (1889), символ на Париж. </a:t>
            </a:r>
            <a:endParaRPr lang="bg-BG" sz="1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20" y="1124744"/>
            <a:ext cx="183804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60" y="1052736"/>
            <a:ext cx="1944216" cy="251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68" y="3702166"/>
            <a:ext cx="3066087" cy="172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 bwMode="auto">
          <a:xfrm>
            <a:off x="539552" y="4655970"/>
            <a:ext cx="3086472" cy="19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59" y="4470898"/>
            <a:ext cx="1728192" cy="23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22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Музика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860032" cy="3816424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Франция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дълга</a:t>
            </a:r>
            <a:r>
              <a:rPr lang="ru-RU" dirty="0"/>
              <a:t> и </a:t>
            </a:r>
            <a:r>
              <a:rPr lang="ru-RU" dirty="0" err="1"/>
              <a:t>забележителна</a:t>
            </a:r>
            <a:r>
              <a:rPr lang="ru-RU" dirty="0"/>
              <a:t> </a:t>
            </a:r>
            <a:r>
              <a:rPr lang="ru-RU" dirty="0" err="1"/>
              <a:t>музикална</a:t>
            </a:r>
            <a:r>
              <a:rPr lang="ru-RU" dirty="0"/>
              <a:t> традиция. От 11 до 13 век </a:t>
            </a:r>
            <a:r>
              <a:rPr lang="ru-RU" dirty="0" err="1"/>
              <a:t>епически</a:t>
            </a:r>
            <a:r>
              <a:rPr lang="ru-RU" dirty="0"/>
              <a:t> </a:t>
            </a:r>
            <a:r>
              <a:rPr lang="ru-RU" dirty="0" err="1"/>
              <a:t>поеми</a:t>
            </a:r>
            <a:r>
              <a:rPr lang="ru-RU" dirty="0"/>
              <a:t>, </a:t>
            </a:r>
            <a:r>
              <a:rPr lang="ru-RU" dirty="0" err="1"/>
              <a:t>изпълнявани</a:t>
            </a:r>
            <a:r>
              <a:rPr lang="ru-RU" dirty="0"/>
              <a:t> от </a:t>
            </a:r>
            <a:r>
              <a:rPr lang="ru-RU" dirty="0" err="1"/>
              <a:t>средновековни</a:t>
            </a:r>
            <a:r>
              <a:rPr lang="ru-RU" dirty="0"/>
              <a:t> </a:t>
            </a:r>
            <a:r>
              <a:rPr lang="ru-RU" dirty="0" err="1"/>
              <a:t>певци</a:t>
            </a:r>
            <a:r>
              <a:rPr lang="ru-RU" dirty="0"/>
              <a:t>- </a:t>
            </a:r>
            <a:r>
              <a:rPr lang="ru-RU" dirty="0" err="1"/>
              <a:t>трубадури</a:t>
            </a:r>
            <a:r>
              <a:rPr lang="ru-RU" dirty="0"/>
              <a:t>. </a:t>
            </a:r>
            <a:r>
              <a:rPr lang="ru-RU" dirty="0" err="1"/>
              <a:t>Най-влиятелният</a:t>
            </a:r>
            <a:r>
              <a:rPr lang="ru-RU" dirty="0"/>
              <a:t> </a:t>
            </a:r>
            <a:r>
              <a:rPr lang="ru-RU" dirty="0" err="1"/>
              <a:t>френски</a:t>
            </a:r>
            <a:r>
              <a:rPr lang="ru-RU" dirty="0"/>
              <a:t> композитор от 14 век е </a:t>
            </a:r>
            <a:r>
              <a:rPr lang="ru-RU" dirty="0" err="1"/>
              <a:t>Гийом</a:t>
            </a:r>
            <a:r>
              <a:rPr lang="ru-RU" dirty="0"/>
              <a:t> </a:t>
            </a:r>
            <a:r>
              <a:rPr lang="ru-RU" dirty="0" err="1"/>
              <a:t>дьо</a:t>
            </a:r>
            <a:r>
              <a:rPr lang="ru-RU" dirty="0"/>
              <a:t> </a:t>
            </a:r>
            <a:r>
              <a:rPr lang="ru-RU" dirty="0" err="1"/>
              <a:t>Машо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въвежда</a:t>
            </a:r>
            <a:r>
              <a:rPr lang="ru-RU" dirty="0"/>
              <a:t> </a:t>
            </a:r>
            <a:r>
              <a:rPr lang="ru-RU" dirty="0" err="1"/>
              <a:t>полифонията</a:t>
            </a:r>
            <a:r>
              <a:rPr lang="ru-RU" dirty="0"/>
              <a:t>. </a:t>
            </a:r>
            <a:r>
              <a:rPr lang="ru-RU" dirty="0" err="1"/>
              <a:t>През</a:t>
            </a:r>
            <a:r>
              <a:rPr lang="ru-RU" dirty="0"/>
              <a:t> 15 и 16 век </a:t>
            </a:r>
            <a:r>
              <a:rPr lang="ru-RU" dirty="0" err="1"/>
              <a:t>процъфтява</a:t>
            </a:r>
            <a:r>
              <a:rPr lang="ru-RU" dirty="0"/>
              <a:t> </a:t>
            </a:r>
            <a:r>
              <a:rPr lang="ru-RU" dirty="0" err="1"/>
              <a:t>песента</a:t>
            </a:r>
            <a:r>
              <a:rPr lang="ru-RU" dirty="0"/>
              <a:t>.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втората</a:t>
            </a:r>
            <a:r>
              <a:rPr lang="ru-RU" dirty="0"/>
              <a:t> половина на 17 век </a:t>
            </a:r>
            <a:r>
              <a:rPr lang="ru-RU" dirty="0" err="1"/>
              <a:t>роденият</a:t>
            </a:r>
            <a:r>
              <a:rPr lang="ru-RU" dirty="0"/>
              <a:t> в Италия Жан-Батист Люли </a:t>
            </a:r>
            <a:r>
              <a:rPr lang="ru-RU" dirty="0" err="1"/>
              <a:t>създава</a:t>
            </a:r>
            <a:r>
              <a:rPr lang="ru-RU" dirty="0"/>
              <a:t> </a:t>
            </a:r>
            <a:r>
              <a:rPr lang="ru-RU" dirty="0" err="1"/>
              <a:t>френския</a:t>
            </a:r>
            <a:r>
              <a:rPr lang="ru-RU" dirty="0"/>
              <a:t> оперен </a:t>
            </a:r>
            <a:r>
              <a:rPr lang="ru-RU" dirty="0" err="1"/>
              <a:t>стил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комбинира</a:t>
            </a:r>
            <a:r>
              <a:rPr lang="ru-RU" dirty="0"/>
              <a:t> </a:t>
            </a:r>
            <a:r>
              <a:rPr lang="ru-RU" dirty="0" err="1"/>
              <a:t>традиционния</a:t>
            </a:r>
            <a:r>
              <a:rPr lang="ru-RU" dirty="0"/>
              <a:t> дворцов </a:t>
            </a:r>
            <a:r>
              <a:rPr lang="ru-RU" dirty="0" err="1"/>
              <a:t>спектакъл</a:t>
            </a:r>
            <a:r>
              <a:rPr lang="ru-RU" dirty="0"/>
              <a:t> с </a:t>
            </a:r>
            <a:r>
              <a:rPr lang="ru-RU" dirty="0" err="1"/>
              <a:t>елементи</a:t>
            </a:r>
            <a:r>
              <a:rPr lang="ru-RU" dirty="0"/>
              <a:t> на </a:t>
            </a:r>
            <a:r>
              <a:rPr lang="ru-RU" dirty="0" err="1"/>
              <a:t>съвременната</a:t>
            </a:r>
            <a:r>
              <a:rPr lang="ru-RU" dirty="0"/>
              <a:t> </a:t>
            </a:r>
            <a:r>
              <a:rPr lang="ru-RU" dirty="0" err="1"/>
              <a:t>френска</a:t>
            </a:r>
            <a:r>
              <a:rPr lang="ru-RU" dirty="0"/>
              <a:t> драма, </a:t>
            </a:r>
            <a:r>
              <a:rPr lang="ru-RU" dirty="0" err="1"/>
              <a:t>добавя</a:t>
            </a:r>
            <a:r>
              <a:rPr lang="ru-RU" dirty="0"/>
              <a:t> </a:t>
            </a:r>
            <a:r>
              <a:rPr lang="ru-RU" dirty="0" err="1"/>
              <a:t>музикални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от балета, танца и </a:t>
            </a:r>
            <a:r>
              <a:rPr lang="ru-RU" dirty="0" err="1"/>
              <a:t>италианската</a:t>
            </a:r>
            <a:r>
              <a:rPr lang="ru-RU" dirty="0"/>
              <a:t> опера. В </a:t>
            </a:r>
            <a:r>
              <a:rPr lang="ru-RU" dirty="0" err="1"/>
              <a:t>началото</a:t>
            </a:r>
            <a:r>
              <a:rPr lang="ru-RU" dirty="0"/>
              <a:t> на 18 век </a:t>
            </a:r>
            <a:r>
              <a:rPr lang="ru-RU" dirty="0" err="1"/>
              <a:t>забележителни</a:t>
            </a:r>
            <a:r>
              <a:rPr lang="ru-RU" dirty="0"/>
              <a:t> композиции правят </a:t>
            </a:r>
            <a:r>
              <a:rPr lang="ru-RU" dirty="0" err="1"/>
              <a:t>Франсоа</a:t>
            </a:r>
            <a:r>
              <a:rPr lang="ru-RU" dirty="0"/>
              <a:t> </a:t>
            </a:r>
            <a:r>
              <a:rPr lang="ru-RU" dirty="0" err="1"/>
              <a:t>Купрен</a:t>
            </a:r>
            <a:r>
              <a:rPr lang="ru-RU" dirty="0"/>
              <a:t> и Жан-Филип Рамо. Рамо е </a:t>
            </a:r>
            <a:r>
              <a:rPr lang="ru-RU" dirty="0" err="1"/>
              <a:t>познат</a:t>
            </a:r>
            <a:r>
              <a:rPr lang="ru-RU" dirty="0"/>
              <a:t> и с оперите си. В края на 18 и 19 век много </a:t>
            </a:r>
            <a:r>
              <a:rPr lang="ru-RU" dirty="0" err="1"/>
              <a:t>оперни</a:t>
            </a:r>
            <a:r>
              <a:rPr lang="ru-RU" dirty="0"/>
              <a:t> </a:t>
            </a:r>
            <a:r>
              <a:rPr lang="ru-RU" dirty="0" err="1"/>
              <a:t>композитори</a:t>
            </a:r>
            <a:r>
              <a:rPr lang="ru-RU" dirty="0"/>
              <a:t>, </a:t>
            </a:r>
            <a:r>
              <a:rPr lang="ru-RU" dirty="0" err="1"/>
              <a:t>родени</a:t>
            </a:r>
            <a:r>
              <a:rPr lang="ru-RU" dirty="0"/>
              <a:t> </a:t>
            </a:r>
            <a:r>
              <a:rPr lang="ru-RU" dirty="0" err="1"/>
              <a:t>извън</a:t>
            </a:r>
            <a:r>
              <a:rPr lang="ru-RU" dirty="0"/>
              <a:t> Франция, </a:t>
            </a:r>
            <a:r>
              <a:rPr lang="ru-RU" dirty="0" err="1"/>
              <a:t>работят</a:t>
            </a:r>
            <a:r>
              <a:rPr lang="ru-RU" dirty="0"/>
              <a:t> в Париж. </a:t>
            </a:r>
            <a:r>
              <a:rPr lang="ru-RU" dirty="0" err="1"/>
              <a:t>Такива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Кристоф </a:t>
            </a:r>
            <a:r>
              <a:rPr lang="ru-RU" dirty="0" err="1"/>
              <a:t>Вилибалд</a:t>
            </a:r>
            <a:r>
              <a:rPr lang="ru-RU" dirty="0"/>
              <a:t> </a:t>
            </a:r>
            <a:r>
              <a:rPr lang="ru-RU" dirty="0" err="1"/>
              <a:t>Глук</a:t>
            </a:r>
            <a:r>
              <a:rPr lang="ru-RU" dirty="0"/>
              <a:t>, </a:t>
            </a:r>
            <a:r>
              <a:rPr lang="ru-RU" dirty="0" err="1"/>
              <a:t>Джакомо</a:t>
            </a:r>
            <a:r>
              <a:rPr lang="ru-RU" dirty="0"/>
              <a:t> Мейербер, Жак </a:t>
            </a:r>
            <a:r>
              <a:rPr lang="ru-RU" dirty="0" err="1"/>
              <a:t>Офенбах</a:t>
            </a:r>
            <a:r>
              <a:rPr lang="ru-RU" dirty="0"/>
              <a:t>. </a:t>
            </a:r>
            <a:r>
              <a:rPr lang="ru-RU" dirty="0" err="1"/>
              <a:t>Родените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Франция </a:t>
            </a:r>
            <a:r>
              <a:rPr lang="ru-RU" dirty="0" err="1"/>
              <a:t>оперни</a:t>
            </a:r>
            <a:r>
              <a:rPr lang="ru-RU" dirty="0"/>
              <a:t> </a:t>
            </a:r>
            <a:r>
              <a:rPr lang="ru-RU" dirty="0" err="1"/>
              <a:t>композитори</a:t>
            </a:r>
            <a:r>
              <a:rPr lang="ru-RU" dirty="0"/>
              <a:t> от 19 век </a:t>
            </a:r>
            <a:r>
              <a:rPr lang="ru-RU" dirty="0" err="1"/>
              <a:t>са</a:t>
            </a:r>
            <a:r>
              <a:rPr lang="ru-RU" dirty="0"/>
              <a:t> Жак </a:t>
            </a:r>
            <a:r>
              <a:rPr lang="ru-RU" dirty="0" err="1"/>
              <a:t>Алеви</a:t>
            </a:r>
            <a:r>
              <a:rPr lang="ru-RU" dirty="0"/>
              <a:t>, </a:t>
            </a:r>
            <a:r>
              <a:rPr lang="ru-RU" dirty="0" err="1"/>
              <a:t>Шарл</a:t>
            </a:r>
            <a:r>
              <a:rPr lang="ru-RU" dirty="0"/>
              <a:t> </a:t>
            </a:r>
            <a:r>
              <a:rPr lang="ru-RU" dirty="0" err="1"/>
              <a:t>Гуно</a:t>
            </a:r>
            <a:r>
              <a:rPr lang="ru-RU" dirty="0"/>
              <a:t>, Жорж Бизе и </a:t>
            </a:r>
            <a:r>
              <a:rPr lang="ru-RU" dirty="0" err="1"/>
              <a:t>Жул</a:t>
            </a:r>
            <a:r>
              <a:rPr lang="ru-RU" dirty="0"/>
              <a:t> </a:t>
            </a:r>
            <a:r>
              <a:rPr lang="ru-RU" dirty="0" err="1"/>
              <a:t>Масне</a:t>
            </a:r>
            <a:r>
              <a:rPr lang="ru-RU" dirty="0"/>
              <a:t>. </a:t>
            </a:r>
            <a:endParaRPr lang="bg-BG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23" y="1556792"/>
            <a:ext cx="2106115" cy="244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12716"/>
            <a:ext cx="1989400" cy="270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19145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745862"/>
            <a:ext cx="1243439" cy="166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856846"/>
            <a:ext cx="1307434" cy="174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6" y="4892200"/>
            <a:ext cx="1674784" cy="167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6078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112</TotalTime>
  <Words>801</Words>
  <Application>Microsoft Office PowerPoint</Application>
  <PresentationFormat>Презентация на цял екран (4:3)</PresentationFormat>
  <Paragraphs>24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12" baseType="lpstr">
      <vt:lpstr>Поток</vt:lpstr>
      <vt:lpstr>Културното наследство на Франция </vt:lpstr>
      <vt:lpstr>Париж</vt:lpstr>
      <vt:lpstr>Франция през средните векове</vt:lpstr>
      <vt:lpstr>Френско кино</vt:lpstr>
      <vt:lpstr>Живопис </vt:lpstr>
      <vt:lpstr>Импресионизъм</vt:lpstr>
      <vt:lpstr>Литература </vt:lpstr>
      <vt:lpstr>Архитектура  </vt:lpstr>
      <vt:lpstr>Музика</vt:lpstr>
      <vt:lpstr>Библиотеки и музеи</vt:lpstr>
      <vt:lpstr>Културни паметници на ЮНЕСКО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Културното наследство на Франция</dc:title>
  <dc:creator>User</dc:creator>
  <cp:lastModifiedBy>User</cp:lastModifiedBy>
  <cp:revision>11</cp:revision>
  <dcterms:created xsi:type="dcterms:W3CDTF">2020-05-10T20:11:29Z</dcterms:created>
  <dcterms:modified xsi:type="dcterms:W3CDTF">2020-05-10T22:04:14Z</dcterms:modified>
</cp:coreProperties>
</file>