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7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FCEF539-9681-4987-A5BC-7F548E7EBF45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CF90ED8-B065-4BC7-85AD-A8F4AB134E5A}" type="slidenum">
              <a:rPr lang="bg-BG" smtClean="0"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s://bg.wikipedia.org/wiki/%D0%A1%D0%B2%D0%B5%D1%82%D0%B8_%D0%A4%D1%80%D0%B0%D0%BD%D1%86%D0%B8%D1%81%D0%BA_(%D0%90%D1%81%D0%B8%D0%B7%D0%B8)" TargetMode="External"/><Relationship Id="rId3" Type="http://schemas.openxmlformats.org/officeDocument/2006/relationships/hyperlink" Target="https://bg.wikipedia.org/wiki/%D0%92%D0%B0%D0%BB_%D0%9A%D0%B0%D0%BC%D0%BE%D0%BD%D0%B8%D0%BA%D0%B0" TargetMode="External"/><Relationship Id="rId7" Type="http://schemas.openxmlformats.org/officeDocument/2006/relationships/hyperlink" Target="https://bg.wikipedia.org/wiki/%D0%91%D1%80%D0%B5%D1%88%D0%B0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wikipedia.org/wiki/%D0%98%D1%82%D0%B0%D0%BB%D0%B8%D1%8F" TargetMode="External"/><Relationship Id="rId11" Type="http://schemas.openxmlformats.org/officeDocument/2006/relationships/hyperlink" Target="https://bg.wikipedia.org/wiki/%D0%92%D0%B5%D0%BD%D0%B5%D1%86%D0%B8%D1%8F" TargetMode="External"/><Relationship Id="rId5" Type="http://schemas.openxmlformats.org/officeDocument/2006/relationships/hyperlink" Target="https://bg.wikipedia.org/wiki/%D0%9B%D0%BE%D0%BC%D0%B1%D0%B0%D1%80%D0%B4%D0%B8%D1%8F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bg.wikipedia.org/wiki/%D0%94%D0%BE%D0%BB%D0%B8%D0%BD%D0%B0" TargetMode="External"/><Relationship Id="rId9" Type="http://schemas.openxmlformats.org/officeDocument/2006/relationships/hyperlink" Target="https://bg.wikipedia.org/wiki/%D0%A4%D0%BB%D0%BE%D1%80%D0%B5%D0%BD%D1%86%D0%B8%D1%8F" TargetMode="External"/><Relationship Id="rId14" Type="http://schemas.openxmlformats.org/officeDocument/2006/relationships/hyperlink" Target="https://bg.wikipedia.org/wiki/%D0%90%D1%81%D0%B8%D0%B7%D0%B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B%D0%B0%D0%B2%D0%B0" TargetMode="External"/><Relationship Id="rId13" Type="http://schemas.openxmlformats.org/officeDocument/2006/relationships/image" Target="../media/image9.jpeg"/><Relationship Id="rId3" Type="http://schemas.openxmlformats.org/officeDocument/2006/relationships/hyperlink" Target="https://bg.wikipedia.org/wiki/%D0%A1%D0%B8%D1%86%D0%B8%D0%BB%D0%B8%D1%8F" TargetMode="External"/><Relationship Id="rId7" Type="http://schemas.openxmlformats.org/officeDocument/2006/relationships/hyperlink" Target="https://bg.wikipedia.org/wiki/%D0%92%D1%83%D0%BB%D0%BA%D0%B0%D0%BD%D0%B8%D1%87%D0%B5%D0%BD_%D0%BA%D1%80%D0%B0%D1%82%D0%B5%D1%80" TargetMode="External"/><Relationship Id="rId12" Type="http://schemas.openxmlformats.org/officeDocument/2006/relationships/hyperlink" Target="https://bg.wikipedia.org/wiki/%D0%92%D0%B5%D1%80%D0%BE%D0%BD%D0%B0" TargetMode="External"/><Relationship Id="rId2" Type="http://schemas.openxmlformats.org/officeDocument/2006/relationships/hyperlink" Target="https://bg.wikipedia.org/wiki/%D0%92%D1%83%D0%BB%D0%BA%D0%B0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wikipedia.org/wiki/%D0%91%D0%B0%D0%B7%D0%B0%D0%BB%D1%82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bg.wikipedia.org/wiki/%D0%95%D1%82%D0%BD%D0%B0#cite_note-2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bg.wikipedia.org/wiki/%D0%98%D1%82%D0%B0%D0%BB%D0%B8%D1%8F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agobuild.com/cat/stroitelni-novin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en.wikipedia.org/wiki/Colosseu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1924" TargetMode="External"/><Relationship Id="rId2" Type="http://schemas.openxmlformats.org/officeDocument/2006/relationships/hyperlink" Target="https://bg.wikipedia.org/wiki/%D0%9B%D0%B0%D1%82%D0%B8%D0%BD%D1%81%D0%BA%D0%B8_%D0%B5%D0%B7%D0%B8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bg.wikipedia.org/wiki/%D0%A0%D0%B8%D0%B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bg.wikipedia.org/wiki/%D0%9F%D0%B8%D0%B0%D0%BD%D0%BE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bg.wikipedia.org/wiki/%D0%9B%D0%B0_%D0%A1%D0%BA%D0%B0%D0%BB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bg.wikipedia.org/wiki/%D0%9C%D0%B0%D0%BD%D0%B4%D0%BE%D0%BB%D0%B8%D0%BD%D0%B0" TargetMode="External"/><Relationship Id="rId4" Type="http://schemas.openxmlformats.org/officeDocument/2006/relationships/hyperlink" Target="https://bg.wikipedia.org/wiki/%D0%A6%D0%B8%D0%B3%D1%83%D0%BB%D0%BA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1%D0%B0%D1%80%D0%B4%D0%B8%D0%BD%D0%B8%D1%8F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s://bg.wikipedia.org/wiki/%D0%95%D1%82%D1%80%D1%83%D1%81%D0%BA%D0%B8" TargetMode="External"/><Relationship Id="rId7" Type="http://schemas.openxmlformats.org/officeDocument/2006/relationships/hyperlink" Target="https://bg.wikipedia.org/wiki/%D0%A0%D0%BE%D0%BC%D0%B0%D0%BD%D1%82%D0%B8%D0%B7%D1%8A%D0%BC" TargetMode="External"/><Relationship Id="rId12" Type="http://schemas.openxmlformats.org/officeDocument/2006/relationships/hyperlink" Target="https://bg.wikipedia.org/wiki/%D0%A1%D0%B8%D0%B5%D0%BD%D0%B0" TargetMode="External"/><Relationship Id="rId2" Type="http://schemas.openxmlformats.org/officeDocument/2006/relationships/hyperlink" Target="https://bg.wikipedia.org/wiki/%D0%94%D1%80%D0%B5%D0%B2%D0%BD%D0%B0_%D0%93%D1%8A%D1%80%D1%86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wikipedia.org/wiki/%D0%9D%D0%B5%D0%B0%D0%BF%D0%BE%D0%BB" TargetMode="External"/><Relationship Id="rId11" Type="http://schemas.openxmlformats.org/officeDocument/2006/relationships/hyperlink" Target="https://bg.wikipedia.org/wiki/%D0%9C%D0%B8%D0%BB%D0%B0%D0%BD%D0%BE" TargetMode="External"/><Relationship Id="rId5" Type="http://schemas.openxmlformats.org/officeDocument/2006/relationships/hyperlink" Target="https://bg.wikipedia.org/wiki/%D0%92%D0%B5%D1%80%D0%BE%D0%BD%D0%B0" TargetMode="External"/><Relationship Id="rId15" Type="http://schemas.openxmlformats.org/officeDocument/2006/relationships/image" Target="../media/image19.jpeg"/><Relationship Id="rId10" Type="http://schemas.openxmlformats.org/officeDocument/2006/relationships/hyperlink" Target="https://bg.wikipedia.org/wiki/%D0%93%D0%BE%D1%82%D0%B8%D0%BA%D0%B0" TargetMode="External"/><Relationship Id="rId4" Type="http://schemas.openxmlformats.org/officeDocument/2006/relationships/hyperlink" Target="https://bg.wikipedia.org/wiki/%D0%A0%D0%B8%D0%BC" TargetMode="External"/><Relationship Id="rId9" Type="http://schemas.openxmlformats.org/officeDocument/2006/relationships/hyperlink" Target="https://bg.wikipedia.org/wiki/%D0%A1%D0%B8%D1%86%D0%B8%D0%BB%D0%B8%D1%8F" TargetMode="External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E%D1%81%D1%82%D0%B3%D0%BE%D1%82%D0%B8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bg.wikipedia.org/wiki/%D0%9E%D0%B4%D0%BE%D0%B0%D0%BA%D1%8A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g.wikipedia.org/wiki/%D0%9B%D0%B0%D0%BD%D0%B3%D0%BE%D0%B1%D0%B0%D1%80%D0%B4%D0%B8" TargetMode="External"/><Relationship Id="rId5" Type="http://schemas.openxmlformats.org/officeDocument/2006/relationships/hyperlink" Target="https://bg.wikipedia.org/wiki/%D0%AE%D1%81%D1%82%D0%B8%D0%BD%D0%B8%D0%B0%D0%BD_I" TargetMode="External"/><Relationship Id="rId4" Type="http://schemas.openxmlformats.org/officeDocument/2006/relationships/hyperlink" Target="https://bg.wikipedia.org/wiki/%D0%A2%D0%B5%D0%BE%D0%B4%D0%BE%D1%80%D0%B8%D1%85_%D0%92%D0%B5%D0%BB%D0%B8%D0%BA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7992888" cy="3115816"/>
          </a:xfrm>
        </p:spPr>
        <p:txBody>
          <a:bodyPr>
            <a:noAutofit/>
          </a:bodyPr>
          <a:lstStyle/>
          <a:p>
            <a:pPr algn="ctr"/>
            <a:r>
              <a:rPr lang="bg-BG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Културно наследство на </a:t>
            </a:r>
            <a:r>
              <a:rPr lang="bg-BG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r>
              <a:rPr lang="bg-BG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</a:t>
            </a:r>
            <a:endParaRPr lang="bg-BG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4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483768" y="908720"/>
            <a:ext cx="2532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400" dirty="0">
                <a:solidFill>
                  <a:schemeClr val="accent2">
                    <a:lumMod val="75000"/>
                  </a:schemeClr>
                </a:solidFill>
              </a:rPr>
              <a:t>Традиции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1619672" y="2636912"/>
            <a:ext cx="5382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Италианските</a:t>
            </a:r>
            <a:r>
              <a:rPr lang="ru-RU" dirty="0"/>
              <a:t> традиции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семейството</a:t>
            </a:r>
            <a:r>
              <a:rPr lang="ru-RU" dirty="0"/>
              <a:t>, богата история и </a:t>
            </a:r>
            <a:r>
              <a:rPr lang="ru-RU" dirty="0" err="1"/>
              <a:t>култура</a:t>
            </a:r>
            <a:r>
              <a:rPr lang="ru-RU" dirty="0"/>
              <a:t>. </a:t>
            </a:r>
            <a:r>
              <a:rPr lang="ru-RU" dirty="0" err="1"/>
              <a:t>Страсната</a:t>
            </a:r>
            <a:r>
              <a:rPr lang="ru-RU" dirty="0"/>
              <a:t> седмица е </a:t>
            </a:r>
            <a:r>
              <a:rPr lang="ru-RU" dirty="0" err="1"/>
              <a:t>напочин</a:t>
            </a:r>
            <a:r>
              <a:rPr lang="ru-RU" dirty="0"/>
              <a:t> в Италия, Натале (</a:t>
            </a:r>
            <a:r>
              <a:rPr lang="ru-RU" dirty="0" err="1"/>
              <a:t>специалната</a:t>
            </a:r>
            <a:r>
              <a:rPr lang="ru-RU" dirty="0"/>
              <a:t> </a:t>
            </a:r>
            <a:r>
              <a:rPr lang="ru-RU" dirty="0" err="1"/>
              <a:t>Коледна</a:t>
            </a:r>
            <a:r>
              <a:rPr lang="ru-RU" dirty="0"/>
              <a:t> седмица). </a:t>
            </a:r>
            <a:r>
              <a:rPr lang="ru-RU" dirty="0" err="1"/>
              <a:t>Надпревари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„</a:t>
            </a:r>
            <a:r>
              <a:rPr lang="ru-RU" dirty="0" err="1"/>
              <a:t>Палио</a:t>
            </a:r>
            <a:r>
              <a:rPr lang="ru-RU" dirty="0"/>
              <a:t> </a:t>
            </a:r>
            <a:r>
              <a:rPr lang="ru-RU" dirty="0" err="1"/>
              <a:t>Ди</a:t>
            </a:r>
            <a:r>
              <a:rPr lang="ru-RU" dirty="0"/>
              <a:t> Сиена“ и </a:t>
            </a:r>
            <a:r>
              <a:rPr lang="ru-RU" dirty="0" err="1"/>
              <a:t>автомобилното</a:t>
            </a:r>
            <a:r>
              <a:rPr lang="ru-RU" dirty="0"/>
              <a:t> </a:t>
            </a:r>
            <a:r>
              <a:rPr lang="ru-RU" dirty="0" err="1"/>
              <a:t>състезание</a:t>
            </a:r>
            <a:r>
              <a:rPr lang="ru-RU" dirty="0"/>
              <a:t> „Милле Миля“ (1000 мили), </a:t>
            </a:r>
            <a:r>
              <a:rPr lang="ru-RU" dirty="0" err="1"/>
              <a:t>Каравалът</a:t>
            </a:r>
            <a:r>
              <a:rPr lang="ru-RU" dirty="0"/>
              <a:t> и </a:t>
            </a:r>
            <a:r>
              <a:rPr lang="ru-RU" dirty="0" err="1"/>
              <a:t>Филмовият</a:t>
            </a:r>
            <a:r>
              <a:rPr lang="ru-RU" dirty="0"/>
              <a:t> </a:t>
            </a:r>
            <a:r>
              <a:rPr lang="ru-RU" dirty="0" err="1"/>
              <a:t>фестивал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Венеция, </a:t>
            </a:r>
            <a:r>
              <a:rPr lang="ru-RU" dirty="0" err="1"/>
              <a:t>карнавалът</a:t>
            </a:r>
            <a:r>
              <a:rPr lang="ru-RU" dirty="0"/>
              <a:t> </a:t>
            </a:r>
            <a:r>
              <a:rPr lang="ru-RU" dirty="0" err="1"/>
              <a:t>Виареджио</a:t>
            </a:r>
            <a:r>
              <a:rPr lang="ru-RU" dirty="0"/>
              <a:t>, </a:t>
            </a:r>
            <a:r>
              <a:rPr lang="ru-RU" dirty="0" err="1"/>
              <a:t>карнавалът</a:t>
            </a:r>
            <a:r>
              <a:rPr lang="ru-RU" dirty="0"/>
              <a:t> </a:t>
            </a:r>
            <a:r>
              <a:rPr lang="ru-RU" dirty="0" err="1"/>
              <a:t>ди</a:t>
            </a:r>
            <a:r>
              <a:rPr lang="ru-RU" dirty="0"/>
              <a:t> </a:t>
            </a:r>
            <a:r>
              <a:rPr lang="ru-RU" dirty="0" err="1"/>
              <a:t>Ивреа</a:t>
            </a:r>
            <a:r>
              <a:rPr lang="ru-RU" dirty="0"/>
              <a:t>. </a:t>
            </a:r>
            <a:r>
              <a:rPr lang="ru-RU" dirty="0" err="1"/>
              <a:t>Възстановки</a:t>
            </a:r>
            <a:r>
              <a:rPr lang="ru-RU" dirty="0"/>
              <a:t> на </a:t>
            </a:r>
            <a:r>
              <a:rPr lang="ru-RU" dirty="0" err="1"/>
              <a:t>редица</a:t>
            </a:r>
            <a:r>
              <a:rPr lang="ru-RU" dirty="0"/>
              <a:t> исторически </a:t>
            </a:r>
            <a:r>
              <a:rPr lang="ru-RU" dirty="0" err="1"/>
              <a:t>събития</a:t>
            </a:r>
            <a:r>
              <a:rPr lang="ru-RU" dirty="0"/>
              <a:t> се </a:t>
            </a:r>
            <a:r>
              <a:rPr lang="ru-RU" dirty="0" err="1"/>
              <a:t>извършват</a:t>
            </a:r>
            <a:r>
              <a:rPr lang="ru-RU" dirty="0"/>
              <a:t> всяка година.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2005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sa camuna e antropomorfi R24 - Foppe - Nad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6973"/>
            <a:ext cx="27595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683568" y="692696"/>
            <a:ext cx="3777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Скалните рисунки във </a:t>
            </a:r>
            <a:r>
              <a:rPr lang="ru-RU" dirty="0">
                <a:solidFill>
                  <a:srgbClr val="00B050"/>
                </a:solidFill>
                <a:hlinkClick r:id="rId3" tooltip="Вал Камоника"/>
              </a:rPr>
              <a:t>Вал Камоника</a:t>
            </a:r>
            <a:endParaRPr lang="bg-BG" dirty="0">
              <a:solidFill>
                <a:srgbClr val="00B05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2741255" y="1251918"/>
            <a:ext cx="3439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Вал Камоника</a:t>
            </a:r>
            <a:r>
              <a:rPr lang="ru-RU" dirty="0"/>
              <a:t> е </a:t>
            </a:r>
            <a:r>
              <a:rPr lang="ru-RU" dirty="0">
                <a:hlinkClick r:id="rId4" tooltip="Долина"/>
              </a:rPr>
              <a:t>долина</a:t>
            </a:r>
            <a:r>
              <a:rPr lang="ru-RU" dirty="0"/>
              <a:t> в нискоалпийския регион на </a:t>
            </a:r>
            <a:r>
              <a:rPr lang="ru-RU" dirty="0">
                <a:hlinkClick r:id="rId5" tooltip="Ломбардия"/>
              </a:rPr>
              <a:t>Ломбардия</a:t>
            </a:r>
            <a:r>
              <a:rPr lang="ru-RU" dirty="0"/>
              <a:t>, </a:t>
            </a:r>
            <a:r>
              <a:rPr lang="ru-RU" dirty="0">
                <a:hlinkClick r:id="rId6" tooltip="Италия"/>
              </a:rPr>
              <a:t>Италия</a:t>
            </a:r>
            <a:r>
              <a:rPr lang="ru-RU" dirty="0"/>
              <a:t>. По-голямата част от Вал Камоника лежи в северната част на провинция </a:t>
            </a:r>
            <a:r>
              <a:rPr lang="ru-RU" dirty="0" smtClean="0">
                <a:hlinkClick r:id="rId7" tooltip="Бреша"/>
              </a:rPr>
              <a:t>Бреш</a:t>
            </a:r>
            <a:endParaRPr lang="bg-BG" dirty="0"/>
          </a:p>
        </p:txBody>
      </p:sp>
      <p:pic>
        <p:nvPicPr>
          <p:cNvPr id="1028" name="Picture 4" descr="Santa Maria del Fio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1" y="4299506"/>
            <a:ext cx="267683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26818" y="3563724"/>
            <a:ext cx="363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B050"/>
                </a:solidFill>
              </a:rPr>
              <a:t>Исторически център на </a:t>
            </a:r>
            <a:r>
              <a:rPr lang="bg-BG" dirty="0">
                <a:solidFill>
                  <a:srgbClr val="00B050"/>
                </a:solidFill>
                <a:hlinkClick r:id="rId9" tooltip="Флоренция"/>
              </a:rPr>
              <a:t>Флоренция</a:t>
            </a:r>
            <a:endParaRPr lang="bg-BG" dirty="0">
              <a:solidFill>
                <a:srgbClr val="00B050"/>
              </a:solidFill>
            </a:endParaRPr>
          </a:p>
        </p:txBody>
      </p:sp>
      <p:pic>
        <p:nvPicPr>
          <p:cNvPr id="7" name="Picture 2" descr="Venezia acqua alta notte 2005 modificat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41" y="4869160"/>
            <a:ext cx="2448272" cy="185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4222376" y="4288022"/>
            <a:ext cx="29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u="sng" dirty="0">
                <a:solidFill>
                  <a:srgbClr val="002060"/>
                </a:solidFill>
                <a:hlinkClick r:id="rId11"/>
              </a:rPr>
              <a:t>Венеция</a:t>
            </a:r>
            <a:r>
              <a:rPr lang="bg-BG" b="1" i="1" dirty="0">
                <a:solidFill>
                  <a:srgbClr val="002060"/>
                </a:solidFill>
              </a:rPr>
              <a:t> и нейната лагуна</a:t>
            </a:r>
            <a:endParaRPr lang="bg-BG" b="1" i="1" dirty="0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72" y="1971469"/>
            <a:ext cx="2651183" cy="17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авоъгълник 5"/>
          <p:cNvSpPr/>
          <p:nvPr/>
        </p:nvSpPr>
        <p:spPr>
          <a:xfrm>
            <a:off x="5724128" y="706520"/>
            <a:ext cx="3174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</a:rPr>
              <a:t>Базилика </a:t>
            </a:r>
            <a:r>
              <a:rPr lang="ru-RU" b="1" i="1" dirty="0">
                <a:solidFill>
                  <a:srgbClr val="00B0F0"/>
                </a:solidFill>
                <a:hlinkClick r:id="rId13" tooltip="Свети Франциск (Асизи)"/>
              </a:rPr>
              <a:t>Свети Франциск</a:t>
            </a:r>
            <a:r>
              <a:rPr lang="ru-RU" b="1" i="1" dirty="0">
                <a:solidFill>
                  <a:srgbClr val="00B0F0"/>
                </a:solidFill>
              </a:rPr>
              <a:t> и </a:t>
            </a:r>
            <a:r>
              <a:rPr lang="ru-RU" b="1" i="1" dirty="0" err="1">
                <a:solidFill>
                  <a:srgbClr val="00B0F0"/>
                </a:solidFill>
              </a:rPr>
              <a:t>други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францискански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паметници</a:t>
            </a:r>
            <a:r>
              <a:rPr lang="ru-RU" b="1" i="1" dirty="0">
                <a:solidFill>
                  <a:srgbClr val="00B0F0"/>
                </a:solidFill>
              </a:rPr>
              <a:t> в </a:t>
            </a:r>
            <a:r>
              <a:rPr lang="ru-RU" b="1" i="1" dirty="0" err="1">
                <a:solidFill>
                  <a:srgbClr val="00B0F0"/>
                </a:solidFill>
                <a:hlinkClick r:id="rId14" tooltip="Асизи"/>
              </a:rPr>
              <a:t>Асизи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0103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809396" y="452128"/>
            <a:ext cx="1584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/>
              <a:t>Етна</a:t>
            </a:r>
            <a:r>
              <a:rPr lang="ru-RU" sz="1200" dirty="0"/>
              <a:t> </a:t>
            </a:r>
            <a:r>
              <a:rPr lang="ru-RU" sz="1200" b="1" dirty="0"/>
              <a:t> е активен </a:t>
            </a:r>
            <a:r>
              <a:rPr lang="ru-RU" sz="1200" b="1" dirty="0">
                <a:hlinkClick r:id="rId2" tooltip="Вулкан"/>
              </a:rPr>
              <a:t>вулкан</a:t>
            </a:r>
            <a:r>
              <a:rPr lang="ru-RU" sz="1200" b="1" dirty="0"/>
              <a:t> в </a:t>
            </a:r>
            <a:r>
              <a:rPr lang="ru-RU" sz="1200" b="1" dirty="0" err="1"/>
              <a:t>североизточната</a:t>
            </a:r>
            <a:r>
              <a:rPr lang="ru-RU" sz="1200" b="1" dirty="0"/>
              <a:t> част на остров </a:t>
            </a:r>
            <a:r>
              <a:rPr lang="ru-RU" sz="1200" b="1" dirty="0">
                <a:hlinkClick r:id="rId3" tooltip="Сицилия"/>
              </a:rPr>
              <a:t>Сицилия</a:t>
            </a:r>
            <a:r>
              <a:rPr lang="ru-RU" sz="1200" b="1" dirty="0"/>
              <a:t>, (</a:t>
            </a:r>
            <a:r>
              <a:rPr lang="ru-RU" sz="1200" b="1" dirty="0">
                <a:hlinkClick r:id="rId4" tooltip="Италия"/>
              </a:rPr>
              <a:t>Италия</a:t>
            </a:r>
            <a:r>
              <a:rPr lang="ru-RU" sz="1200" b="1" dirty="0"/>
              <a:t>).</a:t>
            </a:r>
          </a:p>
          <a:p>
            <a:r>
              <a:rPr lang="ru-RU" sz="1200" b="1" dirty="0" err="1"/>
              <a:t>Височината</a:t>
            </a:r>
            <a:r>
              <a:rPr lang="ru-RU" sz="1200" b="1" dirty="0"/>
              <a:t> </a:t>
            </a:r>
            <a:r>
              <a:rPr lang="ru-RU" sz="1200" b="1" dirty="0" err="1"/>
              <a:t>му</a:t>
            </a:r>
            <a:r>
              <a:rPr lang="ru-RU" sz="1200" b="1" dirty="0"/>
              <a:t> е 3323 m</a:t>
            </a:r>
            <a:r>
              <a:rPr lang="ru-RU" sz="1200" b="1" baseline="30000" dirty="0">
                <a:hlinkClick r:id="rId5"/>
              </a:rPr>
              <a:t>[2]</a:t>
            </a:r>
            <a:r>
              <a:rPr lang="ru-RU" sz="1200" b="1" dirty="0"/>
              <a:t>. </a:t>
            </a:r>
            <a:r>
              <a:rPr lang="ru-RU" sz="1200" b="1" dirty="0" err="1"/>
              <a:t>Изграден</a:t>
            </a:r>
            <a:r>
              <a:rPr lang="ru-RU" sz="1200" b="1" dirty="0"/>
              <a:t> е от </a:t>
            </a:r>
            <a:r>
              <a:rPr lang="ru-RU" sz="1200" b="1" dirty="0" err="1">
                <a:hlinkClick r:id="rId6" tooltip="Базалт"/>
              </a:rPr>
              <a:t>базалти</a:t>
            </a:r>
            <a:r>
              <a:rPr lang="ru-RU" sz="1200" b="1" dirty="0"/>
              <a:t>. По </a:t>
            </a:r>
            <a:r>
              <a:rPr lang="ru-RU" sz="1200" b="1" dirty="0" err="1"/>
              <a:t>склоновете</a:t>
            </a:r>
            <a:r>
              <a:rPr lang="ru-RU" sz="1200" b="1" dirty="0"/>
              <a:t> </a:t>
            </a:r>
            <a:r>
              <a:rPr lang="ru-RU" sz="1200" b="1" dirty="0" err="1"/>
              <a:t>му</a:t>
            </a:r>
            <a:r>
              <a:rPr lang="ru-RU" sz="1200" b="1" dirty="0"/>
              <a:t> </a:t>
            </a:r>
            <a:r>
              <a:rPr lang="ru-RU" sz="1200" b="1" dirty="0" err="1"/>
              <a:t>има</a:t>
            </a:r>
            <a:r>
              <a:rPr lang="ru-RU" sz="1200" b="1" dirty="0"/>
              <a:t> над 200 </a:t>
            </a:r>
            <a:r>
              <a:rPr lang="ru-RU" sz="1200" b="1" dirty="0">
                <a:hlinkClick r:id="rId7" tooltip="Вулканичен кратер"/>
              </a:rPr>
              <a:t>кратера</a:t>
            </a:r>
            <a:r>
              <a:rPr lang="ru-RU" sz="1200" b="1" dirty="0"/>
              <a:t> и </a:t>
            </a:r>
            <a:r>
              <a:rPr lang="ru-RU" sz="1200" b="1" dirty="0" err="1">
                <a:hlinkClick r:id="rId8" tooltip="Лава"/>
              </a:rPr>
              <a:t>лавови</a:t>
            </a:r>
            <a:r>
              <a:rPr lang="ru-RU" sz="1200" b="1" dirty="0"/>
              <a:t> </a:t>
            </a:r>
            <a:r>
              <a:rPr lang="ru-RU" sz="1200" b="1" dirty="0" err="1"/>
              <a:t>потоци</a:t>
            </a:r>
            <a:r>
              <a:rPr lang="ru-RU" sz="1200" b="1" dirty="0"/>
              <a:t>. </a:t>
            </a:r>
            <a:r>
              <a:rPr lang="ru-RU" sz="1200" b="1" dirty="0" err="1"/>
              <a:t>Възрастта</a:t>
            </a:r>
            <a:r>
              <a:rPr lang="ru-RU" sz="1200" b="1" dirty="0"/>
              <a:t> </a:t>
            </a:r>
            <a:r>
              <a:rPr lang="ru-RU" sz="1200" b="1" dirty="0" err="1"/>
              <a:t>му</a:t>
            </a:r>
            <a:r>
              <a:rPr lang="ru-RU" sz="1200" b="1" dirty="0"/>
              <a:t> е около 300 хил. </a:t>
            </a:r>
            <a:r>
              <a:rPr lang="ru-RU" sz="1200" b="1" dirty="0" err="1"/>
              <a:t>години</a:t>
            </a:r>
            <a:r>
              <a:rPr lang="ru-RU" sz="1200" dirty="0" smtClean="0"/>
              <a:t> </a:t>
            </a:r>
            <a:endParaRPr lang="bg-BG" sz="1200" dirty="0"/>
          </a:p>
        </p:txBody>
      </p:sp>
      <p:pic>
        <p:nvPicPr>
          <p:cNvPr id="5" name="Picture 2" descr="Etna from 2900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879"/>
            <a:ext cx="3400309" cy="25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thumb/3/31/Etna_eruption_seen_from_the_International_Space_Station.jpg/250px-Etna_eruption_seen_from_the_International_Space_Stati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82" y="1168833"/>
            <a:ext cx="23812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'Aren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8" y="4487189"/>
            <a:ext cx="3583493" cy="213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683568" y="3861048"/>
            <a:ext cx="142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dirty="0">
                <a:solidFill>
                  <a:srgbClr val="00B0F0"/>
                </a:solidFill>
              </a:rPr>
              <a:t>Град </a:t>
            </a:r>
            <a:r>
              <a:rPr lang="bg-BG" b="1" i="1" dirty="0">
                <a:solidFill>
                  <a:srgbClr val="00B0F0"/>
                </a:solidFill>
                <a:hlinkClick r:id="rId12" tooltip="Верона"/>
              </a:rPr>
              <a:t>Верона</a:t>
            </a:r>
            <a:endParaRPr lang="bg-BG" b="1" i="1" dirty="0">
              <a:solidFill>
                <a:srgbClr val="00B0F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84415"/>
            <a:ext cx="3361232" cy="22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авоъгълник 7"/>
          <p:cNvSpPr/>
          <p:nvPr/>
        </p:nvSpPr>
        <p:spPr>
          <a:xfrm>
            <a:off x="4139951" y="3613666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Праисторически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наколни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жилища в </a:t>
            </a:r>
            <a:r>
              <a:rPr lang="ru-RU" i="1" u="sng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Алпите</a:t>
            </a:r>
            <a:endParaRPr lang="bg-BG" i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2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251520" y="3326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i="1" dirty="0" smtClean="0"/>
              <a:t>АРХИТЕКТУРА</a:t>
            </a:r>
          </a:p>
          <a:p>
            <a:pPr algn="ctr"/>
            <a:r>
              <a:rPr lang="ru-RU" b="1" i="1" dirty="0" err="1" smtClean="0"/>
              <a:t>Колизеумът</a:t>
            </a:r>
            <a:r>
              <a:rPr lang="ru-RU" b="1" i="1" dirty="0" smtClean="0"/>
              <a:t> </a:t>
            </a:r>
            <a:r>
              <a:rPr lang="ru-RU" b="1" i="1" dirty="0"/>
              <a:t>в Рим – символ на величие и </a:t>
            </a:r>
            <a:r>
              <a:rPr lang="ru-RU" b="1" i="1" dirty="0" err="1"/>
              <a:t>жестокост</a:t>
            </a:r>
            <a:endParaRPr lang="ru-RU" b="1" i="1" dirty="0"/>
          </a:p>
        </p:txBody>
      </p:sp>
      <p:pic>
        <p:nvPicPr>
          <p:cNvPr id="1026" name="Picture 2" descr="kolizeum-rim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817565" cy="30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4" y="1348319"/>
            <a:ext cx="6768752" cy="221599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Римският </a:t>
            </a:r>
            <a:r>
              <a:rPr kumimoji="0" lang="bg-BG" altLang="bg-BG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Колизеум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е най-големия амфитеатър в античността. Император </a:t>
            </a: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Веспасиан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започва 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8C550E"/>
                </a:solidFill>
                <a:effectLst/>
                <a:latin typeface="Verdana" pitchFamily="34" charset="0"/>
                <a:cs typeface="Arial" pitchFamily="34" charset="0"/>
                <a:hlinkClick r:id="rId3"/>
              </a:rPr>
              <a:t>строителството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през 72 г. сл. н. е., а неговият син </a:t>
            </a: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Тит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го открива през 80 г. с тържествени игри, които продължават хиляда </a:t>
            </a:r>
            <a:r>
              <a:rPr kumimoji="0" lang="bg-BG" altLang="bg-BG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над 100 дни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(123 дни според 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8C550E"/>
                </a:solidFill>
                <a:effectLst/>
                <a:latin typeface="Verdana" pitchFamily="34" charset="0"/>
                <a:cs typeface="Arial" pitchFamily="34" charset="0"/>
                <a:hlinkClick r:id="rId4"/>
              </a:rPr>
              <a:t>EN.</a:t>
            </a: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rgbClr val="8C550E"/>
                </a:solidFill>
                <a:effectLst/>
                <a:latin typeface="Verdana" pitchFamily="34" charset="0"/>
                <a:cs typeface="Arial" pitchFamily="34" charset="0"/>
                <a:hlinkClick r:id="rId4"/>
              </a:rPr>
              <a:t>Wiki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). В повечето случаи се приема, че сградата е изцяло завършена от </a:t>
            </a: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Домициан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, брата на </a:t>
            </a: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Тит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 Наричан е Амфитеатър на </a:t>
            </a: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Флавиите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или Амфитеатър на Цезарите, а името </a:t>
            </a: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Колизеум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му е било дадено към VIII век заради намиращия се до него </a:t>
            </a: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Неронов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колос.</a:t>
            </a:r>
            <a:endParaRPr kumimoji="0" lang="bg-BG" altLang="bg-BG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20-вековният </a:t>
            </a: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Колизеум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е инженерно и архитектурно чудо и символ едновременно на римското величие и жестокост.</a:t>
            </a:r>
            <a:endParaRPr kumimoji="0" lang="bg-BG" altLang="bg-BG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Колизеумът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е съграден като подарък за римските граждани, тъй като единственият амфитеатър по това време – построеният през 29 г. пр. н. е., е бил вече тесен за населението на столицата.</a:t>
            </a:r>
            <a:endParaRPr kumimoji="0" lang="bg-BG" altLang="bg-BG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9" name="Picture 5" descr="kolizeum-rim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789040"/>
            <a:ext cx="370676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Резултат с изображение за колизеумът в ри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4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237018" y="332656"/>
            <a:ext cx="2232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>
                <a:solidFill>
                  <a:schemeClr val="accent2">
                    <a:lumMod val="75000"/>
                  </a:schemeClr>
                </a:solidFill>
              </a:rPr>
              <a:t>Литература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323528" y="12687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Литературни</a:t>
            </a:r>
            <a:r>
              <a:rPr lang="ru-RU" dirty="0"/>
              <a:t> произведения на </a:t>
            </a:r>
            <a:r>
              <a:rPr lang="ru-RU" dirty="0" err="1">
                <a:hlinkClick r:id="rId2" tooltip="Латински език"/>
              </a:rPr>
              <a:t>латински</a:t>
            </a:r>
            <a:r>
              <a:rPr lang="ru-RU" dirty="0">
                <a:hlinkClick r:id="rId2" tooltip="Латински език"/>
              </a:rPr>
              <a:t> </a:t>
            </a:r>
            <a:r>
              <a:rPr lang="ru-RU" dirty="0" err="1">
                <a:hlinkClick r:id="rId2" tooltip="Латински език"/>
              </a:rPr>
              <a:t>език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Апенините</a:t>
            </a:r>
            <a:r>
              <a:rPr lang="ru-RU" dirty="0"/>
              <a:t>,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открити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 </a:t>
            </a:r>
            <a:r>
              <a:rPr lang="ru-RU" dirty="0">
                <a:hlinkClick r:id="rId3" tooltip="1924"/>
              </a:rPr>
              <a:t>1924</a:t>
            </a:r>
            <a:r>
              <a:rPr lang="ru-RU" dirty="0"/>
              <a:t> г. в </a:t>
            </a:r>
            <a:r>
              <a:rPr lang="ru-RU" dirty="0" err="1"/>
              <a:t>околностите</a:t>
            </a:r>
            <a:r>
              <a:rPr lang="ru-RU" dirty="0"/>
              <a:t> на </a:t>
            </a:r>
            <a:r>
              <a:rPr lang="ru-RU" dirty="0">
                <a:hlinkClick r:id="rId4" tooltip="Рим"/>
              </a:rPr>
              <a:t>Рим</a:t>
            </a:r>
            <a:r>
              <a:rPr lang="ru-RU" dirty="0"/>
              <a:t> от </a:t>
            </a:r>
            <a:r>
              <a:rPr lang="ru-RU" dirty="0" err="1"/>
              <a:t>италиански</a:t>
            </a:r>
            <a:r>
              <a:rPr lang="ru-RU" dirty="0"/>
              <a:t> </a:t>
            </a:r>
            <a:r>
              <a:rPr lang="ru-RU" dirty="0" err="1"/>
              <a:t>изследователи</a:t>
            </a:r>
            <a:r>
              <a:rPr lang="ru-RU" dirty="0"/>
              <a:t>. </a:t>
            </a:r>
            <a:r>
              <a:rPr lang="ru-RU" dirty="0" err="1"/>
              <a:t>Летописите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написани</a:t>
            </a:r>
            <a:r>
              <a:rPr lang="ru-RU" dirty="0"/>
              <a:t>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7 в. пр. Хр.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запазени</a:t>
            </a:r>
            <a:r>
              <a:rPr lang="ru-RU" dirty="0"/>
              <a:t> произведения на </a:t>
            </a:r>
            <a:r>
              <a:rPr lang="ru-RU" dirty="0" err="1"/>
              <a:t>латински</a:t>
            </a:r>
            <a:r>
              <a:rPr lang="ru-RU" dirty="0"/>
              <a:t> </a:t>
            </a:r>
            <a:r>
              <a:rPr lang="ru-RU" dirty="0" err="1"/>
              <a:t>език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от </a:t>
            </a:r>
            <a:r>
              <a:rPr lang="ru-RU" dirty="0" err="1"/>
              <a:t>писателите</a:t>
            </a:r>
            <a:r>
              <a:rPr lang="ru-RU" dirty="0"/>
              <a:t> </a:t>
            </a:r>
            <a:r>
              <a:rPr lang="ru-RU" dirty="0" err="1"/>
              <a:t>Лукрецио</a:t>
            </a:r>
            <a:r>
              <a:rPr lang="ru-RU" dirty="0"/>
              <a:t>, </a:t>
            </a:r>
            <a:r>
              <a:rPr lang="ru-RU" dirty="0" err="1"/>
              <a:t>Катуло</a:t>
            </a:r>
            <a:r>
              <a:rPr lang="ru-RU" dirty="0"/>
              <a:t> и </a:t>
            </a:r>
            <a:r>
              <a:rPr lang="ru-RU" dirty="0" err="1"/>
              <a:t>Орацио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2052" name="Picture 4" descr="https://upload.wikimedia.org/wikipedia/commons/thumb/9/95/Divina_Comedia%2C_Dante_Alighier%2C_Veneza%2C_1529.jpg/220px-Divina_Comedia%2C_Dante_Alighier%2C_Veneza%2C_15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095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7/77/Domenico_Beccafumi_025.jpg/220px-Domenico_Beccafumi_0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99770"/>
            <a:ext cx="3103612" cy="41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8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115616" y="499319"/>
            <a:ext cx="2051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400" b="1" dirty="0">
                <a:solidFill>
                  <a:schemeClr val="accent2">
                    <a:lumMod val="75000"/>
                  </a:schemeClr>
                </a:solidFill>
              </a:rPr>
              <a:t>Музика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395536" y="1340379"/>
            <a:ext cx="5166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Италия е </a:t>
            </a:r>
            <a:r>
              <a:rPr lang="ru-RU" dirty="0" err="1"/>
              <a:t>една</a:t>
            </a:r>
            <a:r>
              <a:rPr lang="ru-RU" dirty="0"/>
              <a:t> от </a:t>
            </a:r>
            <a:r>
              <a:rPr lang="ru-RU" dirty="0" err="1"/>
              <a:t>страните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голям</a:t>
            </a:r>
            <a:r>
              <a:rPr lang="ru-RU" dirty="0"/>
              <a:t> принос за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музиката</a:t>
            </a:r>
            <a:r>
              <a:rPr lang="ru-RU" dirty="0"/>
              <a:t>. В </a:t>
            </a:r>
            <a:r>
              <a:rPr lang="ru-RU" dirty="0" err="1"/>
              <a:t>страната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поставени</a:t>
            </a:r>
            <a:r>
              <a:rPr lang="ru-RU" dirty="0"/>
              <a:t> </a:t>
            </a:r>
            <a:r>
              <a:rPr lang="ru-RU" dirty="0" err="1"/>
              <a:t>основите</a:t>
            </a:r>
            <a:r>
              <a:rPr lang="ru-RU" dirty="0"/>
              <a:t> на </a:t>
            </a:r>
            <a:r>
              <a:rPr lang="ru-RU" dirty="0" err="1"/>
              <a:t>класическата</a:t>
            </a:r>
            <a:r>
              <a:rPr lang="ru-RU" dirty="0"/>
              <a:t> </a:t>
            </a:r>
            <a:r>
              <a:rPr lang="ru-RU" dirty="0" err="1"/>
              <a:t>музика</a:t>
            </a:r>
            <a:r>
              <a:rPr lang="ru-RU" dirty="0"/>
              <a:t>, </a:t>
            </a:r>
            <a:r>
              <a:rPr lang="ru-RU" dirty="0" err="1"/>
              <a:t>операта</a:t>
            </a:r>
            <a:r>
              <a:rPr lang="ru-RU" dirty="0"/>
              <a:t>, </a:t>
            </a:r>
            <a:r>
              <a:rPr lang="ru-RU" dirty="0" err="1"/>
              <a:t>диското</a:t>
            </a:r>
            <a:r>
              <a:rPr lang="ru-RU" dirty="0"/>
              <a:t> и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музикални</a:t>
            </a:r>
            <a:r>
              <a:rPr lang="ru-RU" dirty="0"/>
              <a:t> </a:t>
            </a:r>
            <a:r>
              <a:rPr lang="ru-RU" dirty="0" err="1"/>
              <a:t>стилове</a:t>
            </a:r>
            <a:r>
              <a:rPr lang="ru-RU" dirty="0"/>
              <a:t>. </a:t>
            </a:r>
            <a:r>
              <a:rPr lang="ru-RU" dirty="0" err="1"/>
              <a:t>Италианските</a:t>
            </a:r>
            <a:r>
              <a:rPr lang="ru-RU" dirty="0"/>
              <a:t> </a:t>
            </a:r>
            <a:r>
              <a:rPr lang="ru-RU" dirty="0" err="1"/>
              <a:t>композитори</a:t>
            </a:r>
            <a:r>
              <a:rPr lang="ru-RU" dirty="0"/>
              <a:t> и </a:t>
            </a:r>
            <a:r>
              <a:rPr lang="ru-RU" dirty="0" err="1"/>
              <a:t>изпълнители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световно</a:t>
            </a:r>
            <a:r>
              <a:rPr lang="ru-RU" dirty="0"/>
              <a:t> </a:t>
            </a:r>
            <a:r>
              <a:rPr lang="ru-RU" dirty="0" err="1"/>
              <a:t>признати</a:t>
            </a:r>
            <a:r>
              <a:rPr lang="ru-RU" dirty="0"/>
              <a:t> и </a:t>
            </a:r>
            <a:r>
              <a:rPr lang="ru-RU" dirty="0" err="1"/>
              <a:t>тяхното</a:t>
            </a:r>
            <a:r>
              <a:rPr lang="ru-RU" dirty="0"/>
              <a:t> творчество </a:t>
            </a:r>
            <a:r>
              <a:rPr lang="ru-RU" dirty="0" err="1"/>
              <a:t>оставя</a:t>
            </a:r>
            <a:r>
              <a:rPr lang="ru-RU" dirty="0"/>
              <a:t> </a:t>
            </a:r>
            <a:r>
              <a:rPr lang="ru-RU" dirty="0" err="1"/>
              <a:t>отпечатък</a:t>
            </a:r>
            <a:r>
              <a:rPr lang="ru-RU" dirty="0"/>
              <a:t> в </a:t>
            </a:r>
            <a:r>
              <a:rPr lang="ru-RU" dirty="0" err="1"/>
              <a:t>музикалната</a:t>
            </a:r>
            <a:r>
              <a:rPr lang="ru-RU" dirty="0"/>
              <a:t> история. </a:t>
            </a:r>
            <a:r>
              <a:rPr lang="ru-RU" dirty="0" err="1"/>
              <a:t>Миланската</a:t>
            </a:r>
            <a:r>
              <a:rPr lang="ru-RU" dirty="0"/>
              <a:t> </a:t>
            </a:r>
            <a:r>
              <a:rPr lang="ru-RU" dirty="0">
                <a:hlinkClick r:id="rId2" tooltip="Ла Скала"/>
              </a:rPr>
              <a:t>Ла Скала</a:t>
            </a:r>
            <a:r>
              <a:rPr lang="ru-RU" dirty="0"/>
              <a:t> е </a:t>
            </a:r>
            <a:r>
              <a:rPr lang="ru-RU" dirty="0" err="1"/>
              <a:t>една</a:t>
            </a:r>
            <a:r>
              <a:rPr lang="ru-RU" dirty="0"/>
              <a:t> от </a:t>
            </a:r>
            <a:r>
              <a:rPr lang="ru-RU" dirty="0" err="1"/>
              <a:t>символите</a:t>
            </a:r>
            <a:r>
              <a:rPr lang="ru-RU" dirty="0"/>
              <a:t> на </a:t>
            </a:r>
            <a:r>
              <a:rPr lang="ru-RU" dirty="0" err="1"/>
              <a:t>оперната</a:t>
            </a:r>
            <a:r>
              <a:rPr lang="ru-RU" dirty="0"/>
              <a:t> </a:t>
            </a:r>
            <a:r>
              <a:rPr lang="ru-RU" dirty="0" err="1"/>
              <a:t>музика</a:t>
            </a:r>
            <a:r>
              <a:rPr lang="ru-RU" dirty="0"/>
              <a:t>. В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италиански</a:t>
            </a:r>
            <a:r>
              <a:rPr lang="ru-RU" dirty="0"/>
              <a:t> </a:t>
            </a:r>
            <a:r>
              <a:rPr lang="ru-RU" dirty="0" err="1"/>
              <a:t>градове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известни</a:t>
            </a:r>
            <a:r>
              <a:rPr lang="ru-RU" dirty="0"/>
              <a:t> </a:t>
            </a:r>
            <a:r>
              <a:rPr lang="ru-RU" dirty="0" err="1"/>
              <a:t>архитектурни</a:t>
            </a:r>
            <a:r>
              <a:rPr lang="ru-RU" dirty="0"/>
              <a:t> </a:t>
            </a:r>
            <a:r>
              <a:rPr lang="ru-RU" dirty="0" err="1"/>
              <a:t>паметници</a:t>
            </a:r>
            <a:r>
              <a:rPr lang="ru-RU" dirty="0"/>
              <a:t> на </a:t>
            </a:r>
            <a:r>
              <a:rPr lang="ru-RU" dirty="0" err="1"/>
              <a:t>операта</a:t>
            </a:r>
            <a:r>
              <a:rPr lang="ru-RU" dirty="0"/>
              <a:t> и на </a:t>
            </a:r>
            <a:r>
              <a:rPr lang="ru-RU" dirty="0" err="1"/>
              <a:t>музиката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цяло</a:t>
            </a:r>
            <a:r>
              <a:rPr lang="ru-RU" dirty="0"/>
              <a:t>. Италия </a:t>
            </a:r>
            <a:r>
              <a:rPr lang="ru-RU" dirty="0" err="1"/>
              <a:t>дава</a:t>
            </a:r>
            <a:r>
              <a:rPr lang="ru-RU" dirty="0"/>
              <a:t> на света много </a:t>
            </a:r>
            <a:r>
              <a:rPr lang="ru-RU" dirty="0" err="1"/>
              <a:t>музикални</a:t>
            </a:r>
            <a:r>
              <a:rPr lang="ru-RU" dirty="0"/>
              <a:t> </a:t>
            </a:r>
            <a:r>
              <a:rPr lang="ru-RU" dirty="0" err="1"/>
              <a:t>инструменти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 </a:t>
            </a:r>
            <a:r>
              <a:rPr lang="ru-RU" dirty="0" err="1">
                <a:hlinkClick r:id="rId3" tooltip="Пиано"/>
              </a:rPr>
              <a:t>пианото</a:t>
            </a:r>
            <a:r>
              <a:rPr lang="ru-RU" dirty="0"/>
              <a:t>, </a:t>
            </a:r>
            <a:r>
              <a:rPr lang="ru-RU" dirty="0" err="1">
                <a:hlinkClick r:id="rId4" tooltip="Цигулка"/>
              </a:rPr>
              <a:t>цигулката</a:t>
            </a:r>
            <a:r>
              <a:rPr lang="ru-RU" dirty="0"/>
              <a:t>, </a:t>
            </a:r>
            <a:r>
              <a:rPr lang="ru-RU" dirty="0" err="1">
                <a:hlinkClick r:id="rId5" tooltip="Мандолина"/>
              </a:rPr>
              <a:t>мандолината</a:t>
            </a:r>
            <a:r>
              <a:rPr lang="ru-RU" dirty="0"/>
              <a:t> и др. </a:t>
            </a:r>
            <a:r>
              <a:rPr lang="ru-RU" dirty="0" err="1"/>
              <a:t>Страната</a:t>
            </a:r>
            <a:r>
              <a:rPr lang="ru-RU" dirty="0"/>
              <a:t> е известна и с </a:t>
            </a:r>
            <a:r>
              <a:rPr lang="ru-RU" dirty="0" err="1"/>
              <a:t>реномираните</a:t>
            </a:r>
            <a:r>
              <a:rPr lang="ru-RU" dirty="0"/>
              <a:t> </a:t>
            </a:r>
            <a:r>
              <a:rPr lang="ru-RU" dirty="0" err="1"/>
              <a:t>музикални</a:t>
            </a:r>
            <a:r>
              <a:rPr lang="ru-RU" dirty="0"/>
              <a:t> фестивали.</a:t>
            </a:r>
            <a:endParaRPr lang="bg-BG" dirty="0"/>
          </a:p>
        </p:txBody>
      </p:sp>
      <p:pic>
        <p:nvPicPr>
          <p:cNvPr id="3074" name="Picture 2" descr="Stain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7269"/>
            <a:ext cx="23812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einway Vienna 0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16" y="2173084"/>
            <a:ext cx="2347186" cy="25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4/4e/Mandolin.jpg/300px-Mandol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91" y="5013176"/>
            <a:ext cx="2209428" cy="16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9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14089" y="548680"/>
            <a:ext cx="5100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>
                <a:solidFill>
                  <a:schemeClr val="accent2">
                    <a:lumMod val="75000"/>
                  </a:schemeClr>
                </a:solidFill>
              </a:rPr>
              <a:t>Изобразително изкуство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4355976" y="1226517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Запазени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образци</a:t>
            </a:r>
            <a:r>
              <a:rPr lang="ru-RU" dirty="0"/>
              <a:t> от </a:t>
            </a:r>
            <a:r>
              <a:rPr lang="ru-RU" dirty="0" err="1"/>
              <a:t>изобразително</a:t>
            </a:r>
            <a:r>
              <a:rPr lang="ru-RU" dirty="0"/>
              <a:t> </a:t>
            </a:r>
            <a:r>
              <a:rPr lang="ru-RU" dirty="0" err="1"/>
              <a:t>изкуство</a:t>
            </a:r>
            <a:r>
              <a:rPr lang="ru-RU" dirty="0"/>
              <a:t> от </a:t>
            </a:r>
            <a:r>
              <a:rPr lang="ru-RU" dirty="0" err="1"/>
              <a:t>времето</a:t>
            </a:r>
            <a:r>
              <a:rPr lang="ru-RU" dirty="0"/>
              <a:t> на </a:t>
            </a:r>
            <a:r>
              <a:rPr lang="ru-RU" dirty="0" err="1">
                <a:hlinkClick r:id="rId2" tooltip="Древна Гърция"/>
              </a:rPr>
              <a:t>древните</a:t>
            </a:r>
            <a:r>
              <a:rPr lang="ru-RU" dirty="0">
                <a:hlinkClick r:id="rId2" tooltip="Древна Гърция"/>
              </a:rPr>
              <a:t> </a:t>
            </a:r>
            <a:r>
              <a:rPr lang="ru-RU" dirty="0" err="1">
                <a:hlinkClick r:id="rId2" tooltip="Древна Гърция"/>
              </a:rPr>
              <a:t>гърци</a:t>
            </a:r>
            <a:r>
              <a:rPr lang="ru-RU" dirty="0"/>
              <a:t>. </a:t>
            </a:r>
            <a:r>
              <a:rPr lang="ru-RU" dirty="0" err="1"/>
              <a:t>Други</a:t>
            </a:r>
            <a:r>
              <a:rPr lang="ru-RU" dirty="0"/>
              <a:t> стенописи, </a:t>
            </a:r>
            <a:r>
              <a:rPr lang="ru-RU" dirty="0" err="1"/>
              <a:t>скулптури</a:t>
            </a:r>
            <a:r>
              <a:rPr lang="ru-RU" dirty="0"/>
              <a:t> и </a:t>
            </a:r>
            <a:r>
              <a:rPr lang="ru-RU" dirty="0" err="1"/>
              <a:t>монументи</a:t>
            </a:r>
            <a:r>
              <a:rPr lang="ru-RU" dirty="0"/>
              <a:t> </a:t>
            </a:r>
            <a:r>
              <a:rPr lang="ru-RU" dirty="0" err="1"/>
              <a:t>датират</a:t>
            </a:r>
            <a:r>
              <a:rPr lang="ru-RU" dirty="0"/>
              <a:t> от </a:t>
            </a:r>
            <a:r>
              <a:rPr lang="ru-RU" dirty="0" err="1"/>
              <a:t>времето</a:t>
            </a:r>
            <a:r>
              <a:rPr lang="ru-RU" dirty="0"/>
              <a:t> на </a:t>
            </a:r>
            <a:r>
              <a:rPr lang="ru-RU" dirty="0" err="1">
                <a:hlinkClick r:id="rId3" tooltip="Етруски"/>
              </a:rPr>
              <a:t>етруските</a:t>
            </a:r>
            <a:r>
              <a:rPr lang="ru-RU" dirty="0"/>
              <a:t>. </a:t>
            </a:r>
            <a:r>
              <a:rPr lang="ru-RU" dirty="0" err="1"/>
              <a:t>Римляните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оставили наследство,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види</a:t>
            </a:r>
            <a:r>
              <a:rPr lang="ru-RU" dirty="0"/>
              <a:t> и </a:t>
            </a:r>
            <a:r>
              <a:rPr lang="ru-RU" dirty="0" err="1"/>
              <a:t>днес</a:t>
            </a:r>
            <a:r>
              <a:rPr lang="ru-RU" dirty="0"/>
              <a:t>. Множество произведения се </a:t>
            </a:r>
            <a:r>
              <a:rPr lang="ru-RU" dirty="0" err="1"/>
              <a:t>съхраняват</a:t>
            </a:r>
            <a:r>
              <a:rPr lang="ru-RU" dirty="0"/>
              <a:t> в </a:t>
            </a:r>
            <a:r>
              <a:rPr lang="ru-RU" dirty="0">
                <a:hlinkClick r:id="rId4" tooltip="Рим"/>
              </a:rPr>
              <a:t>Рим</a:t>
            </a:r>
            <a:r>
              <a:rPr lang="ru-RU" dirty="0"/>
              <a:t>, </a:t>
            </a:r>
            <a:r>
              <a:rPr lang="ru-RU" dirty="0">
                <a:hlinkClick r:id="rId5" tooltip="Верона"/>
              </a:rPr>
              <a:t>Верона</a:t>
            </a:r>
            <a:r>
              <a:rPr lang="ru-RU" dirty="0"/>
              <a:t> и </a:t>
            </a:r>
            <a:r>
              <a:rPr lang="ru-RU" dirty="0" err="1">
                <a:hlinkClick r:id="rId6" tooltip="Неапол"/>
              </a:rPr>
              <a:t>Неапол</a:t>
            </a:r>
            <a:r>
              <a:rPr lang="ru-RU" dirty="0"/>
              <a:t>. От </a:t>
            </a:r>
            <a:r>
              <a:rPr lang="ru-RU" dirty="0" err="1"/>
              <a:t>времето</a:t>
            </a:r>
            <a:r>
              <a:rPr lang="ru-RU" dirty="0"/>
              <a:t> на </a:t>
            </a:r>
            <a:r>
              <a:rPr lang="ru-RU" dirty="0">
                <a:hlinkClick r:id="rId7" tooltip="Романтизъм"/>
              </a:rPr>
              <a:t>романтизма</a:t>
            </a:r>
            <a:r>
              <a:rPr lang="ru-RU" dirty="0"/>
              <a:t> 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запазени</a:t>
            </a:r>
            <a:r>
              <a:rPr lang="ru-RU" dirty="0"/>
              <a:t> множество </a:t>
            </a:r>
            <a:r>
              <a:rPr lang="ru-RU" dirty="0" err="1"/>
              <a:t>скулптури</a:t>
            </a:r>
            <a:r>
              <a:rPr lang="ru-RU" dirty="0"/>
              <a:t> </a:t>
            </a:r>
            <a:r>
              <a:rPr lang="ru-RU" dirty="0" err="1"/>
              <a:t>предимно</a:t>
            </a:r>
            <a:r>
              <a:rPr lang="ru-RU" dirty="0"/>
              <a:t> в </a:t>
            </a:r>
            <a:r>
              <a:rPr lang="ru-RU" dirty="0" err="1"/>
              <a:t>Южна</a:t>
            </a:r>
            <a:r>
              <a:rPr lang="ru-RU" dirty="0"/>
              <a:t> Италия и в </a:t>
            </a:r>
            <a:r>
              <a:rPr lang="ru-RU" dirty="0">
                <a:hlinkClick r:id="rId8" tooltip="Сардиния"/>
              </a:rPr>
              <a:t>Сардиния</a:t>
            </a:r>
            <a:r>
              <a:rPr lang="ru-RU" dirty="0"/>
              <a:t> и </a:t>
            </a:r>
            <a:r>
              <a:rPr lang="ru-RU" dirty="0">
                <a:hlinkClick r:id="rId9" tooltip="Сицилия"/>
              </a:rPr>
              <a:t>Сицилия</a:t>
            </a:r>
            <a:r>
              <a:rPr lang="ru-RU" dirty="0"/>
              <a:t>.</a:t>
            </a:r>
          </a:p>
          <a:p>
            <a:r>
              <a:rPr lang="ru-RU" dirty="0" err="1"/>
              <a:t>Епохата</a:t>
            </a:r>
            <a:r>
              <a:rPr lang="ru-RU" dirty="0"/>
              <a:t> на </a:t>
            </a:r>
            <a:r>
              <a:rPr lang="ru-RU" dirty="0" err="1">
                <a:hlinkClick r:id="rId10" tooltip="Готика"/>
              </a:rPr>
              <a:t>готиката</a:t>
            </a:r>
            <a:r>
              <a:rPr lang="ru-RU" dirty="0"/>
              <a:t> </a:t>
            </a:r>
            <a:r>
              <a:rPr lang="ru-RU" dirty="0" err="1"/>
              <a:t>също</a:t>
            </a:r>
            <a:r>
              <a:rPr lang="ru-RU" dirty="0"/>
              <a:t> е оставила </a:t>
            </a:r>
            <a:r>
              <a:rPr lang="ru-RU" dirty="0" err="1"/>
              <a:t>трайни</a:t>
            </a:r>
            <a:r>
              <a:rPr lang="ru-RU" dirty="0"/>
              <a:t> следи в </a:t>
            </a:r>
            <a:r>
              <a:rPr lang="ru-RU" dirty="0" err="1"/>
              <a:t>изкуството</a:t>
            </a:r>
            <a:r>
              <a:rPr lang="ru-RU" dirty="0"/>
              <a:t>. </a:t>
            </a:r>
            <a:r>
              <a:rPr lang="ru-RU" dirty="0" err="1"/>
              <a:t>Монументите</a:t>
            </a:r>
            <a:r>
              <a:rPr lang="ru-RU" dirty="0"/>
              <a:t> „Ла Скала“ в </a:t>
            </a:r>
            <a:r>
              <a:rPr lang="ru-RU" dirty="0" err="1">
                <a:hlinkClick r:id="rId11" tooltip="Милано"/>
              </a:rPr>
              <a:t>Милано</a:t>
            </a:r>
            <a:r>
              <a:rPr lang="ru-RU" dirty="0"/>
              <a:t>, </a:t>
            </a:r>
            <a:r>
              <a:rPr lang="ru-RU" dirty="0" err="1"/>
              <a:t>базиликата</a:t>
            </a:r>
            <a:r>
              <a:rPr lang="ru-RU" dirty="0"/>
              <a:t> на Свети </a:t>
            </a:r>
            <a:r>
              <a:rPr lang="ru-RU" dirty="0" err="1"/>
              <a:t>Франческо</a:t>
            </a:r>
            <a:r>
              <a:rPr lang="ru-RU" dirty="0"/>
              <a:t> в </a:t>
            </a:r>
            <a:r>
              <a:rPr lang="ru-RU" dirty="0" err="1"/>
              <a:t>Асизи</a:t>
            </a:r>
            <a:r>
              <a:rPr lang="ru-RU" dirty="0"/>
              <a:t> и </a:t>
            </a:r>
            <a:r>
              <a:rPr lang="ru-RU" dirty="0" err="1"/>
              <a:t>катедралата</a:t>
            </a:r>
            <a:r>
              <a:rPr lang="ru-RU" dirty="0"/>
              <a:t> в </a:t>
            </a:r>
            <a:r>
              <a:rPr lang="ru-RU" dirty="0">
                <a:hlinkClick r:id="rId12" tooltip="Сиена"/>
              </a:rPr>
              <a:t>Сиена</a:t>
            </a:r>
            <a:r>
              <a:rPr lang="ru-RU" dirty="0"/>
              <a:t> 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архитектурни</a:t>
            </a:r>
            <a:r>
              <a:rPr lang="ru-RU" dirty="0"/>
              <a:t> </a:t>
            </a:r>
            <a:r>
              <a:rPr lang="ru-RU" dirty="0" err="1"/>
              <a:t>шедьоври</a:t>
            </a:r>
            <a:r>
              <a:rPr lang="ru-RU" dirty="0"/>
              <a:t> от </a:t>
            </a:r>
            <a:r>
              <a:rPr lang="ru-RU" dirty="0" err="1"/>
              <a:t>този</a:t>
            </a:r>
            <a:r>
              <a:rPr lang="ru-RU" dirty="0"/>
              <a:t> период. </a:t>
            </a:r>
          </a:p>
        </p:txBody>
      </p:sp>
      <p:pic>
        <p:nvPicPr>
          <p:cNvPr id="4098" name="Picture 2" descr="https://upload.wikimedia.org/wikipedia/commons/thumb/3/38/Leonardo_da_Vinci_-_presumed_self-portrait_-_WGA12798.jpg/250px-Leonardo_da_Vinci_-_presumed_self-portrait_-_WGA1279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7"/>
            <a:ext cx="2016224" cy="265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икеланджело, рисунка от Даниеле да Волтерра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23" y="4070329"/>
            <a:ext cx="1969353" cy="228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thumb/6/65/Uffizi_Donatello.jpg/250px-Uffizi_Donatell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56" y="1606088"/>
            <a:ext cx="1590286" cy="22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9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123728" y="692696"/>
            <a:ext cx="4331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>
                <a:solidFill>
                  <a:schemeClr val="accent2">
                    <a:lumMod val="75000"/>
                  </a:schemeClr>
                </a:solidFill>
              </a:rPr>
              <a:t>Театрално изкуство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467544" y="232100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територията</a:t>
            </a:r>
            <a:r>
              <a:rPr lang="ru-RU" dirty="0"/>
              <a:t> на </a:t>
            </a:r>
            <a:r>
              <a:rPr lang="ru-RU" dirty="0" err="1"/>
              <a:t>днешна</a:t>
            </a:r>
            <a:r>
              <a:rPr lang="ru-RU" dirty="0"/>
              <a:t> Италия </a:t>
            </a:r>
            <a:r>
              <a:rPr lang="ru-RU" dirty="0" err="1"/>
              <a:t>има</a:t>
            </a:r>
            <a:r>
              <a:rPr lang="ru-RU" dirty="0"/>
              <a:t> множество останки от </a:t>
            </a:r>
            <a:r>
              <a:rPr lang="ru-RU" dirty="0" err="1"/>
              <a:t>древногръцки</a:t>
            </a:r>
            <a:r>
              <a:rPr lang="ru-RU" dirty="0"/>
              <a:t>, </a:t>
            </a:r>
            <a:r>
              <a:rPr lang="ru-RU" dirty="0" err="1"/>
              <a:t>римски</a:t>
            </a:r>
            <a:r>
              <a:rPr lang="ru-RU" dirty="0"/>
              <a:t> и </a:t>
            </a:r>
            <a:r>
              <a:rPr lang="ru-RU" dirty="0" err="1"/>
              <a:t>латински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и </a:t>
            </a:r>
            <a:r>
              <a:rPr lang="ru-RU" dirty="0" err="1"/>
              <a:t>руини</a:t>
            </a:r>
            <a:r>
              <a:rPr lang="ru-RU" dirty="0"/>
              <a:t> на </a:t>
            </a:r>
            <a:r>
              <a:rPr lang="ru-RU" dirty="0" err="1"/>
              <a:t>театрални</a:t>
            </a:r>
            <a:r>
              <a:rPr lang="ru-RU" dirty="0"/>
              <a:t> </a:t>
            </a:r>
            <a:r>
              <a:rPr lang="ru-RU" dirty="0" err="1"/>
              <a:t>съоръжения</a:t>
            </a:r>
            <a:r>
              <a:rPr lang="ru-RU" dirty="0"/>
              <a:t>. Част от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превърнати</a:t>
            </a:r>
            <a:r>
              <a:rPr lang="ru-RU" dirty="0"/>
              <a:t> в </a:t>
            </a:r>
            <a:r>
              <a:rPr lang="ru-RU" dirty="0" err="1"/>
              <a:t>паметници</a:t>
            </a:r>
            <a:r>
              <a:rPr lang="ru-RU" dirty="0"/>
              <a:t> на </a:t>
            </a:r>
            <a:r>
              <a:rPr lang="ru-RU" dirty="0" err="1"/>
              <a:t>културата</a:t>
            </a:r>
            <a:r>
              <a:rPr lang="ru-RU" dirty="0"/>
              <a:t>. </a:t>
            </a:r>
            <a:r>
              <a:rPr lang="ru-RU" dirty="0" err="1"/>
              <a:t>Богатата</a:t>
            </a:r>
            <a:r>
              <a:rPr lang="ru-RU" dirty="0"/>
              <a:t> история на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циливизации</a:t>
            </a:r>
            <a:r>
              <a:rPr lang="ru-RU" dirty="0"/>
              <a:t> </a:t>
            </a:r>
            <a:r>
              <a:rPr lang="ru-RU" dirty="0" err="1"/>
              <a:t>играе</a:t>
            </a:r>
            <a:r>
              <a:rPr lang="ru-RU" dirty="0"/>
              <a:t> </a:t>
            </a:r>
            <a:r>
              <a:rPr lang="ru-RU" dirty="0" err="1"/>
              <a:t>изключителна</a:t>
            </a:r>
            <a:r>
              <a:rPr lang="ru-RU" dirty="0"/>
              <a:t> роля в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италианското</a:t>
            </a:r>
            <a:r>
              <a:rPr lang="ru-RU" dirty="0"/>
              <a:t> </a:t>
            </a:r>
            <a:r>
              <a:rPr lang="ru-RU" dirty="0" err="1"/>
              <a:t>театрално</a:t>
            </a:r>
            <a:r>
              <a:rPr lang="ru-RU" dirty="0"/>
              <a:t> </a:t>
            </a:r>
            <a:r>
              <a:rPr lang="ru-RU" dirty="0" err="1"/>
              <a:t>изкуство</a:t>
            </a:r>
            <a:r>
              <a:rPr lang="ru-RU" dirty="0"/>
              <a:t>. </a:t>
            </a:r>
            <a:r>
              <a:rPr lang="ru-RU" dirty="0" err="1"/>
              <a:t>Древните</a:t>
            </a:r>
            <a:r>
              <a:rPr lang="ru-RU" dirty="0"/>
              <a:t> </a:t>
            </a:r>
            <a:r>
              <a:rPr lang="ru-RU" dirty="0" err="1"/>
              <a:t>театри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били </a:t>
            </a:r>
            <a:r>
              <a:rPr lang="ru-RU" dirty="0" err="1"/>
              <a:t>разположени</a:t>
            </a:r>
            <a:r>
              <a:rPr lang="ru-RU" dirty="0"/>
              <a:t> </a:t>
            </a:r>
            <a:r>
              <a:rPr lang="ru-RU" dirty="0" err="1"/>
              <a:t>предимно</a:t>
            </a:r>
            <a:r>
              <a:rPr lang="ru-RU" dirty="0"/>
              <a:t> в </a:t>
            </a:r>
            <a:r>
              <a:rPr lang="ru-RU" dirty="0" err="1"/>
              <a:t>южна</a:t>
            </a:r>
            <a:r>
              <a:rPr lang="ru-RU" dirty="0"/>
              <a:t> Италия в или край </a:t>
            </a:r>
            <a:r>
              <a:rPr lang="ru-RU" dirty="0" err="1"/>
              <a:t>градовете</a:t>
            </a:r>
            <a:r>
              <a:rPr lang="ru-RU" dirty="0"/>
              <a:t> </a:t>
            </a:r>
            <a:r>
              <a:rPr lang="ru-RU" dirty="0" err="1" smtClean="0"/>
              <a:t>Епохата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хуманизма</a:t>
            </a:r>
            <a:r>
              <a:rPr lang="ru-RU" dirty="0"/>
              <a:t> е </a:t>
            </a:r>
            <a:r>
              <a:rPr lang="ru-RU" dirty="0" err="1"/>
              <a:t>повратна</a:t>
            </a:r>
            <a:r>
              <a:rPr lang="ru-RU" dirty="0"/>
              <a:t> точка в </a:t>
            </a:r>
            <a:r>
              <a:rPr lang="ru-RU" dirty="0" err="1"/>
              <a:t>италианския</a:t>
            </a:r>
            <a:r>
              <a:rPr lang="ru-RU" dirty="0"/>
              <a:t> </a:t>
            </a:r>
            <a:r>
              <a:rPr lang="ru-RU" dirty="0" err="1"/>
              <a:t>театър</a:t>
            </a:r>
            <a:r>
              <a:rPr lang="ru-RU" dirty="0"/>
              <a:t>. Благодарение на него се </a:t>
            </a:r>
            <a:r>
              <a:rPr lang="ru-RU" dirty="0" err="1"/>
              <a:t>възстановяват</a:t>
            </a:r>
            <a:r>
              <a:rPr lang="ru-RU" dirty="0"/>
              <a:t> множество </a:t>
            </a:r>
            <a:r>
              <a:rPr lang="ru-RU" dirty="0" err="1"/>
              <a:t>ръкописи</a:t>
            </a:r>
            <a:r>
              <a:rPr lang="ru-RU" dirty="0"/>
              <a:t> и </a:t>
            </a:r>
            <a:r>
              <a:rPr lang="ru-RU" dirty="0" err="1"/>
              <a:t>биват</a:t>
            </a:r>
            <a:r>
              <a:rPr lang="ru-RU" dirty="0"/>
              <a:t> </a:t>
            </a:r>
            <a:r>
              <a:rPr lang="ru-RU" dirty="0" err="1"/>
              <a:t>показвани</a:t>
            </a:r>
            <a:r>
              <a:rPr lang="ru-RU" dirty="0"/>
              <a:t> пред публика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5122" name="Picture 2" descr="https://upload.wikimedia.org/wikipedia/commons/thumb/1/1f/Palermo-Politeama-bjs-1.jpg/220px-Palermo-Politeama-bj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880320" cy="192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5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43608" y="692696"/>
            <a:ext cx="5717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>
                <a:solidFill>
                  <a:schemeClr val="accent2">
                    <a:lumMod val="75000"/>
                  </a:schemeClr>
                </a:solidFill>
              </a:rPr>
              <a:t>Средновековие и Ренесанс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3707904" y="191683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редновековието</a:t>
            </a:r>
            <a:r>
              <a:rPr lang="ru-RU" dirty="0"/>
              <a:t> в Италия се </a:t>
            </a:r>
            <a:r>
              <a:rPr lang="ru-RU" dirty="0" err="1"/>
              <a:t>характеризира</a:t>
            </a:r>
            <a:r>
              <a:rPr lang="ru-RU" dirty="0"/>
              <a:t> с </a:t>
            </a:r>
            <a:r>
              <a:rPr lang="ru-RU" dirty="0" err="1"/>
              <a:t>децентрализираност</a:t>
            </a:r>
            <a:r>
              <a:rPr lang="ru-RU" dirty="0"/>
              <a:t> и </a:t>
            </a:r>
            <a:r>
              <a:rPr lang="ru-RU" dirty="0" err="1"/>
              <a:t>сравнително</a:t>
            </a:r>
            <a:r>
              <a:rPr lang="ru-RU" dirty="0"/>
              <a:t> </a:t>
            </a:r>
            <a:r>
              <a:rPr lang="ru-RU" dirty="0" err="1"/>
              <a:t>голямо</a:t>
            </a:r>
            <a:r>
              <a:rPr lang="ru-RU" dirty="0"/>
              <a:t> влияние на </a:t>
            </a:r>
            <a:r>
              <a:rPr lang="ru-RU" dirty="0" err="1"/>
              <a:t>католическата</a:t>
            </a:r>
            <a:r>
              <a:rPr lang="ru-RU" dirty="0"/>
              <a:t> </a:t>
            </a:r>
            <a:r>
              <a:rPr lang="ru-RU" dirty="0" err="1"/>
              <a:t>църква</a:t>
            </a:r>
            <a:r>
              <a:rPr lang="ru-RU" dirty="0"/>
              <a:t>. </a:t>
            </a:r>
            <a:r>
              <a:rPr lang="ru-RU" dirty="0" err="1"/>
              <a:t>Поелият</a:t>
            </a:r>
            <a:r>
              <a:rPr lang="ru-RU" dirty="0"/>
              <a:t> </a:t>
            </a:r>
            <a:r>
              <a:rPr lang="ru-RU" dirty="0" err="1"/>
              <a:t>властта</a:t>
            </a:r>
            <a:r>
              <a:rPr lang="ru-RU" dirty="0"/>
              <a:t> след Ромул </a:t>
            </a:r>
            <a:r>
              <a:rPr lang="ru-RU" dirty="0" err="1"/>
              <a:t>Августул</a:t>
            </a:r>
            <a:r>
              <a:rPr lang="ru-RU" dirty="0"/>
              <a:t> </a:t>
            </a:r>
            <a:r>
              <a:rPr lang="ru-RU" dirty="0" err="1">
                <a:hlinkClick r:id="rId2" tooltip="Одоакър"/>
              </a:rPr>
              <a:t>Одоакър</a:t>
            </a:r>
            <a:r>
              <a:rPr lang="ru-RU" dirty="0"/>
              <a:t> </a:t>
            </a:r>
            <a:r>
              <a:rPr lang="ru-RU" dirty="0" err="1"/>
              <a:t>управлява</a:t>
            </a:r>
            <a:r>
              <a:rPr lang="ru-RU" dirty="0"/>
              <a:t> до 493 г., </a:t>
            </a:r>
            <a:r>
              <a:rPr lang="ru-RU" dirty="0" err="1"/>
              <a:t>титулувайки</a:t>
            </a:r>
            <a:r>
              <a:rPr lang="ru-RU" dirty="0"/>
              <a:t> себе си </a:t>
            </a:r>
            <a:r>
              <a:rPr lang="ru-RU" i="1" dirty="0"/>
              <a:t>крал на Италия</a:t>
            </a:r>
            <a:r>
              <a:rPr lang="ru-RU" dirty="0"/>
              <a:t>. </a:t>
            </a:r>
            <a:r>
              <a:rPr lang="ru-RU" dirty="0" err="1"/>
              <a:t>Управлението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приключва</a:t>
            </a:r>
            <a:r>
              <a:rPr lang="ru-RU" dirty="0"/>
              <a:t> с </a:t>
            </a:r>
            <a:r>
              <a:rPr lang="ru-RU" dirty="0" err="1"/>
              <a:t>нападението</a:t>
            </a:r>
            <a:r>
              <a:rPr lang="ru-RU" dirty="0"/>
              <a:t> на </a:t>
            </a:r>
            <a:r>
              <a:rPr lang="ru-RU" dirty="0" err="1">
                <a:hlinkClick r:id="rId3" tooltip="Остготи"/>
              </a:rPr>
              <a:t>остготите</a:t>
            </a:r>
            <a:r>
              <a:rPr lang="ru-RU" dirty="0"/>
              <a:t>, </a:t>
            </a:r>
            <a:r>
              <a:rPr lang="ru-RU" dirty="0" err="1"/>
              <a:t>предвождани</a:t>
            </a:r>
            <a:r>
              <a:rPr lang="ru-RU" dirty="0"/>
              <a:t> от </a:t>
            </a:r>
            <a:r>
              <a:rPr lang="ru-RU" dirty="0" err="1">
                <a:hlinkClick r:id="rId4" tooltip="Теодорих Велики"/>
              </a:rPr>
              <a:t>Теодорих</a:t>
            </a:r>
            <a:r>
              <a:rPr lang="ru-RU" dirty="0">
                <a:hlinkClick r:id="rId4" tooltip="Теодорих Велики"/>
              </a:rPr>
              <a:t> Велики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в </a:t>
            </a:r>
            <a:r>
              <a:rPr lang="ru-RU" dirty="0" err="1"/>
              <a:t>крайна</a:t>
            </a:r>
            <a:r>
              <a:rPr lang="ru-RU" dirty="0"/>
              <a:t> сметка </a:t>
            </a:r>
            <a:r>
              <a:rPr lang="ru-RU" dirty="0" err="1"/>
              <a:t>довежда</a:t>
            </a:r>
            <a:r>
              <a:rPr lang="ru-RU" dirty="0"/>
              <a:t> и до </a:t>
            </a:r>
            <a:r>
              <a:rPr lang="ru-RU" dirty="0" err="1"/>
              <a:t>Третата</a:t>
            </a:r>
            <a:r>
              <a:rPr lang="ru-RU" dirty="0"/>
              <a:t> </a:t>
            </a:r>
            <a:r>
              <a:rPr lang="ru-RU" dirty="0" err="1"/>
              <a:t>готическа</a:t>
            </a:r>
            <a:r>
              <a:rPr lang="ru-RU" dirty="0"/>
              <a:t> война (535 – 554). В </a:t>
            </a:r>
            <a:r>
              <a:rPr lang="ru-RU" dirty="0" err="1"/>
              <a:t>нея</a:t>
            </a:r>
            <a:r>
              <a:rPr lang="ru-RU" dirty="0"/>
              <a:t> </a:t>
            </a:r>
            <a:r>
              <a:rPr lang="ru-RU" dirty="0" err="1"/>
              <a:t>византийският</a:t>
            </a:r>
            <a:r>
              <a:rPr lang="ru-RU" dirty="0"/>
              <a:t> император </a:t>
            </a:r>
            <a:r>
              <a:rPr lang="ru-RU" dirty="0">
                <a:hlinkClick r:id="rId5" tooltip="Юстиниан I"/>
              </a:rPr>
              <a:t>Юстиниан I</a:t>
            </a:r>
            <a:r>
              <a:rPr lang="ru-RU" dirty="0"/>
              <a:t> </a:t>
            </a:r>
            <a:r>
              <a:rPr lang="ru-RU" dirty="0" err="1"/>
              <a:t>надделява</a:t>
            </a:r>
            <a:r>
              <a:rPr lang="ru-RU" dirty="0"/>
              <a:t> над </a:t>
            </a:r>
            <a:r>
              <a:rPr lang="ru-RU" dirty="0" err="1"/>
              <a:t>остготите</a:t>
            </a:r>
            <a:r>
              <a:rPr lang="ru-RU" dirty="0"/>
              <a:t>, но </a:t>
            </a:r>
            <a:r>
              <a:rPr lang="ru-RU" dirty="0" err="1"/>
              <a:t>войната</a:t>
            </a:r>
            <a:r>
              <a:rPr lang="ru-RU" dirty="0"/>
              <a:t> </a:t>
            </a:r>
            <a:r>
              <a:rPr lang="ru-RU" dirty="0" err="1"/>
              <a:t>опустошава</a:t>
            </a:r>
            <a:r>
              <a:rPr lang="ru-RU" dirty="0"/>
              <a:t> Италия и </a:t>
            </a:r>
            <a:r>
              <a:rPr lang="ru-RU" dirty="0" err="1"/>
              <a:t>впоследствие</a:t>
            </a:r>
            <a:r>
              <a:rPr lang="ru-RU" dirty="0"/>
              <a:t> </a:t>
            </a:r>
            <a:r>
              <a:rPr lang="ru-RU" dirty="0" err="1"/>
              <a:t>довежда</a:t>
            </a:r>
            <a:r>
              <a:rPr lang="ru-RU" dirty="0"/>
              <a:t> до </a:t>
            </a:r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по-голямото</a:t>
            </a:r>
            <a:r>
              <a:rPr lang="ru-RU" dirty="0"/>
              <a:t> ѝ </a:t>
            </a:r>
            <a:r>
              <a:rPr lang="ru-RU" dirty="0" err="1"/>
              <a:t>разпокъсване</a:t>
            </a:r>
            <a:r>
              <a:rPr lang="ru-RU" dirty="0"/>
              <a:t> вследствие на </a:t>
            </a:r>
            <a:r>
              <a:rPr lang="ru-RU" dirty="0" err="1"/>
              <a:t>нашествието</a:t>
            </a:r>
            <a:r>
              <a:rPr lang="ru-RU" dirty="0"/>
              <a:t> на </a:t>
            </a:r>
            <a:r>
              <a:rPr lang="ru-RU" dirty="0" err="1">
                <a:hlinkClick r:id="rId6" tooltip="Лангобарди"/>
              </a:rPr>
              <a:t>лангобардите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6146" name="Picture 2" descr="https://upload.wikimedia.org/wikipedia/commons/thumb/a/ab/%27David%27_by_Michelangelo_Fir_JBU005.jpg/150px-%27David%27_by_Michelangelo_Fir_JBU0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2664296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95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238</TotalTime>
  <Words>274</Words>
  <Application>Microsoft Office PowerPoint</Application>
  <PresentationFormat>Презентация на цял екран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NewsPrint</vt:lpstr>
      <vt:lpstr>Културно наследство на Италия 5 клас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Културно наследство на Италия</dc:title>
  <dc:creator>Acer</dc:creator>
  <cp:lastModifiedBy>Acer</cp:lastModifiedBy>
  <cp:revision>10</cp:revision>
  <dcterms:created xsi:type="dcterms:W3CDTF">2020-05-09T16:07:18Z</dcterms:created>
  <dcterms:modified xsi:type="dcterms:W3CDTF">2020-05-11T11:40:59Z</dcterms:modified>
</cp:coreProperties>
</file>