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8" r:id="rId2"/>
    <p:sldId id="257" r:id="rId3"/>
    <p:sldId id="259" r:id="rId4"/>
    <p:sldId id="266" r:id="rId5"/>
    <p:sldId id="267" r:id="rId6"/>
    <p:sldId id="268" r:id="rId7"/>
    <p:sldId id="269" r:id="rId8"/>
    <p:sldId id="270" r:id="rId9"/>
    <p:sldId id="271" r:id="rId10"/>
    <p:sldId id="272" r:id="rId11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bg-BG" smtClean="0"/>
              <a:t>Щракнете за редакция стил подзагл. обр.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EF539-9681-4987-A5BC-7F548E7EBF45}" type="datetimeFigureOut">
              <a:rPr lang="bg-BG" smtClean="0"/>
              <a:t>11.5.2020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90ED8-B065-4BC7-85AD-A8F4AB134E5A}" type="slidenum">
              <a:rPr lang="bg-BG" smtClean="0"/>
              <a:t>‹#›</a:t>
            </a:fld>
            <a:endParaRPr lang="bg-BG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EF539-9681-4987-A5BC-7F548E7EBF45}" type="datetimeFigureOut">
              <a:rPr lang="bg-BG" smtClean="0"/>
              <a:t>11.5.2020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90ED8-B065-4BC7-85AD-A8F4AB134E5A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EF539-9681-4987-A5BC-7F548E7EBF45}" type="datetimeFigureOut">
              <a:rPr lang="bg-BG" smtClean="0"/>
              <a:t>11.5.2020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90ED8-B065-4BC7-85AD-A8F4AB134E5A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EF539-9681-4987-A5BC-7F548E7EBF45}" type="datetimeFigureOut">
              <a:rPr lang="bg-BG" smtClean="0"/>
              <a:t>11.5.2020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90ED8-B065-4BC7-85AD-A8F4AB134E5A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EF539-9681-4987-A5BC-7F548E7EBF45}" type="datetimeFigureOut">
              <a:rPr lang="bg-BG" smtClean="0"/>
              <a:t>11.5.2020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90ED8-B065-4BC7-85AD-A8F4AB134E5A}" type="slidenum">
              <a:rPr lang="bg-BG" smtClean="0"/>
              <a:t>‹#›</a:t>
            </a:fld>
            <a:endParaRPr lang="bg-BG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EF539-9681-4987-A5BC-7F548E7EBF45}" type="datetimeFigureOut">
              <a:rPr lang="bg-BG" smtClean="0"/>
              <a:t>11.5.2020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90ED8-B065-4BC7-85AD-A8F4AB134E5A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EF539-9681-4987-A5BC-7F548E7EBF45}" type="datetimeFigureOut">
              <a:rPr lang="bg-BG" smtClean="0"/>
              <a:t>11.5.2020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90ED8-B065-4BC7-85AD-A8F4AB134E5A}" type="slidenum">
              <a:rPr lang="bg-BG" smtClean="0"/>
              <a:t>‹#›</a:t>
            </a:fld>
            <a:endParaRPr lang="bg-BG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EF539-9681-4987-A5BC-7F548E7EBF45}" type="datetimeFigureOut">
              <a:rPr lang="bg-BG" smtClean="0"/>
              <a:t>11.5.2020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90ED8-B065-4BC7-85AD-A8F4AB134E5A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EF539-9681-4987-A5BC-7F548E7EBF45}" type="datetimeFigureOut">
              <a:rPr lang="bg-BG" smtClean="0"/>
              <a:t>11.5.2020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90ED8-B065-4BC7-85AD-A8F4AB134E5A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EF539-9681-4987-A5BC-7F548E7EBF45}" type="datetimeFigureOut">
              <a:rPr lang="bg-BG" smtClean="0"/>
              <a:t>11.5.2020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90ED8-B065-4BC7-85AD-A8F4AB134E5A}" type="slidenum">
              <a:rPr lang="bg-BG" smtClean="0"/>
              <a:t>‹#›</a:t>
            </a:fld>
            <a:endParaRPr lang="bg-BG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bg-BG" smtClean="0"/>
              <a:t>Щракнете върху иконата, за да добавите картина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EF539-9681-4987-A5BC-7F548E7EBF45}" type="datetimeFigureOut">
              <a:rPr lang="bg-BG" smtClean="0"/>
              <a:t>11.5.2020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90ED8-B065-4BC7-85AD-A8F4AB134E5A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1FCEF539-9681-4987-A5BC-7F548E7EBF45}" type="datetimeFigureOut">
              <a:rPr lang="bg-BG" smtClean="0"/>
              <a:t>11.5.2020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6CF90ED8-B065-4BC7-85AD-A8F4AB134E5A}" type="slidenum">
              <a:rPr lang="bg-BG" smtClean="0"/>
              <a:t>‹#›</a:t>
            </a:fld>
            <a:endParaRPr lang="bg-BG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13" Type="http://schemas.openxmlformats.org/officeDocument/2006/relationships/hyperlink" Target="https://bg.wikipedia.org/wiki/%D0%A1%D0%B2%D0%B5%D1%82%D0%B8_%D0%A4%D1%80%D0%B0%D0%BD%D1%86%D0%B8%D1%81%D0%BA_(%D0%90%D1%81%D0%B8%D0%B7%D0%B8)" TargetMode="External"/><Relationship Id="rId3" Type="http://schemas.openxmlformats.org/officeDocument/2006/relationships/hyperlink" Target="https://bg.wikipedia.org/wiki/%D0%92%D0%B0%D0%BB_%D0%9A%D0%B0%D0%BC%D0%BE%D0%BD%D0%B8%D0%BA%D0%B0" TargetMode="External"/><Relationship Id="rId7" Type="http://schemas.openxmlformats.org/officeDocument/2006/relationships/hyperlink" Target="https://bg.wikipedia.org/wiki/%D0%91%D1%80%D0%B5%D1%88%D0%B0" TargetMode="External"/><Relationship Id="rId12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bg.wikipedia.org/wiki/%D0%98%D1%82%D0%B0%D0%BB%D0%B8%D1%8F" TargetMode="External"/><Relationship Id="rId11" Type="http://schemas.openxmlformats.org/officeDocument/2006/relationships/hyperlink" Target="https://bg.wikipedia.org/wiki/%D0%92%D0%B5%D0%BD%D0%B5%D1%86%D0%B8%D1%8F" TargetMode="External"/><Relationship Id="rId5" Type="http://schemas.openxmlformats.org/officeDocument/2006/relationships/hyperlink" Target="https://bg.wikipedia.org/wiki/%D0%9B%D0%BE%D0%BC%D0%B1%D0%B0%D1%80%D0%B4%D0%B8%D1%8F" TargetMode="External"/><Relationship Id="rId10" Type="http://schemas.openxmlformats.org/officeDocument/2006/relationships/image" Target="../media/image4.jpeg"/><Relationship Id="rId4" Type="http://schemas.openxmlformats.org/officeDocument/2006/relationships/hyperlink" Target="https://bg.wikipedia.org/wiki/%D0%94%D0%BE%D0%BB%D0%B8%D0%BD%D0%B0" TargetMode="External"/><Relationship Id="rId9" Type="http://schemas.openxmlformats.org/officeDocument/2006/relationships/hyperlink" Target="https://bg.wikipedia.org/wiki/%D0%A4%D0%BB%D0%BE%D1%80%D0%B5%D0%BD%D1%86%D0%B8%D1%8F" TargetMode="External"/><Relationship Id="rId14" Type="http://schemas.openxmlformats.org/officeDocument/2006/relationships/hyperlink" Target="https://bg.wikipedia.org/wiki/%D0%90%D1%81%D0%B8%D0%B7%D0%B8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bg.wikipedia.org/wiki/%D0%9B%D0%B0%D0%B2%D0%B0" TargetMode="External"/><Relationship Id="rId13" Type="http://schemas.openxmlformats.org/officeDocument/2006/relationships/image" Target="../media/image9.jpeg"/><Relationship Id="rId3" Type="http://schemas.openxmlformats.org/officeDocument/2006/relationships/hyperlink" Target="https://bg.wikipedia.org/wiki/%D0%A1%D0%B8%D1%86%D0%B8%D0%BB%D0%B8%D1%8F" TargetMode="External"/><Relationship Id="rId7" Type="http://schemas.openxmlformats.org/officeDocument/2006/relationships/hyperlink" Target="https://bg.wikipedia.org/wiki/%D0%92%D1%83%D0%BB%D0%BA%D0%B0%D0%BD%D0%B8%D1%87%D0%B5%D0%BD_%D0%BA%D1%80%D0%B0%D1%82%D0%B5%D1%80" TargetMode="External"/><Relationship Id="rId12" Type="http://schemas.openxmlformats.org/officeDocument/2006/relationships/hyperlink" Target="https://bg.wikipedia.org/wiki/%D0%92%D0%B5%D1%80%D0%BE%D0%BD%D0%B0" TargetMode="External"/><Relationship Id="rId2" Type="http://schemas.openxmlformats.org/officeDocument/2006/relationships/hyperlink" Target="https://bg.wikipedia.org/wiki/%D0%92%D1%83%D0%BB%D0%BA%D0%B0%D0%BD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bg.wikipedia.org/wiki/%D0%91%D0%B0%D0%B7%D0%B0%D0%BB%D1%82" TargetMode="External"/><Relationship Id="rId11" Type="http://schemas.openxmlformats.org/officeDocument/2006/relationships/image" Target="../media/image8.jpeg"/><Relationship Id="rId5" Type="http://schemas.openxmlformats.org/officeDocument/2006/relationships/hyperlink" Target="https://bg.wikipedia.org/wiki/%D0%95%D1%82%D0%BD%D0%B0#cite_note-2" TargetMode="External"/><Relationship Id="rId10" Type="http://schemas.openxmlformats.org/officeDocument/2006/relationships/image" Target="../media/image7.jpeg"/><Relationship Id="rId4" Type="http://schemas.openxmlformats.org/officeDocument/2006/relationships/hyperlink" Target="https://bg.wikipedia.org/wiki/%D0%98%D1%82%D0%B0%D0%BB%D0%B8%D1%8F" TargetMode="External"/><Relationship Id="rId9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ragobuild.com/cat/stroitelni-novini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hyperlink" Target="https://en.wikipedia.org/wiki/Colosseum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bg.wikipedia.org/wiki/1924" TargetMode="External"/><Relationship Id="rId2" Type="http://schemas.openxmlformats.org/officeDocument/2006/relationships/hyperlink" Target="https://bg.wikipedia.org/wiki/%D0%9B%D0%B0%D1%82%D0%B8%D0%BD%D1%81%D0%BA%D0%B8_%D0%B5%D0%B7%D0%B8%D0%BA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hyperlink" Target="https://bg.wikipedia.org/wiki/%D0%A0%D0%B8%D0%BC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hyperlink" Target="https://bg.wikipedia.org/wiki/%D0%9F%D0%B8%D0%B0%D0%BD%D0%BE" TargetMode="External"/><Relationship Id="rId7" Type="http://schemas.openxmlformats.org/officeDocument/2006/relationships/image" Target="../media/image15.jpeg"/><Relationship Id="rId2" Type="http://schemas.openxmlformats.org/officeDocument/2006/relationships/hyperlink" Target="https://bg.wikipedia.org/wiki/%D0%9B%D0%B0_%D0%A1%D0%BA%D0%B0%D0%BB%D0%B0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hyperlink" Target="https://bg.wikipedia.org/wiki/%D0%9C%D0%B0%D0%BD%D0%B4%D0%BE%D0%BB%D0%B8%D0%BD%D0%B0" TargetMode="External"/><Relationship Id="rId4" Type="http://schemas.openxmlformats.org/officeDocument/2006/relationships/hyperlink" Target="https://bg.wikipedia.org/wiki/%D0%A6%D0%B8%D0%B3%D1%83%D0%BB%D0%BA%D0%B0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bg.wikipedia.org/wiki/%D0%A1%D0%B0%D1%80%D0%B4%D0%B8%D0%BD%D0%B8%D1%8F" TargetMode="External"/><Relationship Id="rId13" Type="http://schemas.openxmlformats.org/officeDocument/2006/relationships/image" Target="../media/image17.jpeg"/><Relationship Id="rId3" Type="http://schemas.openxmlformats.org/officeDocument/2006/relationships/hyperlink" Target="https://bg.wikipedia.org/wiki/%D0%95%D1%82%D1%80%D1%83%D1%81%D0%BA%D0%B8" TargetMode="External"/><Relationship Id="rId7" Type="http://schemas.openxmlformats.org/officeDocument/2006/relationships/hyperlink" Target="https://bg.wikipedia.org/wiki/%D0%A0%D0%BE%D0%BC%D0%B0%D0%BD%D1%82%D0%B8%D0%B7%D1%8A%D0%BC" TargetMode="External"/><Relationship Id="rId12" Type="http://schemas.openxmlformats.org/officeDocument/2006/relationships/hyperlink" Target="https://bg.wikipedia.org/wiki/%D0%A1%D0%B8%D0%B5%D0%BD%D0%B0" TargetMode="External"/><Relationship Id="rId2" Type="http://schemas.openxmlformats.org/officeDocument/2006/relationships/hyperlink" Target="https://bg.wikipedia.org/wiki/%D0%94%D1%80%D0%B5%D0%B2%D0%BD%D0%B0_%D0%93%D1%8A%D1%80%D1%86%D0%B8%D1%8F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bg.wikipedia.org/wiki/%D0%9D%D0%B5%D0%B0%D0%BF%D0%BE%D0%BB" TargetMode="External"/><Relationship Id="rId11" Type="http://schemas.openxmlformats.org/officeDocument/2006/relationships/hyperlink" Target="https://bg.wikipedia.org/wiki/%D0%9C%D0%B8%D0%BB%D0%B0%D0%BD%D0%BE" TargetMode="External"/><Relationship Id="rId5" Type="http://schemas.openxmlformats.org/officeDocument/2006/relationships/hyperlink" Target="https://bg.wikipedia.org/wiki/%D0%92%D0%B5%D1%80%D0%BE%D0%BD%D0%B0" TargetMode="External"/><Relationship Id="rId15" Type="http://schemas.openxmlformats.org/officeDocument/2006/relationships/image" Target="../media/image19.jpeg"/><Relationship Id="rId10" Type="http://schemas.openxmlformats.org/officeDocument/2006/relationships/hyperlink" Target="https://bg.wikipedia.org/wiki/%D0%93%D0%BE%D1%82%D0%B8%D0%BA%D0%B0" TargetMode="External"/><Relationship Id="rId4" Type="http://schemas.openxmlformats.org/officeDocument/2006/relationships/hyperlink" Target="https://bg.wikipedia.org/wiki/%D0%A0%D0%B8%D0%BC" TargetMode="External"/><Relationship Id="rId9" Type="http://schemas.openxmlformats.org/officeDocument/2006/relationships/hyperlink" Target="https://bg.wikipedia.org/wiki/%D0%A1%D0%B8%D1%86%D0%B8%D0%BB%D0%B8%D1%8F" TargetMode="External"/><Relationship Id="rId1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bg.wikipedia.org/wiki/%D0%9E%D1%81%D1%82%D0%B3%D0%BE%D1%82%D0%B8" TargetMode="External"/><Relationship Id="rId7" Type="http://schemas.openxmlformats.org/officeDocument/2006/relationships/image" Target="../media/image21.jpeg"/><Relationship Id="rId2" Type="http://schemas.openxmlformats.org/officeDocument/2006/relationships/hyperlink" Target="https://bg.wikipedia.org/wiki/%D0%9E%D0%B4%D0%BE%D0%B0%D0%BA%D1%8A%D1%80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bg.wikipedia.org/wiki/%D0%9B%D0%B0%D0%BD%D0%B3%D0%BE%D0%B1%D0%B0%D1%80%D0%B4%D0%B8" TargetMode="External"/><Relationship Id="rId5" Type="http://schemas.openxmlformats.org/officeDocument/2006/relationships/hyperlink" Target="https://bg.wikipedia.org/wiki/%D0%AE%D1%81%D1%82%D0%B8%D0%BD%D0%B8%D0%B0%D0%BD_I" TargetMode="External"/><Relationship Id="rId4" Type="http://schemas.openxmlformats.org/officeDocument/2006/relationships/hyperlink" Target="https://bg.wikipedia.org/wiki/%D0%A2%D0%B5%D0%BE%D0%B4%D0%BE%D1%80%D0%B8%D1%85_%D0%92%D0%B5%D0%BB%D0%B8%D0%BA%D0%B8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539552" y="457200"/>
            <a:ext cx="7992888" cy="3115816"/>
          </a:xfrm>
        </p:spPr>
        <p:txBody>
          <a:bodyPr>
            <a:noAutofit/>
          </a:bodyPr>
          <a:lstStyle/>
          <a:p>
            <a:pPr algn="ctr"/>
            <a:r>
              <a:rPr lang="bg-BG" sz="5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Културно наследство на </a:t>
            </a:r>
            <a:r>
              <a:rPr lang="bg-BG" sz="5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Италия</a:t>
            </a:r>
            <a:r>
              <a:rPr lang="bg-BG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bg-BG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клас</a:t>
            </a:r>
            <a:endParaRPr lang="bg-BG" sz="5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7403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2483768" y="908720"/>
            <a:ext cx="253242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sz="4400" dirty="0">
                <a:solidFill>
                  <a:schemeClr val="accent2">
                    <a:lumMod val="75000"/>
                  </a:schemeClr>
                </a:solidFill>
              </a:rPr>
              <a:t>Традиции</a:t>
            </a:r>
          </a:p>
        </p:txBody>
      </p:sp>
      <p:sp>
        <p:nvSpPr>
          <p:cNvPr id="3" name="Правоъгълник 2"/>
          <p:cNvSpPr/>
          <p:nvPr/>
        </p:nvSpPr>
        <p:spPr>
          <a:xfrm>
            <a:off x="1619672" y="2636912"/>
            <a:ext cx="538234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Италианските</a:t>
            </a:r>
            <a:r>
              <a:rPr lang="ru-RU" dirty="0"/>
              <a:t> традиции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свързани</a:t>
            </a:r>
            <a:r>
              <a:rPr lang="ru-RU" dirty="0"/>
              <a:t> </a:t>
            </a:r>
            <a:r>
              <a:rPr lang="ru-RU" dirty="0" err="1"/>
              <a:t>със</a:t>
            </a:r>
            <a:r>
              <a:rPr lang="ru-RU" dirty="0"/>
              <a:t> </a:t>
            </a:r>
            <a:r>
              <a:rPr lang="ru-RU" dirty="0" err="1"/>
              <a:t>семейството</a:t>
            </a:r>
            <a:r>
              <a:rPr lang="ru-RU" dirty="0"/>
              <a:t>, богата история и </a:t>
            </a:r>
            <a:r>
              <a:rPr lang="ru-RU" dirty="0" err="1"/>
              <a:t>култура</a:t>
            </a:r>
            <a:r>
              <a:rPr lang="ru-RU" dirty="0"/>
              <a:t>. </a:t>
            </a:r>
            <a:r>
              <a:rPr lang="ru-RU" dirty="0" err="1"/>
              <a:t>Страсната</a:t>
            </a:r>
            <a:r>
              <a:rPr lang="ru-RU" dirty="0"/>
              <a:t> седмица е </a:t>
            </a:r>
            <a:r>
              <a:rPr lang="ru-RU" dirty="0" err="1"/>
              <a:t>напочин</a:t>
            </a:r>
            <a:r>
              <a:rPr lang="ru-RU" dirty="0"/>
              <a:t> в Италия, Натале (</a:t>
            </a:r>
            <a:r>
              <a:rPr lang="ru-RU" dirty="0" err="1"/>
              <a:t>специалната</a:t>
            </a:r>
            <a:r>
              <a:rPr lang="ru-RU" dirty="0"/>
              <a:t> </a:t>
            </a:r>
            <a:r>
              <a:rPr lang="ru-RU" dirty="0" err="1"/>
              <a:t>Коледна</a:t>
            </a:r>
            <a:r>
              <a:rPr lang="ru-RU" dirty="0"/>
              <a:t> седмица). </a:t>
            </a:r>
            <a:r>
              <a:rPr lang="ru-RU" dirty="0" err="1"/>
              <a:t>Надпревари</a:t>
            </a:r>
            <a:r>
              <a:rPr lang="ru-RU" dirty="0"/>
              <a:t> </a:t>
            </a:r>
            <a:r>
              <a:rPr lang="ru-RU" dirty="0" err="1"/>
              <a:t>като</a:t>
            </a:r>
            <a:r>
              <a:rPr lang="ru-RU" dirty="0"/>
              <a:t> „</a:t>
            </a:r>
            <a:r>
              <a:rPr lang="ru-RU" dirty="0" err="1"/>
              <a:t>Палио</a:t>
            </a:r>
            <a:r>
              <a:rPr lang="ru-RU" dirty="0"/>
              <a:t> </a:t>
            </a:r>
            <a:r>
              <a:rPr lang="ru-RU" dirty="0" err="1"/>
              <a:t>Ди</a:t>
            </a:r>
            <a:r>
              <a:rPr lang="ru-RU" dirty="0"/>
              <a:t> Сиена“ и </a:t>
            </a:r>
            <a:r>
              <a:rPr lang="ru-RU" dirty="0" err="1"/>
              <a:t>автомобилното</a:t>
            </a:r>
            <a:r>
              <a:rPr lang="ru-RU" dirty="0"/>
              <a:t> </a:t>
            </a:r>
            <a:r>
              <a:rPr lang="ru-RU" dirty="0" err="1"/>
              <a:t>състезание</a:t>
            </a:r>
            <a:r>
              <a:rPr lang="ru-RU" dirty="0"/>
              <a:t> „Милле Миля“ (1000 мили), </a:t>
            </a:r>
            <a:r>
              <a:rPr lang="ru-RU" dirty="0" err="1"/>
              <a:t>Каравалът</a:t>
            </a:r>
            <a:r>
              <a:rPr lang="ru-RU" dirty="0"/>
              <a:t> и </a:t>
            </a:r>
            <a:r>
              <a:rPr lang="ru-RU" dirty="0" err="1"/>
              <a:t>Филмовият</a:t>
            </a:r>
            <a:r>
              <a:rPr lang="ru-RU" dirty="0"/>
              <a:t> </a:t>
            </a:r>
            <a:r>
              <a:rPr lang="ru-RU" dirty="0" err="1"/>
              <a:t>фестивал</a:t>
            </a:r>
            <a:r>
              <a:rPr lang="ru-RU" dirty="0"/>
              <a:t> </a:t>
            </a:r>
            <a:r>
              <a:rPr lang="ru-RU" dirty="0" err="1"/>
              <a:t>във</a:t>
            </a:r>
            <a:r>
              <a:rPr lang="ru-RU" dirty="0"/>
              <a:t> Венеция, </a:t>
            </a:r>
            <a:r>
              <a:rPr lang="ru-RU" dirty="0" err="1"/>
              <a:t>карнавалът</a:t>
            </a:r>
            <a:r>
              <a:rPr lang="ru-RU" dirty="0"/>
              <a:t> </a:t>
            </a:r>
            <a:r>
              <a:rPr lang="ru-RU" dirty="0" err="1"/>
              <a:t>Виареджио</a:t>
            </a:r>
            <a:r>
              <a:rPr lang="ru-RU" dirty="0"/>
              <a:t>, </a:t>
            </a:r>
            <a:r>
              <a:rPr lang="ru-RU" dirty="0" err="1"/>
              <a:t>карнавалът</a:t>
            </a:r>
            <a:r>
              <a:rPr lang="ru-RU" dirty="0"/>
              <a:t> </a:t>
            </a:r>
            <a:r>
              <a:rPr lang="ru-RU" dirty="0" err="1"/>
              <a:t>ди</a:t>
            </a:r>
            <a:r>
              <a:rPr lang="ru-RU" dirty="0"/>
              <a:t> </a:t>
            </a:r>
            <a:r>
              <a:rPr lang="ru-RU" dirty="0" err="1"/>
              <a:t>Ивреа</a:t>
            </a:r>
            <a:r>
              <a:rPr lang="ru-RU" dirty="0"/>
              <a:t>. </a:t>
            </a:r>
            <a:r>
              <a:rPr lang="ru-RU" dirty="0" err="1"/>
              <a:t>Възстановки</a:t>
            </a:r>
            <a:r>
              <a:rPr lang="ru-RU" dirty="0"/>
              <a:t> на </a:t>
            </a:r>
            <a:r>
              <a:rPr lang="ru-RU" dirty="0" err="1"/>
              <a:t>редица</a:t>
            </a:r>
            <a:r>
              <a:rPr lang="ru-RU" dirty="0"/>
              <a:t> исторически </a:t>
            </a:r>
            <a:r>
              <a:rPr lang="ru-RU" dirty="0" err="1"/>
              <a:t>събития</a:t>
            </a:r>
            <a:r>
              <a:rPr lang="ru-RU" dirty="0"/>
              <a:t> се </a:t>
            </a:r>
            <a:r>
              <a:rPr lang="ru-RU" dirty="0" err="1"/>
              <a:t>извършват</a:t>
            </a:r>
            <a:r>
              <a:rPr lang="ru-RU" dirty="0"/>
              <a:t> всяка година.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520053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osa camuna e antropomorfi R24 - Foppe - Nadr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56973"/>
            <a:ext cx="2759532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авоъгълник 1"/>
          <p:cNvSpPr/>
          <p:nvPr/>
        </p:nvSpPr>
        <p:spPr>
          <a:xfrm>
            <a:off x="683568" y="692696"/>
            <a:ext cx="37775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B050"/>
                </a:solidFill>
              </a:rPr>
              <a:t>Скалните рисунки във </a:t>
            </a:r>
            <a:r>
              <a:rPr lang="ru-RU" dirty="0">
                <a:solidFill>
                  <a:srgbClr val="00B050"/>
                </a:solidFill>
                <a:hlinkClick r:id="rId3" tooltip="Вал Камоника"/>
              </a:rPr>
              <a:t>Вал Камоника</a:t>
            </a:r>
            <a:endParaRPr lang="bg-BG" dirty="0">
              <a:solidFill>
                <a:srgbClr val="00B050"/>
              </a:solidFill>
            </a:endParaRPr>
          </a:p>
        </p:txBody>
      </p:sp>
      <p:sp>
        <p:nvSpPr>
          <p:cNvPr id="3" name="Правоъгълник 2"/>
          <p:cNvSpPr/>
          <p:nvPr/>
        </p:nvSpPr>
        <p:spPr>
          <a:xfrm>
            <a:off x="2741255" y="1251918"/>
            <a:ext cx="343977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Вал Камоника</a:t>
            </a:r>
            <a:r>
              <a:rPr lang="ru-RU" dirty="0"/>
              <a:t> е </a:t>
            </a:r>
            <a:r>
              <a:rPr lang="ru-RU" dirty="0">
                <a:hlinkClick r:id="rId4" tooltip="Долина"/>
              </a:rPr>
              <a:t>долина</a:t>
            </a:r>
            <a:r>
              <a:rPr lang="ru-RU" dirty="0"/>
              <a:t> в нискоалпийския регион на </a:t>
            </a:r>
            <a:r>
              <a:rPr lang="ru-RU" dirty="0">
                <a:hlinkClick r:id="rId5" tooltip="Ломбардия"/>
              </a:rPr>
              <a:t>Ломбардия</a:t>
            </a:r>
            <a:r>
              <a:rPr lang="ru-RU" dirty="0"/>
              <a:t>, </a:t>
            </a:r>
            <a:r>
              <a:rPr lang="ru-RU" dirty="0">
                <a:hlinkClick r:id="rId6" tooltip="Италия"/>
              </a:rPr>
              <a:t>Италия</a:t>
            </a:r>
            <a:r>
              <a:rPr lang="ru-RU" dirty="0"/>
              <a:t>. По-голямата част от Вал Камоника лежи в северната част на провинция </a:t>
            </a:r>
            <a:r>
              <a:rPr lang="ru-RU" dirty="0" smtClean="0">
                <a:hlinkClick r:id="rId7" tooltip="Бреша"/>
              </a:rPr>
              <a:t>Бреш</a:t>
            </a:r>
            <a:endParaRPr lang="bg-BG" dirty="0"/>
          </a:p>
        </p:txBody>
      </p:sp>
      <p:pic>
        <p:nvPicPr>
          <p:cNvPr id="1028" name="Picture 4" descr="Santa Maria del Fiore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231" y="4299506"/>
            <a:ext cx="2676839" cy="198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авоъгълник 3"/>
          <p:cNvSpPr/>
          <p:nvPr/>
        </p:nvSpPr>
        <p:spPr>
          <a:xfrm>
            <a:off x="26818" y="3563724"/>
            <a:ext cx="36395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dirty="0">
                <a:solidFill>
                  <a:srgbClr val="00B050"/>
                </a:solidFill>
              </a:rPr>
              <a:t>Исторически център на </a:t>
            </a:r>
            <a:r>
              <a:rPr lang="bg-BG" dirty="0">
                <a:solidFill>
                  <a:srgbClr val="00B050"/>
                </a:solidFill>
                <a:hlinkClick r:id="rId9" tooltip="Флоренция"/>
              </a:rPr>
              <a:t>Флоренция</a:t>
            </a:r>
            <a:endParaRPr lang="bg-BG" dirty="0">
              <a:solidFill>
                <a:srgbClr val="00B050"/>
              </a:solidFill>
            </a:endParaRPr>
          </a:p>
        </p:txBody>
      </p:sp>
      <p:pic>
        <p:nvPicPr>
          <p:cNvPr id="7" name="Picture 2" descr="Venezia acqua alta notte 2005 modificata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1141" y="4869160"/>
            <a:ext cx="2448272" cy="1853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авоъгълник 4"/>
          <p:cNvSpPr/>
          <p:nvPr/>
        </p:nvSpPr>
        <p:spPr>
          <a:xfrm>
            <a:off x="4222376" y="4288022"/>
            <a:ext cx="29258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b="1" i="1" u="sng" dirty="0">
                <a:solidFill>
                  <a:srgbClr val="002060"/>
                </a:solidFill>
                <a:hlinkClick r:id="rId11"/>
              </a:rPr>
              <a:t>Венеция</a:t>
            </a:r>
            <a:r>
              <a:rPr lang="bg-BG" b="1" i="1" dirty="0">
                <a:solidFill>
                  <a:srgbClr val="002060"/>
                </a:solidFill>
              </a:rPr>
              <a:t> и нейната лагуна</a:t>
            </a:r>
            <a:endParaRPr lang="bg-BG" b="1" i="1" dirty="0">
              <a:solidFill>
                <a:srgbClr val="002060"/>
              </a:solidFill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5972" y="1971469"/>
            <a:ext cx="2651183" cy="1767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авоъгълник 5"/>
          <p:cNvSpPr/>
          <p:nvPr/>
        </p:nvSpPr>
        <p:spPr>
          <a:xfrm>
            <a:off x="5724128" y="706520"/>
            <a:ext cx="31749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00B0F0"/>
                </a:solidFill>
              </a:rPr>
              <a:t>Базилика </a:t>
            </a:r>
            <a:r>
              <a:rPr lang="ru-RU" b="1" i="1" dirty="0">
                <a:solidFill>
                  <a:srgbClr val="00B0F0"/>
                </a:solidFill>
                <a:hlinkClick r:id="rId13" tooltip="Свети Франциск (Асизи)"/>
              </a:rPr>
              <a:t>Свети Франциск</a:t>
            </a:r>
            <a:r>
              <a:rPr lang="ru-RU" b="1" i="1" dirty="0">
                <a:solidFill>
                  <a:srgbClr val="00B0F0"/>
                </a:solidFill>
              </a:rPr>
              <a:t> и </a:t>
            </a:r>
            <a:r>
              <a:rPr lang="ru-RU" b="1" i="1" dirty="0" err="1">
                <a:solidFill>
                  <a:srgbClr val="00B0F0"/>
                </a:solidFill>
              </a:rPr>
              <a:t>други</a:t>
            </a:r>
            <a:r>
              <a:rPr lang="ru-RU" b="1" i="1" dirty="0">
                <a:solidFill>
                  <a:srgbClr val="00B0F0"/>
                </a:solidFill>
              </a:rPr>
              <a:t> </a:t>
            </a:r>
            <a:r>
              <a:rPr lang="ru-RU" b="1" i="1" dirty="0" err="1">
                <a:solidFill>
                  <a:srgbClr val="00B0F0"/>
                </a:solidFill>
              </a:rPr>
              <a:t>францискански</a:t>
            </a:r>
            <a:r>
              <a:rPr lang="ru-RU" b="1" i="1" dirty="0">
                <a:solidFill>
                  <a:srgbClr val="00B0F0"/>
                </a:solidFill>
              </a:rPr>
              <a:t> </a:t>
            </a:r>
            <a:r>
              <a:rPr lang="ru-RU" b="1" i="1" dirty="0" err="1">
                <a:solidFill>
                  <a:srgbClr val="00B0F0"/>
                </a:solidFill>
              </a:rPr>
              <a:t>паметници</a:t>
            </a:r>
            <a:r>
              <a:rPr lang="ru-RU" b="1" i="1" dirty="0">
                <a:solidFill>
                  <a:srgbClr val="00B0F0"/>
                </a:solidFill>
              </a:rPr>
              <a:t> в </a:t>
            </a:r>
            <a:r>
              <a:rPr lang="ru-RU" b="1" i="1" dirty="0" err="1">
                <a:solidFill>
                  <a:srgbClr val="00B0F0"/>
                </a:solidFill>
                <a:hlinkClick r:id="rId14" tooltip="Асизи"/>
              </a:rPr>
              <a:t>Асизи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4010383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авоъгълник 2"/>
          <p:cNvSpPr/>
          <p:nvPr/>
        </p:nvSpPr>
        <p:spPr>
          <a:xfrm>
            <a:off x="809396" y="452128"/>
            <a:ext cx="158417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err="1"/>
              <a:t>Етна</a:t>
            </a:r>
            <a:r>
              <a:rPr lang="ru-RU" sz="1200" dirty="0"/>
              <a:t> </a:t>
            </a:r>
            <a:r>
              <a:rPr lang="ru-RU" sz="1200" b="1" dirty="0"/>
              <a:t> е активен </a:t>
            </a:r>
            <a:r>
              <a:rPr lang="ru-RU" sz="1200" b="1" dirty="0">
                <a:hlinkClick r:id="rId2" tooltip="Вулкан"/>
              </a:rPr>
              <a:t>вулкан</a:t>
            </a:r>
            <a:r>
              <a:rPr lang="ru-RU" sz="1200" b="1" dirty="0"/>
              <a:t> в </a:t>
            </a:r>
            <a:r>
              <a:rPr lang="ru-RU" sz="1200" b="1" dirty="0" err="1"/>
              <a:t>североизточната</a:t>
            </a:r>
            <a:r>
              <a:rPr lang="ru-RU" sz="1200" b="1" dirty="0"/>
              <a:t> част на остров </a:t>
            </a:r>
            <a:r>
              <a:rPr lang="ru-RU" sz="1200" b="1" dirty="0">
                <a:hlinkClick r:id="rId3" tooltip="Сицилия"/>
              </a:rPr>
              <a:t>Сицилия</a:t>
            </a:r>
            <a:r>
              <a:rPr lang="ru-RU" sz="1200" b="1" dirty="0"/>
              <a:t>, (</a:t>
            </a:r>
            <a:r>
              <a:rPr lang="ru-RU" sz="1200" b="1" dirty="0">
                <a:hlinkClick r:id="rId4" tooltip="Италия"/>
              </a:rPr>
              <a:t>Италия</a:t>
            </a:r>
            <a:r>
              <a:rPr lang="ru-RU" sz="1200" b="1" dirty="0"/>
              <a:t>).</a:t>
            </a:r>
          </a:p>
          <a:p>
            <a:r>
              <a:rPr lang="ru-RU" sz="1200" b="1" dirty="0" err="1"/>
              <a:t>Височината</a:t>
            </a:r>
            <a:r>
              <a:rPr lang="ru-RU" sz="1200" b="1" dirty="0"/>
              <a:t> </a:t>
            </a:r>
            <a:r>
              <a:rPr lang="ru-RU" sz="1200" b="1" dirty="0" err="1"/>
              <a:t>му</a:t>
            </a:r>
            <a:r>
              <a:rPr lang="ru-RU" sz="1200" b="1" dirty="0"/>
              <a:t> е 3323 m</a:t>
            </a:r>
            <a:r>
              <a:rPr lang="ru-RU" sz="1200" b="1" baseline="30000" dirty="0">
                <a:hlinkClick r:id="rId5"/>
              </a:rPr>
              <a:t>[2]</a:t>
            </a:r>
            <a:r>
              <a:rPr lang="ru-RU" sz="1200" b="1" dirty="0"/>
              <a:t>. </a:t>
            </a:r>
            <a:r>
              <a:rPr lang="ru-RU" sz="1200" b="1" dirty="0" err="1"/>
              <a:t>Изграден</a:t>
            </a:r>
            <a:r>
              <a:rPr lang="ru-RU" sz="1200" b="1" dirty="0"/>
              <a:t> е от </a:t>
            </a:r>
            <a:r>
              <a:rPr lang="ru-RU" sz="1200" b="1" dirty="0" err="1">
                <a:hlinkClick r:id="rId6" tooltip="Базалт"/>
              </a:rPr>
              <a:t>базалти</a:t>
            </a:r>
            <a:r>
              <a:rPr lang="ru-RU" sz="1200" b="1" dirty="0"/>
              <a:t>. По </a:t>
            </a:r>
            <a:r>
              <a:rPr lang="ru-RU" sz="1200" b="1" dirty="0" err="1"/>
              <a:t>склоновете</a:t>
            </a:r>
            <a:r>
              <a:rPr lang="ru-RU" sz="1200" b="1" dirty="0"/>
              <a:t> </a:t>
            </a:r>
            <a:r>
              <a:rPr lang="ru-RU" sz="1200" b="1" dirty="0" err="1"/>
              <a:t>му</a:t>
            </a:r>
            <a:r>
              <a:rPr lang="ru-RU" sz="1200" b="1" dirty="0"/>
              <a:t> </a:t>
            </a:r>
            <a:r>
              <a:rPr lang="ru-RU" sz="1200" b="1" dirty="0" err="1"/>
              <a:t>има</a:t>
            </a:r>
            <a:r>
              <a:rPr lang="ru-RU" sz="1200" b="1" dirty="0"/>
              <a:t> над 200 </a:t>
            </a:r>
            <a:r>
              <a:rPr lang="ru-RU" sz="1200" b="1" dirty="0">
                <a:hlinkClick r:id="rId7" tooltip="Вулканичен кратер"/>
              </a:rPr>
              <a:t>кратера</a:t>
            </a:r>
            <a:r>
              <a:rPr lang="ru-RU" sz="1200" b="1" dirty="0"/>
              <a:t> и </a:t>
            </a:r>
            <a:r>
              <a:rPr lang="ru-RU" sz="1200" b="1" dirty="0" err="1">
                <a:hlinkClick r:id="rId8" tooltip="Лава"/>
              </a:rPr>
              <a:t>лавови</a:t>
            </a:r>
            <a:r>
              <a:rPr lang="ru-RU" sz="1200" b="1" dirty="0"/>
              <a:t> </a:t>
            </a:r>
            <a:r>
              <a:rPr lang="ru-RU" sz="1200" b="1" dirty="0" err="1"/>
              <a:t>потоци</a:t>
            </a:r>
            <a:r>
              <a:rPr lang="ru-RU" sz="1200" b="1" dirty="0"/>
              <a:t>. </a:t>
            </a:r>
            <a:r>
              <a:rPr lang="ru-RU" sz="1200" b="1" dirty="0" err="1"/>
              <a:t>Възрастта</a:t>
            </a:r>
            <a:r>
              <a:rPr lang="ru-RU" sz="1200" b="1" dirty="0"/>
              <a:t> </a:t>
            </a:r>
            <a:r>
              <a:rPr lang="ru-RU" sz="1200" b="1" dirty="0" err="1"/>
              <a:t>му</a:t>
            </a:r>
            <a:r>
              <a:rPr lang="ru-RU" sz="1200" b="1" dirty="0"/>
              <a:t> е около 300 хил. </a:t>
            </a:r>
            <a:r>
              <a:rPr lang="ru-RU" sz="1200" b="1" dirty="0" err="1"/>
              <a:t>години</a:t>
            </a:r>
            <a:r>
              <a:rPr lang="ru-RU" sz="1200" dirty="0" smtClean="0"/>
              <a:t> </a:t>
            </a:r>
            <a:endParaRPr lang="bg-BG" sz="1200" dirty="0"/>
          </a:p>
        </p:txBody>
      </p:sp>
      <p:pic>
        <p:nvPicPr>
          <p:cNvPr id="5" name="Picture 2" descr="Etna from 2900m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9879"/>
            <a:ext cx="3400309" cy="2550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upload.wikimedia.org/wikipedia/commons/thumb/3/31/Etna_eruption_seen_from_the_International_Space_Station.jpg/250px-Etna_eruption_seen_from_the_International_Space_Station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8782" y="1168833"/>
            <a:ext cx="238125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L'Arena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458" y="4487189"/>
            <a:ext cx="3583493" cy="2135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авоъгълник 3"/>
          <p:cNvSpPr/>
          <p:nvPr/>
        </p:nvSpPr>
        <p:spPr>
          <a:xfrm>
            <a:off x="683568" y="3861048"/>
            <a:ext cx="1427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b="1" i="1" dirty="0">
                <a:solidFill>
                  <a:srgbClr val="00B0F0"/>
                </a:solidFill>
              </a:rPr>
              <a:t>Град </a:t>
            </a:r>
            <a:r>
              <a:rPr lang="bg-BG" b="1" i="1" dirty="0">
                <a:solidFill>
                  <a:srgbClr val="00B0F0"/>
                </a:solidFill>
                <a:hlinkClick r:id="rId12" tooltip="Верона"/>
              </a:rPr>
              <a:t>Верона</a:t>
            </a:r>
            <a:endParaRPr lang="bg-BG" b="1" i="1" dirty="0">
              <a:solidFill>
                <a:srgbClr val="00B0F0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184415"/>
            <a:ext cx="3361232" cy="223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авоъгълник 7"/>
          <p:cNvSpPr/>
          <p:nvPr/>
        </p:nvSpPr>
        <p:spPr>
          <a:xfrm>
            <a:off x="4139951" y="3613666"/>
            <a:ext cx="41601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err="1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Праисторически</a:t>
            </a:r>
            <a:r>
              <a:rPr lang="ru-RU" i="1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ru-RU" i="1" dirty="0" err="1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наколни</a:t>
            </a:r>
            <a:r>
              <a:rPr lang="ru-RU" i="1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 жилища в </a:t>
            </a:r>
            <a:r>
              <a:rPr lang="ru-RU" i="1" u="sng" dirty="0" err="1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Алпите</a:t>
            </a:r>
            <a:endParaRPr lang="bg-BG" i="1" dirty="0">
              <a:solidFill>
                <a:schemeClr val="accent6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28278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авоъгълник 2"/>
          <p:cNvSpPr/>
          <p:nvPr/>
        </p:nvSpPr>
        <p:spPr>
          <a:xfrm>
            <a:off x="251520" y="332656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/>
              <a:t> </a:t>
            </a:r>
            <a:r>
              <a:rPr lang="ru-RU" sz="2400" b="1" i="1" dirty="0" smtClean="0"/>
              <a:t>АРХИТЕКТУРА</a:t>
            </a:r>
          </a:p>
          <a:p>
            <a:pPr algn="ctr"/>
            <a:r>
              <a:rPr lang="ru-RU" b="1" i="1" dirty="0" err="1" smtClean="0"/>
              <a:t>Колизеумът</a:t>
            </a:r>
            <a:r>
              <a:rPr lang="ru-RU" b="1" i="1" dirty="0" smtClean="0"/>
              <a:t> </a:t>
            </a:r>
            <a:r>
              <a:rPr lang="ru-RU" b="1" i="1" dirty="0"/>
              <a:t>в Рим – символ на величие и </a:t>
            </a:r>
            <a:r>
              <a:rPr lang="ru-RU" b="1" i="1" dirty="0" err="1"/>
              <a:t>жестокост</a:t>
            </a:r>
            <a:endParaRPr lang="ru-RU" b="1" i="1" dirty="0"/>
          </a:p>
        </p:txBody>
      </p:sp>
      <p:pic>
        <p:nvPicPr>
          <p:cNvPr id="1026" name="Picture 2" descr="kolizeum-rim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73016"/>
            <a:ext cx="3817565" cy="3054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827584" y="1348319"/>
            <a:ext cx="6768752" cy="2215991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Римският </a:t>
            </a:r>
            <a:r>
              <a:rPr kumimoji="0" lang="bg-BG" altLang="bg-BG" sz="1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Колизеум</a:t>
            </a:r>
            <a:r>
              <a:rPr kumimoji="0" lang="bg-BG" altLang="bg-BG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 е най-големия амфитеатър в античността. Император </a:t>
            </a:r>
            <a:r>
              <a:rPr kumimoji="0" lang="bg-BG" altLang="bg-BG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Веспасиан</a:t>
            </a:r>
            <a:r>
              <a:rPr kumimoji="0" lang="bg-BG" altLang="bg-BG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 започва </a:t>
            </a:r>
            <a:r>
              <a:rPr kumimoji="0" lang="bg-BG" altLang="bg-BG" sz="1200" b="0" i="0" u="none" strike="noStrike" cap="none" normalizeH="0" baseline="0" dirty="0" smtClean="0">
                <a:ln>
                  <a:noFill/>
                </a:ln>
                <a:solidFill>
                  <a:srgbClr val="8C550E"/>
                </a:solidFill>
                <a:effectLst/>
                <a:latin typeface="Verdana" pitchFamily="34" charset="0"/>
                <a:cs typeface="Arial" pitchFamily="34" charset="0"/>
                <a:hlinkClick r:id="rId3"/>
              </a:rPr>
              <a:t>строителството</a:t>
            </a:r>
            <a:r>
              <a:rPr kumimoji="0" lang="bg-BG" altLang="bg-BG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 през 72 г. сл. н. е., а неговият син </a:t>
            </a:r>
            <a:r>
              <a:rPr kumimoji="0" lang="bg-BG" altLang="bg-BG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Тит</a:t>
            </a:r>
            <a:r>
              <a:rPr kumimoji="0" lang="bg-BG" altLang="bg-BG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 го открива през 80 г. с тържествени игри, които продължават хиляда </a:t>
            </a:r>
            <a:r>
              <a:rPr kumimoji="0" lang="bg-BG" altLang="bg-BG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над 100 дни</a:t>
            </a:r>
            <a:r>
              <a:rPr kumimoji="0" lang="bg-BG" altLang="bg-BG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 (123 дни според </a:t>
            </a:r>
            <a:r>
              <a:rPr kumimoji="0" lang="bg-BG" altLang="bg-BG" sz="1200" b="0" i="0" u="none" strike="noStrike" cap="none" normalizeH="0" baseline="0" dirty="0" smtClean="0">
                <a:ln>
                  <a:noFill/>
                </a:ln>
                <a:solidFill>
                  <a:srgbClr val="8C550E"/>
                </a:solidFill>
                <a:effectLst/>
                <a:latin typeface="Verdana" pitchFamily="34" charset="0"/>
                <a:cs typeface="Arial" pitchFamily="34" charset="0"/>
                <a:hlinkClick r:id="rId4"/>
              </a:rPr>
              <a:t>EN.</a:t>
            </a:r>
            <a:r>
              <a:rPr kumimoji="0" lang="bg-BG" altLang="bg-BG" sz="1200" b="0" i="0" u="none" strike="noStrike" cap="none" normalizeH="0" baseline="0" dirty="0" err="1" smtClean="0">
                <a:ln>
                  <a:noFill/>
                </a:ln>
                <a:solidFill>
                  <a:srgbClr val="8C550E"/>
                </a:solidFill>
                <a:effectLst/>
                <a:latin typeface="Verdana" pitchFamily="34" charset="0"/>
                <a:cs typeface="Arial" pitchFamily="34" charset="0"/>
                <a:hlinkClick r:id="rId4"/>
              </a:rPr>
              <a:t>Wiki</a:t>
            </a:r>
            <a:r>
              <a:rPr kumimoji="0" lang="bg-BG" altLang="bg-BG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). В повечето случаи се приема, че сградата е изцяло завършена от </a:t>
            </a:r>
            <a:r>
              <a:rPr kumimoji="0" lang="bg-BG" altLang="bg-BG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Домициан</a:t>
            </a:r>
            <a:r>
              <a:rPr kumimoji="0" lang="bg-BG" altLang="bg-BG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, брата на </a:t>
            </a:r>
            <a:r>
              <a:rPr kumimoji="0" lang="bg-BG" altLang="bg-BG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Тит</a:t>
            </a:r>
            <a:r>
              <a:rPr kumimoji="0" lang="bg-BG" altLang="bg-BG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. Наричан е Амфитеатър на </a:t>
            </a:r>
            <a:r>
              <a:rPr kumimoji="0" lang="bg-BG" altLang="bg-BG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Флавиите</a:t>
            </a:r>
            <a:r>
              <a:rPr kumimoji="0" lang="bg-BG" altLang="bg-BG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 или Амфитеатър на Цезарите, а името </a:t>
            </a:r>
            <a:r>
              <a:rPr kumimoji="0" lang="bg-BG" altLang="bg-BG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Колизеум</a:t>
            </a:r>
            <a:r>
              <a:rPr kumimoji="0" lang="bg-BG" altLang="bg-BG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 му е било дадено към VIII век заради намиращия се до него </a:t>
            </a:r>
            <a:r>
              <a:rPr kumimoji="0" lang="bg-BG" altLang="bg-BG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Неронов</a:t>
            </a:r>
            <a:r>
              <a:rPr kumimoji="0" lang="bg-BG" altLang="bg-BG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 колос.</a:t>
            </a:r>
            <a:endParaRPr kumimoji="0" lang="bg-BG" altLang="bg-BG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g-BG" altLang="bg-BG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20-вековният </a:t>
            </a:r>
            <a:r>
              <a:rPr kumimoji="0" lang="bg-BG" altLang="bg-BG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Колизеум</a:t>
            </a:r>
            <a:r>
              <a:rPr kumimoji="0" lang="bg-BG" altLang="bg-BG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 е инженерно и архитектурно чудо и символ едновременно на римското величие и жестокост.</a:t>
            </a:r>
            <a:endParaRPr kumimoji="0" lang="bg-BG" altLang="bg-BG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g-BG" altLang="bg-BG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Колизеумът</a:t>
            </a:r>
            <a:r>
              <a:rPr kumimoji="0" lang="bg-BG" altLang="bg-BG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 е съграден като подарък за римските граждани, тъй като единственият амфитеатър по това време – построеният през 29 г. пр. н. е., е бил вече тесен за населението на столицата.</a:t>
            </a:r>
            <a:endParaRPr kumimoji="0" lang="bg-BG" altLang="bg-BG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1029" name="Picture 5" descr="kolizeum-rim-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3520" y="3789040"/>
            <a:ext cx="3706765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7" descr="Резултат с изображение за колизеумът в рим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81417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3237018" y="332656"/>
            <a:ext cx="22324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sz="3200" b="1" dirty="0">
                <a:solidFill>
                  <a:schemeClr val="accent2">
                    <a:lumMod val="75000"/>
                  </a:schemeClr>
                </a:solidFill>
              </a:rPr>
              <a:t>Литература</a:t>
            </a:r>
          </a:p>
        </p:txBody>
      </p:sp>
      <p:sp>
        <p:nvSpPr>
          <p:cNvPr id="3" name="Правоъгълник 2"/>
          <p:cNvSpPr/>
          <p:nvPr/>
        </p:nvSpPr>
        <p:spPr>
          <a:xfrm>
            <a:off x="323528" y="1268760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/>
              <a:t>Литературни</a:t>
            </a:r>
            <a:r>
              <a:rPr lang="ru-RU" dirty="0"/>
              <a:t> произведения на </a:t>
            </a:r>
            <a:r>
              <a:rPr lang="ru-RU" dirty="0" err="1">
                <a:hlinkClick r:id="rId2" tooltip="Латински език"/>
              </a:rPr>
              <a:t>латински</a:t>
            </a:r>
            <a:r>
              <a:rPr lang="ru-RU" dirty="0">
                <a:hlinkClick r:id="rId2" tooltip="Латински език"/>
              </a:rPr>
              <a:t> </a:t>
            </a:r>
            <a:r>
              <a:rPr lang="ru-RU" dirty="0" err="1">
                <a:hlinkClick r:id="rId2" tooltip="Латински език"/>
              </a:rPr>
              <a:t>език</a:t>
            </a:r>
            <a:r>
              <a:rPr lang="ru-RU" dirty="0"/>
              <a:t>, </a:t>
            </a:r>
            <a:r>
              <a:rPr lang="ru-RU" dirty="0" err="1"/>
              <a:t>свързани</a:t>
            </a:r>
            <a:r>
              <a:rPr lang="ru-RU" dirty="0"/>
              <a:t> с </a:t>
            </a:r>
            <a:r>
              <a:rPr lang="ru-RU" dirty="0" err="1"/>
              <a:t>Апенините</a:t>
            </a:r>
            <a:r>
              <a:rPr lang="ru-RU" dirty="0"/>
              <a:t>,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открити</a:t>
            </a:r>
            <a:r>
              <a:rPr lang="ru-RU" dirty="0"/>
              <a:t> </a:t>
            </a:r>
            <a:r>
              <a:rPr lang="ru-RU" dirty="0" err="1"/>
              <a:t>през</a:t>
            </a:r>
            <a:r>
              <a:rPr lang="ru-RU" dirty="0"/>
              <a:t> </a:t>
            </a:r>
            <a:r>
              <a:rPr lang="ru-RU" dirty="0">
                <a:hlinkClick r:id="rId3" tooltip="1924"/>
              </a:rPr>
              <a:t>1924</a:t>
            </a:r>
            <a:r>
              <a:rPr lang="ru-RU" dirty="0"/>
              <a:t> г. в </a:t>
            </a:r>
            <a:r>
              <a:rPr lang="ru-RU" dirty="0" err="1"/>
              <a:t>околностите</a:t>
            </a:r>
            <a:r>
              <a:rPr lang="ru-RU" dirty="0"/>
              <a:t> на </a:t>
            </a:r>
            <a:r>
              <a:rPr lang="ru-RU" dirty="0">
                <a:hlinkClick r:id="rId4" tooltip="Рим"/>
              </a:rPr>
              <a:t>Рим</a:t>
            </a:r>
            <a:r>
              <a:rPr lang="ru-RU" dirty="0"/>
              <a:t> от </a:t>
            </a:r>
            <a:r>
              <a:rPr lang="ru-RU" dirty="0" err="1"/>
              <a:t>италиански</a:t>
            </a:r>
            <a:r>
              <a:rPr lang="ru-RU" dirty="0"/>
              <a:t> </a:t>
            </a:r>
            <a:r>
              <a:rPr lang="ru-RU" dirty="0" err="1"/>
              <a:t>изследователи</a:t>
            </a:r>
            <a:r>
              <a:rPr lang="ru-RU" dirty="0"/>
              <a:t>. </a:t>
            </a:r>
            <a:r>
              <a:rPr lang="ru-RU" dirty="0" err="1"/>
              <a:t>Летописите</a:t>
            </a:r>
            <a:r>
              <a:rPr lang="ru-RU" dirty="0"/>
              <a:t>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написани</a:t>
            </a:r>
            <a:r>
              <a:rPr lang="ru-RU" dirty="0"/>
              <a:t> </a:t>
            </a:r>
            <a:r>
              <a:rPr lang="ru-RU" dirty="0" err="1"/>
              <a:t>според</a:t>
            </a:r>
            <a:r>
              <a:rPr lang="ru-RU" dirty="0"/>
              <a:t> </a:t>
            </a:r>
            <a:r>
              <a:rPr lang="ru-RU" dirty="0" err="1"/>
              <a:t>тях</a:t>
            </a:r>
            <a:r>
              <a:rPr lang="ru-RU" dirty="0"/>
              <a:t> </a:t>
            </a:r>
            <a:r>
              <a:rPr lang="ru-RU" dirty="0" err="1"/>
              <a:t>през</a:t>
            </a:r>
            <a:r>
              <a:rPr lang="ru-RU" dirty="0"/>
              <a:t> 7 в. пр. Хр. </a:t>
            </a:r>
            <a:r>
              <a:rPr lang="ru-RU" dirty="0" err="1"/>
              <a:t>Други</a:t>
            </a:r>
            <a:r>
              <a:rPr lang="ru-RU" dirty="0"/>
              <a:t> </a:t>
            </a:r>
            <a:r>
              <a:rPr lang="ru-RU" dirty="0" err="1"/>
              <a:t>запазени</a:t>
            </a:r>
            <a:r>
              <a:rPr lang="ru-RU" dirty="0"/>
              <a:t> произведения на </a:t>
            </a:r>
            <a:r>
              <a:rPr lang="ru-RU" dirty="0" err="1"/>
              <a:t>латински</a:t>
            </a:r>
            <a:r>
              <a:rPr lang="ru-RU" dirty="0"/>
              <a:t> </a:t>
            </a:r>
            <a:r>
              <a:rPr lang="ru-RU" dirty="0" err="1"/>
              <a:t>език</a:t>
            </a:r>
            <a:r>
              <a:rPr lang="ru-RU" dirty="0"/>
              <a:t> </a:t>
            </a:r>
            <a:r>
              <a:rPr lang="ru-RU" dirty="0" err="1"/>
              <a:t>са</a:t>
            </a:r>
            <a:r>
              <a:rPr lang="ru-RU" dirty="0"/>
              <a:t> от </a:t>
            </a:r>
            <a:r>
              <a:rPr lang="ru-RU" dirty="0" err="1"/>
              <a:t>писателите</a:t>
            </a:r>
            <a:r>
              <a:rPr lang="ru-RU" dirty="0"/>
              <a:t> </a:t>
            </a:r>
            <a:r>
              <a:rPr lang="ru-RU" dirty="0" err="1"/>
              <a:t>Лукрецио</a:t>
            </a:r>
            <a:r>
              <a:rPr lang="ru-RU" dirty="0"/>
              <a:t>, </a:t>
            </a:r>
            <a:r>
              <a:rPr lang="ru-RU" dirty="0" err="1"/>
              <a:t>Катуло</a:t>
            </a:r>
            <a:r>
              <a:rPr lang="ru-RU" dirty="0"/>
              <a:t> и </a:t>
            </a:r>
            <a:r>
              <a:rPr lang="ru-RU" dirty="0" err="1"/>
              <a:t>Орацио</a:t>
            </a:r>
            <a:r>
              <a:rPr lang="ru-RU" dirty="0"/>
              <a:t>.</a:t>
            </a:r>
            <a:endParaRPr lang="bg-BG" dirty="0"/>
          </a:p>
        </p:txBody>
      </p:sp>
      <p:pic>
        <p:nvPicPr>
          <p:cNvPr id="2052" name="Picture 4" descr="https://upload.wikimedia.org/wikipedia/commons/thumb/9/95/Divina_Comedia%2C_Dante_Alighier%2C_Veneza%2C_1529.jpg/220px-Divina_Comedia%2C_Dante_Alighier%2C_Veneza%2C_152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429000"/>
            <a:ext cx="2095500" cy="2828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upload.wikimedia.org/wikipedia/commons/thumb/7/77/Domenico_Beccafumi_025.jpg/220px-Domenico_Beccafumi_02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299770"/>
            <a:ext cx="3103612" cy="4105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18870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1115616" y="499319"/>
            <a:ext cx="205139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sz="4400" b="1" dirty="0">
                <a:solidFill>
                  <a:schemeClr val="accent2">
                    <a:lumMod val="75000"/>
                  </a:schemeClr>
                </a:solidFill>
              </a:rPr>
              <a:t>Музика</a:t>
            </a:r>
          </a:p>
        </p:txBody>
      </p:sp>
      <p:sp>
        <p:nvSpPr>
          <p:cNvPr id="3" name="Правоъгълник 2"/>
          <p:cNvSpPr/>
          <p:nvPr/>
        </p:nvSpPr>
        <p:spPr>
          <a:xfrm>
            <a:off x="395536" y="1340379"/>
            <a:ext cx="516632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Италия е </a:t>
            </a:r>
            <a:r>
              <a:rPr lang="ru-RU" dirty="0" err="1"/>
              <a:t>една</a:t>
            </a:r>
            <a:r>
              <a:rPr lang="ru-RU" dirty="0"/>
              <a:t> от </a:t>
            </a:r>
            <a:r>
              <a:rPr lang="ru-RU" dirty="0" err="1"/>
              <a:t>страните</a:t>
            </a:r>
            <a:r>
              <a:rPr lang="ru-RU" dirty="0"/>
              <a:t>, </a:t>
            </a:r>
            <a:r>
              <a:rPr lang="ru-RU" dirty="0" err="1"/>
              <a:t>които</a:t>
            </a:r>
            <a:r>
              <a:rPr lang="ru-RU" dirty="0"/>
              <a:t> </a:t>
            </a:r>
            <a:r>
              <a:rPr lang="ru-RU" dirty="0" err="1"/>
              <a:t>имат</a:t>
            </a:r>
            <a:r>
              <a:rPr lang="ru-RU" dirty="0"/>
              <a:t> </a:t>
            </a:r>
            <a:r>
              <a:rPr lang="ru-RU" dirty="0" err="1"/>
              <a:t>голям</a:t>
            </a:r>
            <a:r>
              <a:rPr lang="ru-RU" dirty="0"/>
              <a:t> принос за </a:t>
            </a:r>
            <a:r>
              <a:rPr lang="ru-RU" dirty="0" err="1"/>
              <a:t>развитието</a:t>
            </a:r>
            <a:r>
              <a:rPr lang="ru-RU" dirty="0"/>
              <a:t> на </a:t>
            </a:r>
            <a:r>
              <a:rPr lang="ru-RU" dirty="0" err="1"/>
              <a:t>музиката</a:t>
            </a:r>
            <a:r>
              <a:rPr lang="ru-RU" dirty="0"/>
              <a:t>. В </a:t>
            </a:r>
            <a:r>
              <a:rPr lang="ru-RU" dirty="0" err="1"/>
              <a:t>страната</a:t>
            </a:r>
            <a:r>
              <a:rPr lang="ru-RU" dirty="0"/>
              <a:t>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поставени</a:t>
            </a:r>
            <a:r>
              <a:rPr lang="ru-RU" dirty="0"/>
              <a:t> </a:t>
            </a:r>
            <a:r>
              <a:rPr lang="ru-RU" dirty="0" err="1"/>
              <a:t>основите</a:t>
            </a:r>
            <a:r>
              <a:rPr lang="ru-RU" dirty="0"/>
              <a:t> на </a:t>
            </a:r>
            <a:r>
              <a:rPr lang="ru-RU" dirty="0" err="1"/>
              <a:t>класическата</a:t>
            </a:r>
            <a:r>
              <a:rPr lang="ru-RU" dirty="0"/>
              <a:t> </a:t>
            </a:r>
            <a:r>
              <a:rPr lang="ru-RU" dirty="0" err="1"/>
              <a:t>музика</a:t>
            </a:r>
            <a:r>
              <a:rPr lang="ru-RU" dirty="0"/>
              <a:t>, </a:t>
            </a:r>
            <a:r>
              <a:rPr lang="ru-RU" dirty="0" err="1"/>
              <a:t>операта</a:t>
            </a:r>
            <a:r>
              <a:rPr lang="ru-RU" dirty="0"/>
              <a:t>, </a:t>
            </a:r>
            <a:r>
              <a:rPr lang="ru-RU" dirty="0" err="1"/>
              <a:t>диското</a:t>
            </a:r>
            <a:r>
              <a:rPr lang="ru-RU" dirty="0"/>
              <a:t> и </a:t>
            </a:r>
            <a:r>
              <a:rPr lang="ru-RU" dirty="0" err="1"/>
              <a:t>други</a:t>
            </a:r>
            <a:r>
              <a:rPr lang="ru-RU" dirty="0"/>
              <a:t> </a:t>
            </a:r>
            <a:r>
              <a:rPr lang="ru-RU" dirty="0" err="1"/>
              <a:t>музикални</a:t>
            </a:r>
            <a:r>
              <a:rPr lang="ru-RU" dirty="0"/>
              <a:t> </a:t>
            </a:r>
            <a:r>
              <a:rPr lang="ru-RU" dirty="0" err="1"/>
              <a:t>стилове</a:t>
            </a:r>
            <a:r>
              <a:rPr lang="ru-RU" dirty="0"/>
              <a:t>. </a:t>
            </a:r>
            <a:r>
              <a:rPr lang="ru-RU" dirty="0" err="1"/>
              <a:t>Италианските</a:t>
            </a:r>
            <a:r>
              <a:rPr lang="ru-RU" dirty="0"/>
              <a:t> </a:t>
            </a:r>
            <a:r>
              <a:rPr lang="ru-RU" dirty="0" err="1"/>
              <a:t>композитори</a:t>
            </a:r>
            <a:r>
              <a:rPr lang="ru-RU" dirty="0"/>
              <a:t> и </a:t>
            </a:r>
            <a:r>
              <a:rPr lang="ru-RU" dirty="0" err="1"/>
              <a:t>изпълнители</a:t>
            </a:r>
            <a:r>
              <a:rPr lang="ru-RU" dirty="0"/>
              <a:t>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световно</a:t>
            </a:r>
            <a:r>
              <a:rPr lang="ru-RU" dirty="0"/>
              <a:t> </a:t>
            </a:r>
            <a:r>
              <a:rPr lang="ru-RU" dirty="0" err="1"/>
              <a:t>признати</a:t>
            </a:r>
            <a:r>
              <a:rPr lang="ru-RU" dirty="0"/>
              <a:t> и </a:t>
            </a:r>
            <a:r>
              <a:rPr lang="ru-RU" dirty="0" err="1"/>
              <a:t>тяхното</a:t>
            </a:r>
            <a:r>
              <a:rPr lang="ru-RU" dirty="0"/>
              <a:t> творчество </a:t>
            </a:r>
            <a:r>
              <a:rPr lang="ru-RU" dirty="0" err="1"/>
              <a:t>оставя</a:t>
            </a:r>
            <a:r>
              <a:rPr lang="ru-RU" dirty="0"/>
              <a:t> </a:t>
            </a:r>
            <a:r>
              <a:rPr lang="ru-RU" dirty="0" err="1"/>
              <a:t>отпечатък</a:t>
            </a:r>
            <a:r>
              <a:rPr lang="ru-RU" dirty="0"/>
              <a:t> в </a:t>
            </a:r>
            <a:r>
              <a:rPr lang="ru-RU" dirty="0" err="1"/>
              <a:t>музикалната</a:t>
            </a:r>
            <a:r>
              <a:rPr lang="ru-RU" dirty="0"/>
              <a:t> история. </a:t>
            </a:r>
            <a:r>
              <a:rPr lang="ru-RU" dirty="0" err="1"/>
              <a:t>Миланската</a:t>
            </a:r>
            <a:r>
              <a:rPr lang="ru-RU" dirty="0"/>
              <a:t> </a:t>
            </a:r>
            <a:r>
              <a:rPr lang="ru-RU" dirty="0">
                <a:hlinkClick r:id="rId2" tooltip="Ла Скала"/>
              </a:rPr>
              <a:t>Ла Скала</a:t>
            </a:r>
            <a:r>
              <a:rPr lang="ru-RU" dirty="0"/>
              <a:t> е </a:t>
            </a:r>
            <a:r>
              <a:rPr lang="ru-RU" dirty="0" err="1"/>
              <a:t>една</a:t>
            </a:r>
            <a:r>
              <a:rPr lang="ru-RU" dirty="0"/>
              <a:t> от </a:t>
            </a:r>
            <a:r>
              <a:rPr lang="ru-RU" dirty="0" err="1"/>
              <a:t>символите</a:t>
            </a:r>
            <a:r>
              <a:rPr lang="ru-RU" dirty="0"/>
              <a:t> на </a:t>
            </a:r>
            <a:r>
              <a:rPr lang="ru-RU" dirty="0" err="1"/>
              <a:t>оперната</a:t>
            </a:r>
            <a:r>
              <a:rPr lang="ru-RU" dirty="0"/>
              <a:t> </a:t>
            </a:r>
            <a:r>
              <a:rPr lang="ru-RU" dirty="0" err="1"/>
              <a:t>музика</a:t>
            </a:r>
            <a:r>
              <a:rPr lang="ru-RU" dirty="0"/>
              <a:t>. В </a:t>
            </a:r>
            <a:r>
              <a:rPr lang="ru-RU" dirty="0" err="1"/>
              <a:t>други</a:t>
            </a:r>
            <a:r>
              <a:rPr lang="ru-RU" dirty="0"/>
              <a:t> </a:t>
            </a:r>
            <a:r>
              <a:rPr lang="ru-RU" dirty="0" err="1"/>
              <a:t>италиански</a:t>
            </a:r>
            <a:r>
              <a:rPr lang="ru-RU" dirty="0"/>
              <a:t> </a:t>
            </a:r>
            <a:r>
              <a:rPr lang="ru-RU" dirty="0" err="1"/>
              <a:t>градове</a:t>
            </a:r>
            <a:r>
              <a:rPr lang="ru-RU" dirty="0"/>
              <a:t> </a:t>
            </a:r>
            <a:r>
              <a:rPr lang="ru-RU" dirty="0" err="1"/>
              <a:t>също</a:t>
            </a:r>
            <a:r>
              <a:rPr lang="ru-RU" dirty="0"/>
              <a:t> </a:t>
            </a:r>
            <a:r>
              <a:rPr lang="ru-RU" dirty="0" err="1"/>
              <a:t>има</a:t>
            </a:r>
            <a:r>
              <a:rPr lang="ru-RU" dirty="0"/>
              <a:t> </a:t>
            </a:r>
            <a:r>
              <a:rPr lang="ru-RU" dirty="0" err="1"/>
              <a:t>известни</a:t>
            </a:r>
            <a:r>
              <a:rPr lang="ru-RU" dirty="0"/>
              <a:t> </a:t>
            </a:r>
            <a:r>
              <a:rPr lang="ru-RU" dirty="0" err="1"/>
              <a:t>архитектурни</a:t>
            </a:r>
            <a:r>
              <a:rPr lang="ru-RU" dirty="0"/>
              <a:t> </a:t>
            </a:r>
            <a:r>
              <a:rPr lang="ru-RU" dirty="0" err="1"/>
              <a:t>паметници</a:t>
            </a:r>
            <a:r>
              <a:rPr lang="ru-RU" dirty="0"/>
              <a:t> на </a:t>
            </a:r>
            <a:r>
              <a:rPr lang="ru-RU" dirty="0" err="1"/>
              <a:t>операта</a:t>
            </a:r>
            <a:r>
              <a:rPr lang="ru-RU" dirty="0"/>
              <a:t> и на </a:t>
            </a:r>
            <a:r>
              <a:rPr lang="ru-RU" dirty="0" err="1"/>
              <a:t>музиката</a:t>
            </a:r>
            <a:r>
              <a:rPr lang="ru-RU" dirty="0"/>
              <a:t> </a:t>
            </a:r>
            <a:r>
              <a:rPr lang="ru-RU" dirty="0" err="1"/>
              <a:t>като</a:t>
            </a:r>
            <a:r>
              <a:rPr lang="ru-RU" dirty="0"/>
              <a:t> </a:t>
            </a:r>
            <a:r>
              <a:rPr lang="ru-RU" dirty="0" err="1"/>
              <a:t>цяло</a:t>
            </a:r>
            <a:r>
              <a:rPr lang="ru-RU" dirty="0"/>
              <a:t>. Италия </a:t>
            </a:r>
            <a:r>
              <a:rPr lang="ru-RU" dirty="0" err="1"/>
              <a:t>дава</a:t>
            </a:r>
            <a:r>
              <a:rPr lang="ru-RU" dirty="0"/>
              <a:t> на света много </a:t>
            </a:r>
            <a:r>
              <a:rPr lang="ru-RU" dirty="0" err="1"/>
              <a:t>музикални</a:t>
            </a:r>
            <a:r>
              <a:rPr lang="ru-RU" dirty="0"/>
              <a:t> </a:t>
            </a:r>
            <a:r>
              <a:rPr lang="ru-RU" dirty="0" err="1"/>
              <a:t>инструменти</a:t>
            </a:r>
            <a:r>
              <a:rPr lang="ru-RU" dirty="0"/>
              <a:t> </a:t>
            </a:r>
            <a:r>
              <a:rPr lang="ru-RU" dirty="0" err="1"/>
              <a:t>като</a:t>
            </a:r>
            <a:r>
              <a:rPr lang="ru-RU" dirty="0"/>
              <a:t> </a:t>
            </a:r>
            <a:r>
              <a:rPr lang="ru-RU" dirty="0" err="1">
                <a:hlinkClick r:id="rId3" tooltip="Пиано"/>
              </a:rPr>
              <a:t>пианото</a:t>
            </a:r>
            <a:r>
              <a:rPr lang="ru-RU" dirty="0"/>
              <a:t>, </a:t>
            </a:r>
            <a:r>
              <a:rPr lang="ru-RU" dirty="0" err="1">
                <a:hlinkClick r:id="rId4" tooltip="Цигулка"/>
              </a:rPr>
              <a:t>цигулката</a:t>
            </a:r>
            <a:r>
              <a:rPr lang="ru-RU" dirty="0"/>
              <a:t>, </a:t>
            </a:r>
            <a:r>
              <a:rPr lang="ru-RU" dirty="0" err="1">
                <a:hlinkClick r:id="rId5" tooltip="Мандолина"/>
              </a:rPr>
              <a:t>мандолината</a:t>
            </a:r>
            <a:r>
              <a:rPr lang="ru-RU" dirty="0"/>
              <a:t> и др. </a:t>
            </a:r>
            <a:r>
              <a:rPr lang="ru-RU" dirty="0" err="1"/>
              <a:t>Страната</a:t>
            </a:r>
            <a:r>
              <a:rPr lang="ru-RU" dirty="0"/>
              <a:t> е известна и с </a:t>
            </a:r>
            <a:r>
              <a:rPr lang="ru-RU" dirty="0" err="1"/>
              <a:t>реномираните</a:t>
            </a:r>
            <a:r>
              <a:rPr lang="ru-RU" dirty="0"/>
              <a:t> </a:t>
            </a:r>
            <a:r>
              <a:rPr lang="ru-RU" dirty="0" err="1"/>
              <a:t>музикални</a:t>
            </a:r>
            <a:r>
              <a:rPr lang="ru-RU" dirty="0"/>
              <a:t> фестивали.</a:t>
            </a:r>
            <a:endParaRPr lang="bg-BG" dirty="0"/>
          </a:p>
        </p:txBody>
      </p:sp>
      <p:pic>
        <p:nvPicPr>
          <p:cNvPr id="3074" name="Picture 2" descr="Stainer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77269"/>
            <a:ext cx="2381250" cy="1981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Steinway Vienna 01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4216" y="2173084"/>
            <a:ext cx="2347186" cy="2581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upload.wikimedia.org/wikipedia/commons/thumb/4/4e/Mandolin.jpg/300px-Mandolin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0191" y="5013176"/>
            <a:ext cx="2209428" cy="1657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9994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614089" y="548680"/>
            <a:ext cx="51005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sz="3600" b="1" dirty="0">
                <a:solidFill>
                  <a:schemeClr val="accent2">
                    <a:lumMod val="75000"/>
                  </a:schemeClr>
                </a:solidFill>
              </a:rPr>
              <a:t>Изобразително изкуство</a:t>
            </a:r>
          </a:p>
        </p:txBody>
      </p:sp>
      <p:sp>
        <p:nvSpPr>
          <p:cNvPr id="3" name="Правоъгълник 2"/>
          <p:cNvSpPr/>
          <p:nvPr/>
        </p:nvSpPr>
        <p:spPr>
          <a:xfrm>
            <a:off x="4355976" y="1226517"/>
            <a:ext cx="4572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/>
              <a:t>Запазени</a:t>
            </a:r>
            <a:r>
              <a:rPr lang="ru-RU" dirty="0"/>
              <a:t>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образци</a:t>
            </a:r>
            <a:r>
              <a:rPr lang="ru-RU" dirty="0"/>
              <a:t> от </a:t>
            </a:r>
            <a:r>
              <a:rPr lang="ru-RU" dirty="0" err="1"/>
              <a:t>изобразително</a:t>
            </a:r>
            <a:r>
              <a:rPr lang="ru-RU" dirty="0"/>
              <a:t> </a:t>
            </a:r>
            <a:r>
              <a:rPr lang="ru-RU" dirty="0" err="1"/>
              <a:t>изкуство</a:t>
            </a:r>
            <a:r>
              <a:rPr lang="ru-RU" dirty="0"/>
              <a:t> от </a:t>
            </a:r>
            <a:r>
              <a:rPr lang="ru-RU" dirty="0" err="1"/>
              <a:t>времето</a:t>
            </a:r>
            <a:r>
              <a:rPr lang="ru-RU" dirty="0"/>
              <a:t> на </a:t>
            </a:r>
            <a:r>
              <a:rPr lang="ru-RU" dirty="0" err="1">
                <a:hlinkClick r:id="rId2" tooltip="Древна Гърция"/>
              </a:rPr>
              <a:t>древните</a:t>
            </a:r>
            <a:r>
              <a:rPr lang="ru-RU" dirty="0">
                <a:hlinkClick r:id="rId2" tooltip="Древна Гърция"/>
              </a:rPr>
              <a:t> </a:t>
            </a:r>
            <a:r>
              <a:rPr lang="ru-RU" dirty="0" err="1">
                <a:hlinkClick r:id="rId2" tooltip="Древна Гърция"/>
              </a:rPr>
              <a:t>гърци</a:t>
            </a:r>
            <a:r>
              <a:rPr lang="ru-RU" dirty="0"/>
              <a:t>. </a:t>
            </a:r>
            <a:r>
              <a:rPr lang="ru-RU" dirty="0" err="1"/>
              <a:t>Други</a:t>
            </a:r>
            <a:r>
              <a:rPr lang="ru-RU" dirty="0"/>
              <a:t> стенописи, </a:t>
            </a:r>
            <a:r>
              <a:rPr lang="ru-RU" dirty="0" err="1"/>
              <a:t>скулптури</a:t>
            </a:r>
            <a:r>
              <a:rPr lang="ru-RU" dirty="0"/>
              <a:t> и </a:t>
            </a:r>
            <a:r>
              <a:rPr lang="ru-RU" dirty="0" err="1"/>
              <a:t>монументи</a:t>
            </a:r>
            <a:r>
              <a:rPr lang="ru-RU" dirty="0"/>
              <a:t> </a:t>
            </a:r>
            <a:r>
              <a:rPr lang="ru-RU" dirty="0" err="1"/>
              <a:t>датират</a:t>
            </a:r>
            <a:r>
              <a:rPr lang="ru-RU" dirty="0"/>
              <a:t> от </a:t>
            </a:r>
            <a:r>
              <a:rPr lang="ru-RU" dirty="0" err="1"/>
              <a:t>времето</a:t>
            </a:r>
            <a:r>
              <a:rPr lang="ru-RU" dirty="0"/>
              <a:t> на </a:t>
            </a:r>
            <a:r>
              <a:rPr lang="ru-RU" dirty="0" err="1">
                <a:hlinkClick r:id="rId3" tooltip="Етруски"/>
              </a:rPr>
              <a:t>етруските</a:t>
            </a:r>
            <a:r>
              <a:rPr lang="ru-RU" dirty="0"/>
              <a:t>. </a:t>
            </a:r>
            <a:r>
              <a:rPr lang="ru-RU" dirty="0" err="1"/>
              <a:t>Римляните</a:t>
            </a:r>
            <a:r>
              <a:rPr lang="ru-RU" dirty="0"/>
              <a:t> </a:t>
            </a:r>
            <a:r>
              <a:rPr lang="ru-RU" dirty="0" err="1"/>
              <a:t>са</a:t>
            </a:r>
            <a:r>
              <a:rPr lang="ru-RU" dirty="0"/>
              <a:t> оставили наследство, </a:t>
            </a:r>
            <a:r>
              <a:rPr lang="ru-RU" dirty="0" err="1"/>
              <a:t>което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да се </a:t>
            </a:r>
            <a:r>
              <a:rPr lang="ru-RU" dirty="0" err="1"/>
              <a:t>види</a:t>
            </a:r>
            <a:r>
              <a:rPr lang="ru-RU" dirty="0"/>
              <a:t> и </a:t>
            </a:r>
            <a:r>
              <a:rPr lang="ru-RU" dirty="0" err="1"/>
              <a:t>днес</a:t>
            </a:r>
            <a:r>
              <a:rPr lang="ru-RU" dirty="0"/>
              <a:t>. Множество произведения се </a:t>
            </a:r>
            <a:r>
              <a:rPr lang="ru-RU" dirty="0" err="1"/>
              <a:t>съхраняват</a:t>
            </a:r>
            <a:r>
              <a:rPr lang="ru-RU" dirty="0"/>
              <a:t> в </a:t>
            </a:r>
            <a:r>
              <a:rPr lang="ru-RU" dirty="0">
                <a:hlinkClick r:id="rId4" tooltip="Рим"/>
              </a:rPr>
              <a:t>Рим</a:t>
            </a:r>
            <a:r>
              <a:rPr lang="ru-RU" dirty="0"/>
              <a:t>, </a:t>
            </a:r>
            <a:r>
              <a:rPr lang="ru-RU" dirty="0">
                <a:hlinkClick r:id="rId5" tooltip="Верона"/>
              </a:rPr>
              <a:t>Верона</a:t>
            </a:r>
            <a:r>
              <a:rPr lang="ru-RU" dirty="0"/>
              <a:t> и </a:t>
            </a:r>
            <a:r>
              <a:rPr lang="ru-RU" dirty="0" err="1">
                <a:hlinkClick r:id="rId6" tooltip="Неапол"/>
              </a:rPr>
              <a:t>Неапол</a:t>
            </a:r>
            <a:r>
              <a:rPr lang="ru-RU" dirty="0"/>
              <a:t>. От </a:t>
            </a:r>
            <a:r>
              <a:rPr lang="ru-RU" dirty="0" err="1"/>
              <a:t>времето</a:t>
            </a:r>
            <a:r>
              <a:rPr lang="ru-RU" dirty="0"/>
              <a:t> на </a:t>
            </a:r>
            <a:r>
              <a:rPr lang="ru-RU" dirty="0">
                <a:hlinkClick r:id="rId7" tooltip="Романтизъм"/>
              </a:rPr>
              <a:t>романтизма</a:t>
            </a:r>
            <a:r>
              <a:rPr lang="ru-RU" dirty="0"/>
              <a:t> 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запазени</a:t>
            </a:r>
            <a:r>
              <a:rPr lang="ru-RU" dirty="0"/>
              <a:t> множество </a:t>
            </a:r>
            <a:r>
              <a:rPr lang="ru-RU" dirty="0" err="1"/>
              <a:t>скулптури</a:t>
            </a:r>
            <a:r>
              <a:rPr lang="ru-RU" dirty="0"/>
              <a:t> </a:t>
            </a:r>
            <a:r>
              <a:rPr lang="ru-RU" dirty="0" err="1"/>
              <a:t>предимно</a:t>
            </a:r>
            <a:r>
              <a:rPr lang="ru-RU" dirty="0"/>
              <a:t> в </a:t>
            </a:r>
            <a:r>
              <a:rPr lang="ru-RU" dirty="0" err="1"/>
              <a:t>Южна</a:t>
            </a:r>
            <a:r>
              <a:rPr lang="ru-RU" dirty="0"/>
              <a:t> Италия и в </a:t>
            </a:r>
            <a:r>
              <a:rPr lang="ru-RU" dirty="0">
                <a:hlinkClick r:id="rId8" tooltip="Сардиния"/>
              </a:rPr>
              <a:t>Сардиния</a:t>
            </a:r>
            <a:r>
              <a:rPr lang="ru-RU" dirty="0"/>
              <a:t> и </a:t>
            </a:r>
            <a:r>
              <a:rPr lang="ru-RU" dirty="0">
                <a:hlinkClick r:id="rId9" tooltip="Сицилия"/>
              </a:rPr>
              <a:t>Сицилия</a:t>
            </a:r>
            <a:r>
              <a:rPr lang="ru-RU" dirty="0"/>
              <a:t>.</a:t>
            </a:r>
          </a:p>
          <a:p>
            <a:r>
              <a:rPr lang="ru-RU" dirty="0" err="1"/>
              <a:t>Епохата</a:t>
            </a:r>
            <a:r>
              <a:rPr lang="ru-RU" dirty="0"/>
              <a:t> на </a:t>
            </a:r>
            <a:r>
              <a:rPr lang="ru-RU" dirty="0" err="1">
                <a:hlinkClick r:id="rId10" tooltip="Готика"/>
              </a:rPr>
              <a:t>готиката</a:t>
            </a:r>
            <a:r>
              <a:rPr lang="ru-RU" dirty="0"/>
              <a:t> </a:t>
            </a:r>
            <a:r>
              <a:rPr lang="ru-RU" dirty="0" err="1"/>
              <a:t>също</a:t>
            </a:r>
            <a:r>
              <a:rPr lang="ru-RU" dirty="0"/>
              <a:t> е оставила </a:t>
            </a:r>
            <a:r>
              <a:rPr lang="ru-RU" dirty="0" err="1"/>
              <a:t>трайни</a:t>
            </a:r>
            <a:r>
              <a:rPr lang="ru-RU" dirty="0"/>
              <a:t> следи в </a:t>
            </a:r>
            <a:r>
              <a:rPr lang="ru-RU" dirty="0" err="1"/>
              <a:t>изкуството</a:t>
            </a:r>
            <a:r>
              <a:rPr lang="ru-RU" dirty="0"/>
              <a:t>. </a:t>
            </a:r>
            <a:r>
              <a:rPr lang="ru-RU" dirty="0" err="1"/>
              <a:t>Монументите</a:t>
            </a:r>
            <a:r>
              <a:rPr lang="ru-RU" dirty="0"/>
              <a:t> „Ла Скала“ в </a:t>
            </a:r>
            <a:r>
              <a:rPr lang="ru-RU" dirty="0" err="1">
                <a:hlinkClick r:id="rId11" tooltip="Милано"/>
              </a:rPr>
              <a:t>Милано</a:t>
            </a:r>
            <a:r>
              <a:rPr lang="ru-RU" dirty="0"/>
              <a:t>, </a:t>
            </a:r>
            <a:r>
              <a:rPr lang="ru-RU" dirty="0" err="1"/>
              <a:t>базиликата</a:t>
            </a:r>
            <a:r>
              <a:rPr lang="ru-RU" dirty="0"/>
              <a:t> на Свети </a:t>
            </a:r>
            <a:r>
              <a:rPr lang="ru-RU" dirty="0" err="1"/>
              <a:t>Франческо</a:t>
            </a:r>
            <a:r>
              <a:rPr lang="ru-RU" dirty="0"/>
              <a:t> в </a:t>
            </a:r>
            <a:r>
              <a:rPr lang="ru-RU" dirty="0" err="1"/>
              <a:t>Асизи</a:t>
            </a:r>
            <a:r>
              <a:rPr lang="ru-RU" dirty="0"/>
              <a:t> и </a:t>
            </a:r>
            <a:r>
              <a:rPr lang="ru-RU" dirty="0" err="1"/>
              <a:t>катедралата</a:t>
            </a:r>
            <a:r>
              <a:rPr lang="ru-RU" dirty="0"/>
              <a:t> в </a:t>
            </a:r>
            <a:r>
              <a:rPr lang="ru-RU" dirty="0">
                <a:hlinkClick r:id="rId12" tooltip="Сиена"/>
              </a:rPr>
              <a:t>Сиена</a:t>
            </a:r>
            <a:r>
              <a:rPr lang="ru-RU" dirty="0"/>
              <a:t> 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архитектурни</a:t>
            </a:r>
            <a:r>
              <a:rPr lang="ru-RU" dirty="0"/>
              <a:t> </a:t>
            </a:r>
            <a:r>
              <a:rPr lang="ru-RU" dirty="0" err="1"/>
              <a:t>шедьоври</a:t>
            </a:r>
            <a:r>
              <a:rPr lang="ru-RU" dirty="0"/>
              <a:t> от </a:t>
            </a:r>
            <a:r>
              <a:rPr lang="ru-RU" dirty="0" err="1"/>
              <a:t>този</a:t>
            </a:r>
            <a:r>
              <a:rPr lang="ru-RU" dirty="0"/>
              <a:t> период. </a:t>
            </a:r>
          </a:p>
        </p:txBody>
      </p:sp>
      <p:pic>
        <p:nvPicPr>
          <p:cNvPr id="4098" name="Picture 2" descr="https://upload.wikimedia.org/wikipedia/commons/thumb/3/38/Leonardo_da_Vinci_-_presumed_self-portrait_-_WGA12798.jpg/250px-Leonardo_da_Vinci_-_presumed_self-portrait_-_WGA12798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7"/>
            <a:ext cx="2016224" cy="2657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Микеланджело, рисунка от Даниеле да Волтерра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6623" y="4070329"/>
            <a:ext cx="1969353" cy="2281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upload.wikimedia.org/wikipedia/commons/thumb/6/65/Uffizi_Donatello.jpg/250px-Uffizi_Donatello.jp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6156" y="1606088"/>
            <a:ext cx="1590286" cy="2270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64941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2123728" y="692696"/>
            <a:ext cx="43312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sz="3600" b="1" dirty="0">
                <a:solidFill>
                  <a:schemeClr val="accent2">
                    <a:lumMod val="75000"/>
                  </a:schemeClr>
                </a:solidFill>
              </a:rPr>
              <a:t>Театрално изкуство</a:t>
            </a:r>
          </a:p>
        </p:txBody>
      </p:sp>
      <p:sp>
        <p:nvSpPr>
          <p:cNvPr id="3" name="Правоъгълник 2"/>
          <p:cNvSpPr/>
          <p:nvPr/>
        </p:nvSpPr>
        <p:spPr>
          <a:xfrm>
            <a:off x="467544" y="2321005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На </a:t>
            </a:r>
            <a:r>
              <a:rPr lang="ru-RU" dirty="0" err="1"/>
              <a:t>територията</a:t>
            </a:r>
            <a:r>
              <a:rPr lang="ru-RU" dirty="0"/>
              <a:t> на </a:t>
            </a:r>
            <a:r>
              <a:rPr lang="ru-RU" dirty="0" err="1"/>
              <a:t>днешна</a:t>
            </a:r>
            <a:r>
              <a:rPr lang="ru-RU" dirty="0"/>
              <a:t> Италия </a:t>
            </a:r>
            <a:r>
              <a:rPr lang="ru-RU" dirty="0" err="1"/>
              <a:t>има</a:t>
            </a:r>
            <a:r>
              <a:rPr lang="ru-RU" dirty="0"/>
              <a:t> множество останки от </a:t>
            </a:r>
            <a:r>
              <a:rPr lang="ru-RU" dirty="0" err="1"/>
              <a:t>древногръцки</a:t>
            </a:r>
            <a:r>
              <a:rPr lang="ru-RU" dirty="0"/>
              <a:t>, </a:t>
            </a:r>
            <a:r>
              <a:rPr lang="ru-RU" dirty="0" err="1"/>
              <a:t>римски</a:t>
            </a:r>
            <a:r>
              <a:rPr lang="ru-RU" dirty="0"/>
              <a:t> и </a:t>
            </a:r>
            <a:r>
              <a:rPr lang="ru-RU" dirty="0" err="1"/>
              <a:t>латински</a:t>
            </a:r>
            <a:r>
              <a:rPr lang="ru-RU" dirty="0"/>
              <a:t> </a:t>
            </a:r>
            <a:r>
              <a:rPr lang="ru-RU" dirty="0" err="1"/>
              <a:t>сцени</a:t>
            </a:r>
            <a:r>
              <a:rPr lang="ru-RU" dirty="0"/>
              <a:t> и </a:t>
            </a:r>
            <a:r>
              <a:rPr lang="ru-RU" dirty="0" err="1"/>
              <a:t>руини</a:t>
            </a:r>
            <a:r>
              <a:rPr lang="ru-RU" dirty="0"/>
              <a:t> на </a:t>
            </a:r>
            <a:r>
              <a:rPr lang="ru-RU" dirty="0" err="1"/>
              <a:t>театрални</a:t>
            </a:r>
            <a:r>
              <a:rPr lang="ru-RU" dirty="0"/>
              <a:t> </a:t>
            </a:r>
            <a:r>
              <a:rPr lang="ru-RU" dirty="0" err="1"/>
              <a:t>съоръжения</a:t>
            </a:r>
            <a:r>
              <a:rPr lang="ru-RU" dirty="0"/>
              <a:t>. Част от </a:t>
            </a:r>
            <a:r>
              <a:rPr lang="ru-RU" dirty="0" err="1"/>
              <a:t>тези</a:t>
            </a:r>
            <a:r>
              <a:rPr lang="ru-RU" dirty="0"/>
              <a:t> </a:t>
            </a:r>
            <a:r>
              <a:rPr lang="ru-RU" dirty="0" err="1"/>
              <a:t>театри</a:t>
            </a:r>
            <a:r>
              <a:rPr lang="ru-RU" dirty="0"/>
              <a:t>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превърнати</a:t>
            </a:r>
            <a:r>
              <a:rPr lang="ru-RU" dirty="0"/>
              <a:t> в </a:t>
            </a:r>
            <a:r>
              <a:rPr lang="ru-RU" dirty="0" err="1"/>
              <a:t>паметници</a:t>
            </a:r>
            <a:r>
              <a:rPr lang="ru-RU" dirty="0"/>
              <a:t> на </a:t>
            </a:r>
            <a:r>
              <a:rPr lang="ru-RU" dirty="0" err="1"/>
              <a:t>културата</a:t>
            </a:r>
            <a:r>
              <a:rPr lang="ru-RU" dirty="0"/>
              <a:t>. </a:t>
            </a:r>
            <a:r>
              <a:rPr lang="ru-RU" dirty="0" err="1"/>
              <a:t>Богатата</a:t>
            </a:r>
            <a:r>
              <a:rPr lang="ru-RU" dirty="0"/>
              <a:t> история на </a:t>
            </a:r>
            <a:r>
              <a:rPr lang="ru-RU" dirty="0" err="1"/>
              <a:t>тези</a:t>
            </a:r>
            <a:r>
              <a:rPr lang="ru-RU" dirty="0"/>
              <a:t> </a:t>
            </a:r>
            <a:r>
              <a:rPr lang="ru-RU" dirty="0" err="1"/>
              <a:t>циливизации</a:t>
            </a:r>
            <a:r>
              <a:rPr lang="ru-RU" dirty="0"/>
              <a:t> </a:t>
            </a:r>
            <a:r>
              <a:rPr lang="ru-RU" dirty="0" err="1"/>
              <a:t>играе</a:t>
            </a:r>
            <a:r>
              <a:rPr lang="ru-RU" dirty="0"/>
              <a:t> </a:t>
            </a:r>
            <a:r>
              <a:rPr lang="ru-RU" dirty="0" err="1"/>
              <a:t>изключителна</a:t>
            </a:r>
            <a:r>
              <a:rPr lang="ru-RU" dirty="0"/>
              <a:t> роля в </a:t>
            </a:r>
            <a:r>
              <a:rPr lang="ru-RU" dirty="0" err="1"/>
              <a:t>развитието</a:t>
            </a:r>
            <a:r>
              <a:rPr lang="ru-RU" dirty="0"/>
              <a:t> на </a:t>
            </a:r>
            <a:r>
              <a:rPr lang="ru-RU" dirty="0" err="1"/>
              <a:t>италианското</a:t>
            </a:r>
            <a:r>
              <a:rPr lang="ru-RU" dirty="0"/>
              <a:t> </a:t>
            </a:r>
            <a:r>
              <a:rPr lang="ru-RU" dirty="0" err="1"/>
              <a:t>театрално</a:t>
            </a:r>
            <a:r>
              <a:rPr lang="ru-RU" dirty="0"/>
              <a:t> </a:t>
            </a:r>
            <a:r>
              <a:rPr lang="ru-RU" dirty="0" err="1"/>
              <a:t>изкуство</a:t>
            </a:r>
            <a:r>
              <a:rPr lang="ru-RU" dirty="0"/>
              <a:t>. </a:t>
            </a:r>
            <a:r>
              <a:rPr lang="ru-RU" dirty="0" err="1"/>
              <a:t>Древните</a:t>
            </a:r>
            <a:r>
              <a:rPr lang="ru-RU" dirty="0"/>
              <a:t> </a:t>
            </a:r>
            <a:r>
              <a:rPr lang="ru-RU" dirty="0" err="1"/>
              <a:t>театри</a:t>
            </a:r>
            <a:r>
              <a:rPr lang="ru-RU" dirty="0"/>
              <a:t> </a:t>
            </a:r>
            <a:r>
              <a:rPr lang="ru-RU" dirty="0" err="1"/>
              <a:t>са</a:t>
            </a:r>
            <a:r>
              <a:rPr lang="ru-RU" dirty="0"/>
              <a:t> били </a:t>
            </a:r>
            <a:r>
              <a:rPr lang="ru-RU" dirty="0" err="1"/>
              <a:t>разположени</a:t>
            </a:r>
            <a:r>
              <a:rPr lang="ru-RU" dirty="0"/>
              <a:t> </a:t>
            </a:r>
            <a:r>
              <a:rPr lang="ru-RU" dirty="0" err="1"/>
              <a:t>предимно</a:t>
            </a:r>
            <a:r>
              <a:rPr lang="ru-RU" dirty="0"/>
              <a:t> в </a:t>
            </a:r>
            <a:r>
              <a:rPr lang="ru-RU" dirty="0" err="1"/>
              <a:t>южна</a:t>
            </a:r>
            <a:r>
              <a:rPr lang="ru-RU" dirty="0"/>
              <a:t> Италия в или край </a:t>
            </a:r>
            <a:r>
              <a:rPr lang="ru-RU" dirty="0" err="1"/>
              <a:t>градовете</a:t>
            </a:r>
            <a:r>
              <a:rPr lang="ru-RU" dirty="0"/>
              <a:t> </a:t>
            </a:r>
            <a:r>
              <a:rPr lang="ru-RU" dirty="0" err="1" smtClean="0"/>
              <a:t>Епохата</a:t>
            </a:r>
            <a:r>
              <a:rPr lang="ru-RU" dirty="0" smtClean="0"/>
              <a:t> </a:t>
            </a:r>
            <a:r>
              <a:rPr lang="ru-RU" dirty="0"/>
              <a:t>на </a:t>
            </a:r>
            <a:r>
              <a:rPr lang="ru-RU" dirty="0" err="1"/>
              <a:t>хуманизма</a:t>
            </a:r>
            <a:r>
              <a:rPr lang="ru-RU" dirty="0"/>
              <a:t> е </a:t>
            </a:r>
            <a:r>
              <a:rPr lang="ru-RU" dirty="0" err="1"/>
              <a:t>повратна</a:t>
            </a:r>
            <a:r>
              <a:rPr lang="ru-RU" dirty="0"/>
              <a:t> точка в </a:t>
            </a:r>
            <a:r>
              <a:rPr lang="ru-RU" dirty="0" err="1"/>
              <a:t>италианския</a:t>
            </a:r>
            <a:r>
              <a:rPr lang="ru-RU" dirty="0"/>
              <a:t> </a:t>
            </a:r>
            <a:r>
              <a:rPr lang="ru-RU" dirty="0" err="1"/>
              <a:t>театър</a:t>
            </a:r>
            <a:r>
              <a:rPr lang="ru-RU" dirty="0"/>
              <a:t>. Благодарение на него се </a:t>
            </a:r>
            <a:r>
              <a:rPr lang="ru-RU" dirty="0" err="1"/>
              <a:t>възстановяват</a:t>
            </a:r>
            <a:r>
              <a:rPr lang="ru-RU" dirty="0"/>
              <a:t> множество </a:t>
            </a:r>
            <a:r>
              <a:rPr lang="ru-RU" dirty="0" err="1"/>
              <a:t>ръкописи</a:t>
            </a:r>
            <a:r>
              <a:rPr lang="ru-RU" dirty="0"/>
              <a:t> и </a:t>
            </a:r>
            <a:r>
              <a:rPr lang="ru-RU" dirty="0" err="1"/>
              <a:t>биват</a:t>
            </a:r>
            <a:r>
              <a:rPr lang="ru-RU" dirty="0"/>
              <a:t> </a:t>
            </a:r>
            <a:r>
              <a:rPr lang="ru-RU" dirty="0" err="1"/>
              <a:t>показвани</a:t>
            </a:r>
            <a:r>
              <a:rPr lang="ru-RU" dirty="0"/>
              <a:t> пред публика</a:t>
            </a:r>
            <a:r>
              <a:rPr lang="ru-RU" dirty="0" smtClean="0"/>
              <a:t>.</a:t>
            </a:r>
            <a:endParaRPr lang="bg-BG" dirty="0"/>
          </a:p>
        </p:txBody>
      </p:sp>
      <p:pic>
        <p:nvPicPr>
          <p:cNvPr id="5122" name="Picture 2" descr="https://upload.wikimedia.org/wikipedia/commons/thumb/1/1f/Palermo-Politeama-bjs-1.jpg/220px-Palermo-Politeama-bjs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628800"/>
            <a:ext cx="2880320" cy="1924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77579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1043608" y="692696"/>
            <a:ext cx="57171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sz="3600" b="1" dirty="0">
                <a:solidFill>
                  <a:schemeClr val="accent2">
                    <a:lumMod val="75000"/>
                  </a:schemeClr>
                </a:solidFill>
              </a:rPr>
              <a:t>Средновековие и Ренесанс</a:t>
            </a:r>
          </a:p>
        </p:txBody>
      </p:sp>
      <p:sp>
        <p:nvSpPr>
          <p:cNvPr id="3" name="Правоъгълник 2"/>
          <p:cNvSpPr/>
          <p:nvPr/>
        </p:nvSpPr>
        <p:spPr>
          <a:xfrm>
            <a:off x="3707904" y="1916832"/>
            <a:ext cx="4572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/>
              <a:t>редновековието</a:t>
            </a:r>
            <a:r>
              <a:rPr lang="ru-RU" dirty="0"/>
              <a:t> в Италия се </a:t>
            </a:r>
            <a:r>
              <a:rPr lang="ru-RU" dirty="0" err="1"/>
              <a:t>характеризира</a:t>
            </a:r>
            <a:r>
              <a:rPr lang="ru-RU" dirty="0"/>
              <a:t> с </a:t>
            </a:r>
            <a:r>
              <a:rPr lang="ru-RU" dirty="0" err="1"/>
              <a:t>децентрализираност</a:t>
            </a:r>
            <a:r>
              <a:rPr lang="ru-RU" dirty="0"/>
              <a:t> и </a:t>
            </a:r>
            <a:r>
              <a:rPr lang="ru-RU" dirty="0" err="1"/>
              <a:t>сравнително</a:t>
            </a:r>
            <a:r>
              <a:rPr lang="ru-RU" dirty="0"/>
              <a:t> </a:t>
            </a:r>
            <a:r>
              <a:rPr lang="ru-RU" dirty="0" err="1"/>
              <a:t>голямо</a:t>
            </a:r>
            <a:r>
              <a:rPr lang="ru-RU" dirty="0"/>
              <a:t> влияние на </a:t>
            </a:r>
            <a:r>
              <a:rPr lang="ru-RU" dirty="0" err="1"/>
              <a:t>католическата</a:t>
            </a:r>
            <a:r>
              <a:rPr lang="ru-RU" dirty="0"/>
              <a:t> </a:t>
            </a:r>
            <a:r>
              <a:rPr lang="ru-RU" dirty="0" err="1"/>
              <a:t>църква</a:t>
            </a:r>
            <a:r>
              <a:rPr lang="ru-RU" dirty="0"/>
              <a:t>. </a:t>
            </a:r>
            <a:r>
              <a:rPr lang="ru-RU" dirty="0" err="1"/>
              <a:t>Поелият</a:t>
            </a:r>
            <a:r>
              <a:rPr lang="ru-RU" dirty="0"/>
              <a:t> </a:t>
            </a:r>
            <a:r>
              <a:rPr lang="ru-RU" dirty="0" err="1"/>
              <a:t>властта</a:t>
            </a:r>
            <a:r>
              <a:rPr lang="ru-RU" dirty="0"/>
              <a:t> след Ромул </a:t>
            </a:r>
            <a:r>
              <a:rPr lang="ru-RU" dirty="0" err="1"/>
              <a:t>Августул</a:t>
            </a:r>
            <a:r>
              <a:rPr lang="ru-RU" dirty="0"/>
              <a:t> </a:t>
            </a:r>
            <a:r>
              <a:rPr lang="ru-RU" dirty="0" err="1">
                <a:hlinkClick r:id="rId2" tooltip="Одоакър"/>
              </a:rPr>
              <a:t>Одоакър</a:t>
            </a:r>
            <a:r>
              <a:rPr lang="ru-RU" dirty="0"/>
              <a:t> </a:t>
            </a:r>
            <a:r>
              <a:rPr lang="ru-RU" dirty="0" err="1"/>
              <a:t>управлява</a:t>
            </a:r>
            <a:r>
              <a:rPr lang="ru-RU" dirty="0"/>
              <a:t> до 493 г., </a:t>
            </a:r>
            <a:r>
              <a:rPr lang="ru-RU" dirty="0" err="1"/>
              <a:t>титулувайки</a:t>
            </a:r>
            <a:r>
              <a:rPr lang="ru-RU" dirty="0"/>
              <a:t> себе си </a:t>
            </a:r>
            <a:r>
              <a:rPr lang="ru-RU" i="1" dirty="0"/>
              <a:t>крал на Италия</a:t>
            </a:r>
            <a:r>
              <a:rPr lang="ru-RU" dirty="0"/>
              <a:t>. </a:t>
            </a:r>
            <a:r>
              <a:rPr lang="ru-RU" dirty="0" err="1"/>
              <a:t>Управлението</a:t>
            </a:r>
            <a:r>
              <a:rPr lang="ru-RU" dirty="0"/>
              <a:t> </a:t>
            </a:r>
            <a:r>
              <a:rPr lang="ru-RU" dirty="0" err="1"/>
              <a:t>му</a:t>
            </a:r>
            <a:r>
              <a:rPr lang="ru-RU" dirty="0"/>
              <a:t> </a:t>
            </a:r>
            <a:r>
              <a:rPr lang="ru-RU" dirty="0" err="1"/>
              <a:t>приключва</a:t>
            </a:r>
            <a:r>
              <a:rPr lang="ru-RU" dirty="0"/>
              <a:t> с </a:t>
            </a:r>
            <a:r>
              <a:rPr lang="ru-RU" dirty="0" err="1"/>
              <a:t>нападението</a:t>
            </a:r>
            <a:r>
              <a:rPr lang="ru-RU" dirty="0"/>
              <a:t> на </a:t>
            </a:r>
            <a:r>
              <a:rPr lang="ru-RU" dirty="0" err="1">
                <a:hlinkClick r:id="rId3" tooltip="Остготи"/>
              </a:rPr>
              <a:t>остготите</a:t>
            </a:r>
            <a:r>
              <a:rPr lang="ru-RU" dirty="0"/>
              <a:t>, </a:t>
            </a:r>
            <a:r>
              <a:rPr lang="ru-RU" dirty="0" err="1"/>
              <a:t>предвождани</a:t>
            </a:r>
            <a:r>
              <a:rPr lang="ru-RU" dirty="0"/>
              <a:t> от </a:t>
            </a:r>
            <a:r>
              <a:rPr lang="ru-RU" dirty="0" err="1">
                <a:hlinkClick r:id="rId4" tooltip="Теодорих Велики"/>
              </a:rPr>
              <a:t>Теодорих</a:t>
            </a:r>
            <a:r>
              <a:rPr lang="ru-RU" dirty="0">
                <a:hlinkClick r:id="rId4" tooltip="Теодорих Велики"/>
              </a:rPr>
              <a:t> Велики</a:t>
            </a:r>
            <a:r>
              <a:rPr lang="ru-RU" dirty="0"/>
              <a:t>, </a:t>
            </a:r>
            <a:r>
              <a:rPr lang="ru-RU" dirty="0" err="1"/>
              <a:t>което</a:t>
            </a:r>
            <a:r>
              <a:rPr lang="ru-RU" dirty="0"/>
              <a:t> в </a:t>
            </a:r>
            <a:r>
              <a:rPr lang="ru-RU" dirty="0" err="1"/>
              <a:t>крайна</a:t>
            </a:r>
            <a:r>
              <a:rPr lang="ru-RU" dirty="0"/>
              <a:t> сметка </a:t>
            </a:r>
            <a:r>
              <a:rPr lang="ru-RU" dirty="0" err="1"/>
              <a:t>довежда</a:t>
            </a:r>
            <a:r>
              <a:rPr lang="ru-RU" dirty="0"/>
              <a:t> и до </a:t>
            </a:r>
            <a:r>
              <a:rPr lang="ru-RU" dirty="0" err="1"/>
              <a:t>Третата</a:t>
            </a:r>
            <a:r>
              <a:rPr lang="ru-RU" dirty="0"/>
              <a:t> </a:t>
            </a:r>
            <a:r>
              <a:rPr lang="ru-RU" dirty="0" err="1"/>
              <a:t>готическа</a:t>
            </a:r>
            <a:r>
              <a:rPr lang="ru-RU" dirty="0"/>
              <a:t> война (535 – 554). В </a:t>
            </a:r>
            <a:r>
              <a:rPr lang="ru-RU" dirty="0" err="1"/>
              <a:t>нея</a:t>
            </a:r>
            <a:r>
              <a:rPr lang="ru-RU" dirty="0"/>
              <a:t> </a:t>
            </a:r>
            <a:r>
              <a:rPr lang="ru-RU" dirty="0" err="1"/>
              <a:t>византийският</a:t>
            </a:r>
            <a:r>
              <a:rPr lang="ru-RU" dirty="0"/>
              <a:t> император </a:t>
            </a:r>
            <a:r>
              <a:rPr lang="ru-RU" dirty="0">
                <a:hlinkClick r:id="rId5" tooltip="Юстиниан I"/>
              </a:rPr>
              <a:t>Юстиниан I</a:t>
            </a:r>
            <a:r>
              <a:rPr lang="ru-RU" dirty="0"/>
              <a:t> </a:t>
            </a:r>
            <a:r>
              <a:rPr lang="ru-RU" dirty="0" err="1"/>
              <a:t>надделява</a:t>
            </a:r>
            <a:r>
              <a:rPr lang="ru-RU" dirty="0"/>
              <a:t> над </a:t>
            </a:r>
            <a:r>
              <a:rPr lang="ru-RU" dirty="0" err="1"/>
              <a:t>остготите</a:t>
            </a:r>
            <a:r>
              <a:rPr lang="ru-RU" dirty="0"/>
              <a:t>, но </a:t>
            </a:r>
            <a:r>
              <a:rPr lang="ru-RU" dirty="0" err="1"/>
              <a:t>войната</a:t>
            </a:r>
            <a:r>
              <a:rPr lang="ru-RU" dirty="0"/>
              <a:t> </a:t>
            </a:r>
            <a:r>
              <a:rPr lang="ru-RU" dirty="0" err="1"/>
              <a:t>опустошава</a:t>
            </a:r>
            <a:r>
              <a:rPr lang="ru-RU" dirty="0"/>
              <a:t> Италия и </a:t>
            </a:r>
            <a:r>
              <a:rPr lang="ru-RU" dirty="0" err="1"/>
              <a:t>впоследствие</a:t>
            </a:r>
            <a:r>
              <a:rPr lang="ru-RU" dirty="0"/>
              <a:t> </a:t>
            </a:r>
            <a:r>
              <a:rPr lang="ru-RU" dirty="0" err="1"/>
              <a:t>довежда</a:t>
            </a:r>
            <a:r>
              <a:rPr lang="ru-RU" dirty="0"/>
              <a:t> до </a:t>
            </a:r>
            <a:r>
              <a:rPr lang="ru-RU" dirty="0" err="1"/>
              <a:t>още</a:t>
            </a:r>
            <a:r>
              <a:rPr lang="ru-RU" dirty="0"/>
              <a:t> </a:t>
            </a:r>
            <a:r>
              <a:rPr lang="ru-RU" dirty="0" err="1"/>
              <a:t>по-голямото</a:t>
            </a:r>
            <a:r>
              <a:rPr lang="ru-RU" dirty="0"/>
              <a:t> ѝ </a:t>
            </a:r>
            <a:r>
              <a:rPr lang="ru-RU" dirty="0" err="1"/>
              <a:t>разпокъсване</a:t>
            </a:r>
            <a:r>
              <a:rPr lang="ru-RU" dirty="0"/>
              <a:t> вследствие на </a:t>
            </a:r>
            <a:r>
              <a:rPr lang="ru-RU" dirty="0" err="1"/>
              <a:t>нашествието</a:t>
            </a:r>
            <a:r>
              <a:rPr lang="ru-RU" dirty="0"/>
              <a:t> на </a:t>
            </a:r>
            <a:r>
              <a:rPr lang="ru-RU" dirty="0" err="1">
                <a:hlinkClick r:id="rId6" tooltip="Лангобарди"/>
              </a:rPr>
              <a:t>лангобардите</a:t>
            </a:r>
            <a:r>
              <a:rPr lang="ru-RU" dirty="0"/>
              <a:t>.</a:t>
            </a:r>
            <a:endParaRPr lang="bg-BG" dirty="0"/>
          </a:p>
        </p:txBody>
      </p:sp>
      <p:pic>
        <p:nvPicPr>
          <p:cNvPr id="6146" name="Picture 2" descr="https://upload.wikimedia.org/wikipedia/commons/thumb/a/ab/%27David%27_by_Michelangelo_Fir_JBU005.jpg/150px-%27David%27_by_Michelangelo_Fir_JBU005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16832"/>
            <a:ext cx="2664296" cy="3996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74957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238</TotalTime>
  <Words>274</Words>
  <Application>Microsoft Office PowerPoint</Application>
  <PresentationFormat>Презентация на цял екран (4:3)</PresentationFormat>
  <Paragraphs>28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10</vt:i4>
      </vt:variant>
    </vt:vector>
  </HeadingPairs>
  <TitlesOfParts>
    <vt:vector size="11" baseType="lpstr">
      <vt:lpstr>NewsPrint</vt:lpstr>
      <vt:lpstr>Културно наследство на Италия 5 клас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Културно наследство на Италия</dc:title>
  <dc:creator>Acer</dc:creator>
  <cp:lastModifiedBy>Acer</cp:lastModifiedBy>
  <cp:revision>10</cp:revision>
  <dcterms:created xsi:type="dcterms:W3CDTF">2020-05-09T16:07:18Z</dcterms:created>
  <dcterms:modified xsi:type="dcterms:W3CDTF">2020-05-11T11:40:59Z</dcterms:modified>
</cp:coreProperties>
</file>