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1" r:id="rId4"/>
    <p:sldId id="259" r:id="rId5"/>
    <p:sldId id="265" r:id="rId6"/>
    <p:sldId id="267" r:id="rId7"/>
    <p:sldId id="268" r:id="rId8"/>
    <p:sldId id="269" r:id="rId9"/>
    <p:sldId id="271" r:id="rId10"/>
    <p:sldId id="272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86D137D-6BDF-487E-8B2C-162690D8B9A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312DC10-1AB7-496E-9D66-22CEB46EC969}" type="slidenum">
              <a:rPr lang="bg-BG" smtClean="0"/>
              <a:t>‹#›</a:t>
            </a:fld>
            <a:endParaRPr lang="bg-B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137D-6BDF-487E-8B2C-162690D8B9A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2DC10-1AB7-496E-9D66-22CEB46EC969}" type="slidenum">
              <a:rPr lang="bg-BG" smtClean="0"/>
              <a:t>‹#›</a:t>
            </a:fld>
            <a:endParaRPr lang="bg-B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137D-6BDF-487E-8B2C-162690D8B9A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2DC10-1AB7-496E-9D66-22CEB46EC969}" type="slidenum">
              <a:rPr lang="bg-BG" smtClean="0"/>
              <a:t>‹#›</a:t>
            </a:fld>
            <a:endParaRPr lang="bg-BG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137D-6BDF-487E-8B2C-162690D8B9A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2DC10-1AB7-496E-9D66-22CEB46EC969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86D137D-6BDF-487E-8B2C-162690D8B9A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3312DC10-1AB7-496E-9D66-22CEB46EC969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bg-BG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137D-6BDF-487E-8B2C-162690D8B9A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2DC10-1AB7-496E-9D66-22CEB46EC969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137D-6BDF-487E-8B2C-162690D8B9A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2DC10-1AB7-496E-9D66-22CEB46EC969}" type="slidenum">
              <a:rPr lang="bg-BG" smtClean="0"/>
              <a:t>‹#›</a:t>
            </a:fld>
            <a:endParaRPr lang="bg-BG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137D-6BDF-487E-8B2C-162690D8B9A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2DC10-1AB7-496E-9D66-22CEB46EC969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137D-6BDF-487E-8B2C-162690D8B9A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2DC10-1AB7-496E-9D66-22CEB46EC969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137D-6BDF-487E-8B2C-162690D8B9A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2DC10-1AB7-496E-9D66-22CEB46EC969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137D-6BDF-487E-8B2C-162690D8B9A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2DC10-1AB7-496E-9D66-22CEB46EC969}" type="slidenum">
              <a:rPr lang="bg-BG" smtClean="0"/>
              <a:t>‹#›</a:t>
            </a:fld>
            <a:endParaRPr lang="bg-B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12DC10-1AB7-496E-9D66-22CEB46EC969}" type="slidenum">
              <a:rPr lang="bg-BG" smtClean="0"/>
              <a:t>‹#›</a:t>
            </a:fld>
            <a:endParaRPr lang="bg-BG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6D137D-6BDF-487E-8B2C-162690D8B9A1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bg.wikipedia.org/w/index.php?title=%D0%A2%D1%80%D0%B0%D0%B4%D0%B8%D1%86%D0%B8%D0%BE%D0%BD%D0%BD%D0%B8_%D0%B7%D0%B0%D0%BD%D0%B0%D1%8F%D1%82%D0%B8&amp;action=edit&amp;redlink=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bg.wikipedia.org/wiki/%D0%9C%D0%B0%D0%B4%D1%80%D0%B8%D0%B4" TargetMode="External"/><Relationship Id="rId7" Type="http://schemas.openxmlformats.org/officeDocument/2006/relationships/hyperlink" Target="https://bg.wikipedia.org/wiki/%D0%94%D0%BE%D0%BD%D1%8F%D0%BD%D0%B0_(%D0%BD%D0%B0%D1%86%D0%B8%D0%BE%D0%BD%D0%B0%D0%BB%D0%B5%D0%BD_%D0%BF%D0%B0%D1%80%D0%BA)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bg.wikipedia.org/wiki/%D0%A1%D0%B5%D0%B3%D0%BE%D0%B2%D0%B8%D1%8F_(%D0%B3%D1%80%D0%B0%D0%B4)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www.enforex.com/bulgarian/culture/art-diego-velazquez.html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s://www.enforex.com/bulgarian/culture/spanish-artist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nforex.com/bulgarian/culture/art-salvador-dali.html" TargetMode="External"/><Relationship Id="rId5" Type="http://schemas.openxmlformats.org/officeDocument/2006/relationships/hyperlink" Target="https://www.enforex.com/bulgarian/culture/art-pablo-picasso.html" TargetMode="External"/><Relationship Id="rId4" Type="http://schemas.openxmlformats.org/officeDocument/2006/relationships/hyperlink" Target="https://www.enforex.com/bulgarian/culture/art-el-greco.html" TargetMode="External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457200"/>
            <a:ext cx="6652592" cy="1963688"/>
          </a:xfrm>
        </p:spPr>
        <p:txBody>
          <a:bodyPr>
            <a:noAutofit/>
          </a:bodyPr>
          <a:lstStyle/>
          <a:p>
            <a:pPr algn="ctr"/>
            <a:r>
              <a:rPr lang="bg-BG" sz="6000" b="1" i="1" dirty="0" smtClean="0">
                <a:solidFill>
                  <a:srgbClr val="0070C0"/>
                </a:solidFill>
                <a:latin typeface="Corbel Light" panose="020B0303020204020204" pitchFamily="34" charset="0"/>
              </a:rPr>
              <a:t/>
            </a:r>
            <a:br>
              <a:rPr lang="bg-BG" sz="6000" b="1" i="1" dirty="0" smtClean="0">
                <a:solidFill>
                  <a:srgbClr val="0070C0"/>
                </a:solidFill>
                <a:latin typeface="Corbel Light" panose="020B0303020204020204" pitchFamily="34" charset="0"/>
              </a:rPr>
            </a:br>
            <a:r>
              <a:rPr lang="bg-BG" sz="6000" b="1" i="1" dirty="0">
                <a:solidFill>
                  <a:srgbClr val="0070C0"/>
                </a:solidFill>
                <a:latin typeface="Corbel Light" panose="020B0303020204020204" pitchFamily="34" charset="0"/>
              </a:rPr>
              <a:t/>
            </a:r>
            <a:br>
              <a:rPr lang="bg-BG" sz="6000" b="1" i="1" dirty="0">
                <a:solidFill>
                  <a:srgbClr val="0070C0"/>
                </a:solidFill>
                <a:latin typeface="Corbel Light" panose="020B0303020204020204" pitchFamily="34" charset="0"/>
              </a:rPr>
            </a:br>
            <a:r>
              <a:rPr lang="bg-BG" sz="6000" b="1" i="1" dirty="0" smtClean="0">
                <a:solidFill>
                  <a:srgbClr val="0070C0"/>
                </a:solidFill>
                <a:latin typeface="Corbel Light" panose="020B0303020204020204" pitchFamily="34" charset="0"/>
              </a:rPr>
              <a:t>Културно наследство на Испания</a:t>
            </a:r>
            <a:br>
              <a:rPr lang="bg-BG" sz="6000" b="1" i="1" dirty="0" smtClean="0">
                <a:solidFill>
                  <a:srgbClr val="0070C0"/>
                </a:solidFill>
                <a:latin typeface="Corbel Light" panose="020B0303020204020204" pitchFamily="34" charset="0"/>
              </a:rPr>
            </a:br>
            <a:r>
              <a:rPr lang="bg-BG" sz="6000" b="1" i="1" dirty="0" smtClean="0">
                <a:solidFill>
                  <a:srgbClr val="0070C0"/>
                </a:solidFill>
                <a:latin typeface="Corbel Light" panose="020B0303020204020204" pitchFamily="34" charset="0"/>
              </a:rPr>
              <a:t>Изготвена от 7 клас</a:t>
            </a:r>
            <a:endParaRPr lang="bg-BG" sz="6000" b="1" i="1" dirty="0">
              <a:solidFill>
                <a:srgbClr val="0070C0"/>
              </a:solidFill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5 необичайни коледни традиции в Исп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89040"/>
            <a:ext cx="3941001" cy="252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5 необичайни коледни традиции в Исп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35" y="188640"/>
            <a:ext cx="5806278" cy="34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5 необичайни коледни традиции в Исп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97660"/>
            <a:ext cx="3490434" cy="21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694154" y="1582341"/>
            <a:ext cx="36618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Занаятите</a:t>
            </a:r>
            <a:r>
              <a:rPr lang="ru-RU" dirty="0"/>
              <a:t> </a:t>
            </a:r>
            <a:r>
              <a:rPr lang="ru-RU" dirty="0" err="1"/>
              <a:t>включват</a:t>
            </a:r>
            <a:r>
              <a:rPr lang="ru-RU" dirty="0"/>
              <a:t> множество </a:t>
            </a:r>
            <a:r>
              <a:rPr lang="ru-RU" dirty="0" err="1"/>
              <a:t>дейности</a:t>
            </a:r>
            <a:r>
              <a:rPr lang="ru-RU" dirty="0"/>
              <a:t>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ръчното</a:t>
            </a:r>
            <a:r>
              <a:rPr lang="ru-RU" dirty="0"/>
              <a:t> </a:t>
            </a:r>
            <a:r>
              <a:rPr lang="ru-RU" dirty="0" err="1"/>
              <a:t>изготвяне</a:t>
            </a:r>
            <a:r>
              <a:rPr lang="ru-RU" dirty="0"/>
              <a:t> на </a:t>
            </a:r>
            <a:r>
              <a:rPr lang="ru-RU" dirty="0" err="1"/>
              <a:t>предмети</a:t>
            </a:r>
            <a:r>
              <a:rPr lang="ru-RU" dirty="0"/>
              <a:t>. Те </a:t>
            </a:r>
            <a:r>
              <a:rPr lang="ru-RU" dirty="0" err="1"/>
              <a:t>могат</a:t>
            </a:r>
            <a:r>
              <a:rPr lang="ru-RU" dirty="0"/>
              <a:t> да се разделят на </a:t>
            </a:r>
            <a:r>
              <a:rPr lang="ru-RU" dirty="0" err="1">
                <a:hlinkClick r:id="rId2" tooltip="Традиционни занаяти (страницата не съществува)"/>
              </a:rPr>
              <a:t>традиционни</a:t>
            </a:r>
            <a:r>
              <a:rPr lang="ru-RU" dirty="0">
                <a:hlinkClick r:id="rId2" tooltip="Традиционни занаяти (страницата не съществува)"/>
              </a:rPr>
              <a:t> </a:t>
            </a:r>
            <a:r>
              <a:rPr lang="ru-RU" dirty="0" err="1">
                <a:hlinkClick r:id="rId2" tooltip="Традиционни занаяти (страницата не съществува)"/>
              </a:rPr>
              <a:t>занаяти</a:t>
            </a:r>
            <a:r>
              <a:rPr lang="ru-RU" dirty="0"/>
              <a:t>, при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работата</a:t>
            </a:r>
            <a:r>
              <a:rPr lang="ru-RU" dirty="0"/>
              <a:t> се </a:t>
            </a:r>
            <a:r>
              <a:rPr lang="ru-RU" dirty="0" err="1"/>
              <a:t>върши</a:t>
            </a:r>
            <a:r>
              <a:rPr lang="ru-RU" dirty="0"/>
              <a:t> по стара технология, и </a:t>
            </a:r>
            <a:r>
              <a:rPr lang="ru-RU" dirty="0" err="1"/>
              <a:t>останалите</a:t>
            </a:r>
            <a:r>
              <a:rPr lang="ru-RU" dirty="0"/>
              <a:t>. </a:t>
            </a:r>
            <a:r>
              <a:rPr lang="ru-RU" dirty="0" err="1"/>
              <a:t>Някои</a:t>
            </a:r>
            <a:r>
              <a:rPr lang="ru-RU" dirty="0"/>
              <a:t> </a:t>
            </a:r>
            <a:r>
              <a:rPr lang="ru-RU" dirty="0" err="1"/>
              <a:t>занаяти</a:t>
            </a:r>
            <a:r>
              <a:rPr lang="ru-RU" dirty="0"/>
              <a:t> се </a:t>
            </a:r>
            <a:r>
              <a:rPr lang="ru-RU" dirty="0" err="1"/>
              <a:t>практикуват</a:t>
            </a:r>
            <a:r>
              <a:rPr lang="ru-RU" dirty="0"/>
              <a:t> от </a:t>
            </a:r>
            <a:r>
              <a:rPr lang="ru-RU" dirty="0" err="1"/>
              <a:t>векове</a:t>
            </a:r>
            <a:r>
              <a:rPr lang="ru-RU" dirty="0"/>
              <a:t>, </a:t>
            </a:r>
            <a:r>
              <a:rPr lang="ru-RU" dirty="0" err="1"/>
              <a:t>докато</a:t>
            </a:r>
            <a:r>
              <a:rPr lang="ru-RU" dirty="0"/>
              <a:t>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съвременно</a:t>
            </a:r>
            <a:r>
              <a:rPr lang="ru-RU" dirty="0"/>
              <a:t> изобретение или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резултат</a:t>
            </a:r>
            <a:r>
              <a:rPr lang="ru-RU" dirty="0"/>
              <a:t> от </a:t>
            </a:r>
            <a:r>
              <a:rPr lang="ru-RU" dirty="0" err="1"/>
              <a:t>популяризирането</a:t>
            </a:r>
            <a:r>
              <a:rPr lang="ru-RU" dirty="0"/>
              <a:t> на </a:t>
            </a:r>
            <a:r>
              <a:rPr lang="ru-RU" dirty="0" err="1"/>
              <a:t>занаяти</a:t>
            </a:r>
            <a:r>
              <a:rPr lang="ru-RU" dirty="0"/>
              <a:t>, </a:t>
            </a:r>
            <a:r>
              <a:rPr lang="ru-RU" dirty="0" err="1"/>
              <a:t>първоначално</a:t>
            </a:r>
            <a:r>
              <a:rPr lang="ru-RU" dirty="0"/>
              <a:t> </a:t>
            </a:r>
            <a:r>
              <a:rPr lang="ru-RU" dirty="0" err="1"/>
              <a:t>практикувани</a:t>
            </a:r>
            <a:r>
              <a:rPr lang="ru-RU" dirty="0"/>
              <a:t> в много ограничен </a:t>
            </a:r>
            <a:r>
              <a:rPr lang="ru-RU" dirty="0" err="1"/>
              <a:t>географски</a:t>
            </a:r>
            <a:r>
              <a:rPr lang="ru-RU" dirty="0"/>
              <a:t> район. </a:t>
            </a:r>
            <a:r>
              <a:rPr lang="ru-RU" dirty="0" err="1"/>
              <a:t>Повечето</a:t>
            </a:r>
            <a:r>
              <a:rPr lang="ru-RU" dirty="0"/>
              <a:t> </a:t>
            </a:r>
            <a:r>
              <a:rPr lang="ru-RU" dirty="0" err="1"/>
              <a:t>занаяти</a:t>
            </a:r>
            <a:r>
              <a:rPr lang="ru-RU" dirty="0"/>
              <a:t> </a:t>
            </a:r>
            <a:r>
              <a:rPr lang="ru-RU" dirty="0" err="1"/>
              <a:t>изискват</a:t>
            </a:r>
            <a:r>
              <a:rPr lang="ru-RU" dirty="0"/>
              <a:t> комбинация от умение и талант, но те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научени</a:t>
            </a:r>
            <a:r>
              <a:rPr lang="ru-RU" dirty="0"/>
              <a:t> на </a:t>
            </a:r>
            <a:r>
              <a:rPr lang="ru-RU" dirty="0" err="1"/>
              <a:t>по-базово</a:t>
            </a:r>
            <a:r>
              <a:rPr lang="ru-RU" dirty="0"/>
              <a:t> </a:t>
            </a:r>
            <a:r>
              <a:rPr lang="ru-RU" dirty="0" err="1"/>
              <a:t>ниво</a:t>
            </a:r>
            <a:r>
              <a:rPr lang="ru-RU" dirty="0"/>
              <a:t> практически от </a:t>
            </a:r>
            <a:r>
              <a:rPr lang="ru-RU" dirty="0" err="1"/>
              <a:t>всеки</a:t>
            </a:r>
            <a:r>
              <a:rPr lang="ru-RU" dirty="0"/>
              <a:t>.</a:t>
            </a:r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694154" y="328198"/>
            <a:ext cx="3183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dirty="0">
                <a:solidFill>
                  <a:srgbClr val="FF0000"/>
                </a:solidFill>
              </a:rPr>
              <a:t>Н</a:t>
            </a:r>
            <a:r>
              <a:rPr lang="bg-BG" sz="3200" dirty="0" smtClean="0">
                <a:solidFill>
                  <a:srgbClr val="FF0000"/>
                </a:solidFill>
              </a:rPr>
              <a:t>ародни</a:t>
            </a:r>
            <a:r>
              <a:rPr lang="bg-BG" sz="3200" dirty="0">
                <a:solidFill>
                  <a:srgbClr val="FF0000"/>
                </a:solidFill>
              </a:rPr>
              <a:t> </a:t>
            </a:r>
            <a:r>
              <a:rPr lang="bg-BG" sz="3200" u="sng" dirty="0" smtClean="0">
                <a:solidFill>
                  <a:srgbClr val="FF0000"/>
                </a:solidFill>
              </a:rPr>
              <a:t>занаяти</a:t>
            </a:r>
            <a:endParaRPr lang="bg-BG" sz="3200" dirty="0">
              <a:solidFill>
                <a:srgbClr val="FF0000"/>
              </a:solidFill>
            </a:endParaRPr>
          </a:p>
        </p:txBody>
      </p:sp>
      <p:pic>
        <p:nvPicPr>
          <p:cNvPr id="1032" name="Picture 8" descr="Испания Валентност Дантела - Безплатни фотографии на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48" y="103639"/>
            <a:ext cx="3647716" cy="62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Тъкачи аборигени и испански дизайнер създават екологични ламп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радиционни занаяти: С чифт еспадрили, на пътешествие до Испания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48769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82099" y="620688"/>
            <a:ext cx="3389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Дворците Алхамбра в Гранада</a:t>
            </a:r>
          </a:p>
        </p:txBody>
      </p:sp>
      <p:pic>
        <p:nvPicPr>
          <p:cNvPr id="1026" name="Picture 2" descr="https://i2.wp.com/blog.bohemia.bg/wp-content/uploads/2018/09/001.jpg?resize=960%2C640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" y="1124744"/>
            <a:ext cx="2634738" cy="132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323528" y="2708920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Комплексът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състои от дворец, крепост и градини. Разположен е в източната част на Гранада на един от хълмовете в подножието на планината Сиера Невада.</a:t>
            </a:r>
            <a:endParaRPr lang="bg-BG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0.wp.com/blog.bohemia.bg/wp-content/uploads/2018/09/003.jpg?resize=960%2C553&amp;ss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98230"/>
            <a:ext cx="1824374" cy="8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3976611" y="620688"/>
            <a:ext cx="90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Толедо</a:t>
            </a:r>
          </a:p>
        </p:txBody>
      </p:sp>
      <p:sp>
        <p:nvSpPr>
          <p:cNvPr id="6" name="Правоъгълник 5"/>
          <p:cNvSpPr/>
          <p:nvPr/>
        </p:nvSpPr>
        <p:spPr>
          <a:xfrm>
            <a:off x="3779912" y="2690336"/>
            <a:ext cx="3078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Градът</a:t>
            </a:r>
            <a:r>
              <a:rPr lang="ru-RU" sz="1400" dirty="0"/>
              <a:t> е </a:t>
            </a:r>
            <a:r>
              <a:rPr lang="ru-RU" sz="1400" dirty="0" err="1"/>
              <a:t>разположен</a:t>
            </a:r>
            <a:r>
              <a:rPr lang="ru-RU" sz="1400" dirty="0"/>
              <a:t> на около 75 километра </a:t>
            </a:r>
            <a:r>
              <a:rPr lang="ru-RU" sz="1400" dirty="0" err="1"/>
              <a:t>югозападно</a:t>
            </a:r>
            <a:r>
              <a:rPr lang="ru-RU" sz="1400" dirty="0"/>
              <a:t> от Мадрид, </a:t>
            </a:r>
            <a:r>
              <a:rPr lang="ru-RU" sz="1400" dirty="0" err="1"/>
              <a:t>позициониран</a:t>
            </a:r>
            <a:r>
              <a:rPr lang="ru-RU" sz="1400" dirty="0"/>
              <a:t> е в </a:t>
            </a:r>
            <a:r>
              <a:rPr lang="ru-RU" sz="1400" dirty="0" err="1"/>
              <a:t>централните</a:t>
            </a:r>
            <a:r>
              <a:rPr lang="ru-RU" sz="1400" dirty="0"/>
              <a:t> части на Испания. В Толедо се </a:t>
            </a:r>
            <a:r>
              <a:rPr lang="ru-RU" sz="1400" dirty="0" err="1"/>
              <a:t>провеждат</a:t>
            </a:r>
            <a:r>
              <a:rPr lang="ru-RU" sz="1400" dirty="0"/>
              <a:t> и много </a:t>
            </a:r>
            <a:r>
              <a:rPr lang="ru-RU" sz="1400" dirty="0" err="1"/>
              <a:t>интересни</a:t>
            </a:r>
            <a:r>
              <a:rPr lang="ru-RU" sz="1400" dirty="0"/>
              <a:t> фестивали и </a:t>
            </a:r>
            <a:r>
              <a:rPr lang="ru-RU" sz="1400" dirty="0" err="1"/>
              <a:t>паради</a:t>
            </a:r>
            <a:r>
              <a:rPr lang="ru-RU" sz="1400" dirty="0"/>
              <a:t>.</a:t>
            </a:r>
            <a:endParaRPr lang="bg-BG" sz="1400" dirty="0"/>
          </a:p>
        </p:txBody>
      </p:sp>
      <p:pic>
        <p:nvPicPr>
          <p:cNvPr id="8" name="Picture 2" descr="https://i1.wp.com/blog.bohemia.bg/wp-content/uploads/2018/09/02.jpg?resize=960%2C604&amp;ss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02118"/>
            <a:ext cx="260718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авоъгълник 6"/>
          <p:cNvSpPr/>
          <p:nvPr/>
        </p:nvSpPr>
        <p:spPr>
          <a:xfrm>
            <a:off x="5796136" y="457485"/>
            <a:ext cx="2452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Катедралата в </a:t>
            </a:r>
            <a:r>
              <a:rPr lang="bg-BG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Бургос</a:t>
            </a:r>
            <a:endParaRPr lang="bg-BG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i2.wp.com/blog.bohemia.bg/wp-content/uploads/2018/09/004.jpg?resize=883%2C720&amp;ssl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3" y="4797152"/>
            <a:ext cx="232009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авоъгълник 8"/>
          <p:cNvSpPr/>
          <p:nvPr/>
        </p:nvSpPr>
        <p:spPr>
          <a:xfrm>
            <a:off x="415391" y="4427820"/>
            <a:ext cx="295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Саламанка</a:t>
            </a:r>
            <a: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старият град</a:t>
            </a:r>
          </a:p>
        </p:txBody>
      </p:sp>
      <p:pic>
        <p:nvPicPr>
          <p:cNvPr id="12" name="Picture 2" descr="https://i1.wp.com/blog.bohemia.bg/wp-content/uploads/2018/09/005.jpg?resize=960%2C640&amp;ssl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71232" y="4874243"/>
            <a:ext cx="260306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авоъгълник 10"/>
          <p:cNvSpPr/>
          <p:nvPr/>
        </p:nvSpPr>
        <p:spPr>
          <a:xfrm>
            <a:off x="4191184" y="4427820"/>
            <a:ext cx="833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Ибиса</a:t>
            </a:r>
          </a:p>
        </p:txBody>
      </p:sp>
      <p:pic>
        <p:nvPicPr>
          <p:cNvPr id="14" name="Picture 2" descr="https://i2.wp.com/blog.bohemia.bg/wp-content/uploads/2018/09/004-1.jpg?resize=960%2C540&amp;ssl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33" y="4880831"/>
            <a:ext cx="2713755" cy="143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авоъгълник 12"/>
          <p:cNvSpPr/>
          <p:nvPr/>
        </p:nvSpPr>
        <p:spPr>
          <a:xfrm>
            <a:off x="6372199" y="4194801"/>
            <a:ext cx="2520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Национален парк </a:t>
            </a:r>
            <a:r>
              <a:rPr lang="bg-BG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Тейде</a:t>
            </a:r>
            <a:r>
              <a:rPr lang="bg-BG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Канарските острови</a:t>
            </a:r>
          </a:p>
        </p:txBody>
      </p:sp>
      <p:sp>
        <p:nvSpPr>
          <p:cNvPr id="15" name="Правоъгълник 14"/>
          <p:cNvSpPr/>
          <p:nvPr/>
        </p:nvSpPr>
        <p:spPr>
          <a:xfrm>
            <a:off x="2514352" y="90523"/>
            <a:ext cx="2364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/>
              <a:t>природно наследство</a:t>
            </a:r>
          </a:p>
        </p:txBody>
      </p:sp>
    </p:spTree>
    <p:extLst>
      <p:ext uri="{BB962C8B-B14F-4D97-AF65-F5344CB8AC3E}">
        <p14:creationId xmlns:p14="http://schemas.microsoft.com/office/powerpoint/2010/main" val="37186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c/c8/El_Escorial-Madr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9" y="1124366"/>
            <a:ext cx="2232248" cy="163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383516" y="685830"/>
            <a:ext cx="225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Ескориал до </a:t>
            </a:r>
            <a:r>
              <a:rPr lang="bg-BG" u="sng" dirty="0">
                <a:hlinkClick r:id="rId3"/>
              </a:rPr>
              <a:t>Мадрид</a:t>
            </a:r>
            <a:endParaRPr lang="bg-BG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43" y="1186641"/>
            <a:ext cx="2612510" cy="130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3059832" y="685830"/>
            <a:ext cx="2992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u="sng" dirty="0">
                <a:hlinkClick r:id="rId5"/>
              </a:rPr>
              <a:t>Сеговия</a:t>
            </a:r>
            <a:r>
              <a:rPr lang="bg-BG" dirty="0"/>
              <a:t> и неговият акведукт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1764195" cy="1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467544" y="3062038"/>
            <a:ext cx="2702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hlinkClick r:id="rId7"/>
              </a:rPr>
              <a:t>Национален парк </a:t>
            </a:r>
            <a:r>
              <a:rPr lang="bg-BG" dirty="0" err="1">
                <a:hlinkClick r:id="rId7"/>
              </a:rPr>
              <a:t>Доняна</a:t>
            </a:r>
            <a:endParaRPr lang="bg-BG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366"/>
            <a:ext cx="1859448" cy="210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6125366" y="593497"/>
            <a:ext cx="2497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Манастирите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Юсо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Сусо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Сан Милан де ла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Когойя</a:t>
            </a:r>
            <a:endParaRPr lang="bg-BG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Monasterio de Guadalup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78200"/>
            <a:ext cx="281576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авоъгълник 6"/>
          <p:cNvSpPr/>
          <p:nvPr/>
        </p:nvSpPr>
        <p:spPr>
          <a:xfrm>
            <a:off x="3140921" y="35731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Кралският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манастир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Санта Мария де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Гуаделупе</a:t>
            </a:r>
            <a:endParaRPr lang="bg-B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539552" y="1988841"/>
            <a:ext cx="4680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Испанското</a:t>
            </a:r>
            <a:r>
              <a:rPr lang="ru-RU" dirty="0"/>
              <a:t> </a:t>
            </a:r>
            <a:r>
              <a:rPr lang="ru-RU" dirty="0" err="1"/>
              <a:t>изкуство</a:t>
            </a:r>
            <a:r>
              <a:rPr lang="ru-RU" dirty="0"/>
              <a:t> е </a:t>
            </a:r>
            <a:r>
              <a:rPr lang="ru-RU" dirty="0" err="1"/>
              <a:t>признато</a:t>
            </a:r>
            <a:r>
              <a:rPr lang="ru-RU" dirty="0"/>
              <a:t> по света, </a:t>
            </a:r>
            <a:r>
              <a:rPr lang="ru-RU" dirty="0" err="1"/>
              <a:t>бидейки</a:t>
            </a:r>
            <a:r>
              <a:rPr lang="ru-RU" dirty="0"/>
              <a:t> разнообразно, </a:t>
            </a:r>
            <a:r>
              <a:rPr lang="ru-RU" dirty="0" err="1"/>
              <a:t>иновативно</a:t>
            </a:r>
            <a:r>
              <a:rPr lang="ru-RU" dirty="0"/>
              <a:t> и </a:t>
            </a:r>
            <a:r>
              <a:rPr lang="ru-RU" dirty="0" err="1"/>
              <a:t>вълнуващо</a:t>
            </a:r>
            <a:r>
              <a:rPr lang="ru-RU" dirty="0"/>
              <a:t> с много </a:t>
            </a:r>
            <a:r>
              <a:rPr lang="ru-RU" dirty="0" err="1"/>
              <a:t>творби</a:t>
            </a:r>
            <a:r>
              <a:rPr lang="ru-RU" dirty="0"/>
              <a:t> </a:t>
            </a:r>
            <a:r>
              <a:rPr lang="ru-RU" dirty="0" err="1"/>
              <a:t>олицетворяващи</a:t>
            </a:r>
            <a:r>
              <a:rPr lang="ru-RU" dirty="0"/>
              <a:t> </a:t>
            </a:r>
            <a:r>
              <a:rPr lang="ru-RU" dirty="0" err="1"/>
              <a:t>вечното</a:t>
            </a:r>
            <a:r>
              <a:rPr lang="ru-RU" dirty="0"/>
              <a:t> качество,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оставя</a:t>
            </a:r>
            <a:r>
              <a:rPr lang="ru-RU" dirty="0"/>
              <a:t> </a:t>
            </a:r>
            <a:r>
              <a:rPr lang="ru-RU" dirty="0" err="1"/>
              <a:t>хората</a:t>
            </a:r>
            <a:r>
              <a:rPr lang="ru-RU" dirty="0"/>
              <a:t> </a:t>
            </a:r>
            <a:r>
              <a:rPr lang="ru-RU" dirty="0" err="1"/>
              <a:t>омагьосани</a:t>
            </a:r>
            <a:r>
              <a:rPr lang="ru-RU" dirty="0"/>
              <a:t>, </a:t>
            </a:r>
            <a:r>
              <a:rPr lang="ru-RU" dirty="0" err="1"/>
              <a:t>зърнали</a:t>
            </a:r>
            <a:r>
              <a:rPr lang="ru-RU" dirty="0"/>
              <a:t>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отново</a:t>
            </a:r>
            <a:r>
              <a:rPr lang="ru-RU" dirty="0"/>
              <a:t> и </a:t>
            </a:r>
            <a:r>
              <a:rPr lang="ru-RU" dirty="0" err="1"/>
              <a:t>отново</a:t>
            </a:r>
            <a:r>
              <a:rPr lang="ru-RU" dirty="0"/>
              <a:t>. </a:t>
            </a:r>
            <a:r>
              <a:rPr lang="ru-RU" dirty="0" err="1"/>
              <a:t>Някои</a:t>
            </a:r>
            <a:r>
              <a:rPr lang="ru-RU" dirty="0"/>
              <a:t> от </a:t>
            </a:r>
            <a:r>
              <a:rPr lang="ru-RU" dirty="0" err="1"/>
              <a:t>най-известните</a:t>
            </a:r>
            <a:r>
              <a:rPr lang="ru-RU" dirty="0"/>
              <a:t> </a:t>
            </a:r>
            <a:r>
              <a:rPr lang="ru-RU" dirty="0" err="1"/>
              <a:t>световно</a:t>
            </a:r>
            <a:r>
              <a:rPr lang="ru-RU" dirty="0"/>
              <a:t> </a:t>
            </a:r>
            <a:r>
              <a:rPr lang="ru-RU" dirty="0" err="1"/>
              <a:t>художници</a:t>
            </a:r>
            <a:r>
              <a:rPr lang="ru-RU" dirty="0"/>
              <a:t> и </a:t>
            </a:r>
            <a:r>
              <a:rPr lang="ru-RU" dirty="0" err="1"/>
              <a:t>склуптори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именно </a:t>
            </a:r>
            <a:r>
              <a:rPr lang="ru-RU" dirty="0" err="1">
                <a:hlinkClick r:id="rId2"/>
              </a:rPr>
              <a:t>испански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творци</a:t>
            </a:r>
            <a:r>
              <a:rPr lang="ru-RU" dirty="0"/>
              <a:t>, а </a:t>
            </a:r>
            <a:r>
              <a:rPr lang="ru-RU" dirty="0" err="1"/>
              <a:t>страната</a:t>
            </a:r>
            <a:r>
              <a:rPr lang="ru-RU" dirty="0"/>
              <a:t> </a:t>
            </a:r>
            <a:r>
              <a:rPr lang="ru-RU" dirty="0" err="1"/>
              <a:t>продължава</a:t>
            </a:r>
            <a:r>
              <a:rPr lang="ru-RU" dirty="0"/>
              <a:t> да </a:t>
            </a:r>
            <a:r>
              <a:rPr lang="ru-RU" dirty="0" err="1"/>
              <a:t>бълва</a:t>
            </a:r>
            <a:r>
              <a:rPr lang="ru-RU" dirty="0"/>
              <a:t> постоянно </a:t>
            </a:r>
            <a:r>
              <a:rPr lang="ru-RU" dirty="0" err="1"/>
              <a:t>талантливи</a:t>
            </a:r>
            <a:r>
              <a:rPr lang="ru-RU" dirty="0"/>
              <a:t> и </a:t>
            </a:r>
            <a:r>
              <a:rPr lang="ru-RU" dirty="0" err="1"/>
              <a:t>креативни</a:t>
            </a:r>
            <a:r>
              <a:rPr lang="ru-RU" dirty="0"/>
              <a:t> </a:t>
            </a:r>
            <a:r>
              <a:rPr lang="ru-RU" dirty="0" err="1"/>
              <a:t>личност</a:t>
            </a:r>
            <a:r>
              <a:rPr lang="ru-RU" dirty="0"/>
              <a:t> от </a:t>
            </a:r>
            <a:r>
              <a:rPr lang="ru-RU" dirty="0" err="1"/>
              <a:t>всякакви</a:t>
            </a:r>
            <a:r>
              <a:rPr lang="ru-RU" dirty="0"/>
              <a:t> </a:t>
            </a:r>
            <a:r>
              <a:rPr lang="ru-RU" dirty="0" err="1"/>
              <a:t>възрасти</a:t>
            </a:r>
            <a:r>
              <a:rPr lang="ru-RU" dirty="0"/>
              <a:t>.</a:t>
            </a:r>
          </a:p>
          <a:p>
            <a:r>
              <a:rPr lang="ru-RU" dirty="0"/>
              <a:t>От </a:t>
            </a:r>
            <a:r>
              <a:rPr lang="ru-RU" dirty="0" err="1"/>
              <a:t>бароковите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на </a:t>
            </a:r>
            <a:r>
              <a:rPr lang="ru-RU" dirty="0">
                <a:hlinkClick r:id="rId3"/>
              </a:rPr>
              <a:t>Диего Веласкес</a:t>
            </a:r>
            <a:r>
              <a:rPr lang="ru-RU" dirty="0"/>
              <a:t> и </a:t>
            </a:r>
            <a:r>
              <a:rPr lang="ru-RU" dirty="0" err="1"/>
              <a:t>религиозните</a:t>
            </a:r>
            <a:r>
              <a:rPr lang="ru-RU" dirty="0"/>
              <a:t> </a:t>
            </a:r>
            <a:r>
              <a:rPr lang="ru-RU" dirty="0" err="1"/>
              <a:t>творби</a:t>
            </a:r>
            <a:r>
              <a:rPr lang="ru-RU" dirty="0"/>
              <a:t> на </a:t>
            </a:r>
            <a:r>
              <a:rPr lang="ru-RU" dirty="0">
                <a:hlinkClick r:id="rId4"/>
              </a:rPr>
              <a:t>Ел Греко</a:t>
            </a:r>
            <a:r>
              <a:rPr lang="ru-RU" dirty="0"/>
              <a:t>, до </a:t>
            </a:r>
            <a:r>
              <a:rPr lang="ru-RU" dirty="0" err="1"/>
              <a:t>концепциите</a:t>
            </a:r>
            <a:r>
              <a:rPr lang="ru-RU" dirty="0"/>
              <a:t> за </a:t>
            </a:r>
            <a:r>
              <a:rPr lang="ru-RU" dirty="0" err="1"/>
              <a:t>кубизъм</a:t>
            </a:r>
            <a:r>
              <a:rPr lang="ru-RU" dirty="0"/>
              <a:t> на </a:t>
            </a:r>
            <a:r>
              <a:rPr lang="ru-RU" dirty="0">
                <a:hlinkClick r:id="rId5"/>
              </a:rPr>
              <a:t>Пабло </a:t>
            </a:r>
            <a:r>
              <a:rPr lang="ru-RU" dirty="0" err="1">
                <a:hlinkClick r:id="rId5"/>
              </a:rPr>
              <a:t>Пикасо</a:t>
            </a:r>
            <a:r>
              <a:rPr lang="ru-RU" dirty="0">
                <a:hlinkClick r:id="rId5"/>
              </a:rPr>
              <a:t> </a:t>
            </a:r>
            <a:r>
              <a:rPr lang="ru-RU" dirty="0"/>
              <a:t>и </a:t>
            </a:r>
            <a:r>
              <a:rPr lang="ru-RU" dirty="0" err="1"/>
              <a:t>сюреалистичните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използвани</a:t>
            </a:r>
            <a:r>
              <a:rPr lang="ru-RU" dirty="0"/>
              <a:t> от </a:t>
            </a:r>
            <a:r>
              <a:rPr lang="ru-RU" dirty="0" err="1">
                <a:hlinkClick r:id="rId6"/>
              </a:rPr>
              <a:t>Салвадор</a:t>
            </a:r>
            <a:r>
              <a:rPr lang="ru-RU" dirty="0">
                <a:hlinkClick r:id="rId6"/>
              </a:rPr>
              <a:t> Дали</a:t>
            </a:r>
            <a:r>
              <a:rPr lang="ru-RU" dirty="0"/>
              <a:t>, </a:t>
            </a:r>
            <a:r>
              <a:rPr lang="ru-RU" dirty="0" err="1"/>
              <a:t>испанското</a:t>
            </a:r>
            <a:r>
              <a:rPr lang="ru-RU" dirty="0"/>
              <a:t> </a:t>
            </a:r>
            <a:r>
              <a:rPr lang="ru-RU" dirty="0" err="1"/>
              <a:t>изкуство</a:t>
            </a:r>
            <a:r>
              <a:rPr lang="ru-RU" dirty="0"/>
              <a:t> е сред </a:t>
            </a:r>
            <a:r>
              <a:rPr lang="ru-RU" dirty="0" err="1"/>
              <a:t>най-изящните</a:t>
            </a:r>
            <a:r>
              <a:rPr lang="ru-RU" dirty="0"/>
              <a:t> в света и </a:t>
            </a:r>
            <a:r>
              <a:rPr lang="ru-RU" dirty="0" err="1"/>
              <a:t>привлича</a:t>
            </a:r>
            <a:r>
              <a:rPr lang="ru-RU" dirty="0"/>
              <a:t> ценители от </a:t>
            </a:r>
            <a:r>
              <a:rPr lang="ru-RU" dirty="0" err="1"/>
              <a:t>цял</a:t>
            </a:r>
            <a:r>
              <a:rPr lang="ru-RU" dirty="0"/>
              <a:t> свят година след година .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2745979" y="1036414"/>
            <a:ext cx="3507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dirty="0"/>
              <a:t>Испанско изкуство</a:t>
            </a:r>
          </a:p>
        </p:txBody>
      </p:sp>
      <p:pic>
        <p:nvPicPr>
          <p:cNvPr id="3074" name="Picture 2" descr="Картина Испански танц от Кристина Захариева | Дея Ар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81" y="122163"/>
            <a:ext cx="257361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спански танц - картина: Живопис, Маслени бои от M040464 (Мариана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53" y="4389498"/>
            <a:ext cx="3197596" cy="24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картина с маслени бои Испания | Картини, Пластики | гр. Бургас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3080" name="Picture 8" descr="картина с маслени бои Испания | Картини, Пластики | гр. Бургас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2163"/>
            <a:ext cx="2438004" cy="182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7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990511" y="320245"/>
            <a:ext cx="3583943" cy="720080"/>
          </a:xfrm>
        </p:spPr>
        <p:txBody>
          <a:bodyPr/>
          <a:lstStyle/>
          <a:p>
            <a:r>
              <a:rPr lang="bg-BG" dirty="0" smtClean="0"/>
              <a:t>Танцово изкуство</a:t>
            </a:r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611560" y="2348880"/>
            <a:ext cx="228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В </a:t>
            </a:r>
            <a:r>
              <a:rPr lang="ru-RU" sz="1400" dirty="0" err="1">
                <a:solidFill>
                  <a:prstClr val="black"/>
                </a:solidFill>
              </a:rPr>
              <a:t>продължение</a:t>
            </a:r>
            <a:r>
              <a:rPr lang="ru-RU" sz="1400" dirty="0">
                <a:solidFill>
                  <a:prstClr val="black"/>
                </a:solidFill>
              </a:rPr>
              <a:t> на много </a:t>
            </a:r>
            <a:r>
              <a:rPr lang="ru-RU" sz="1400" dirty="0" err="1">
                <a:solidFill>
                  <a:prstClr val="black"/>
                </a:solidFill>
              </a:rPr>
              <a:t>хилядолетия</a:t>
            </a:r>
            <a:r>
              <a:rPr lang="ru-RU" sz="1400" dirty="0">
                <a:solidFill>
                  <a:prstClr val="black"/>
                </a:solidFill>
              </a:rPr>
              <a:t> Испания е известна </a:t>
            </a:r>
            <a:r>
              <a:rPr lang="ru-RU" sz="1400" dirty="0" err="1">
                <a:solidFill>
                  <a:prstClr val="black"/>
                </a:solidFill>
              </a:rPr>
              <a:t>като</a:t>
            </a:r>
            <a:r>
              <a:rPr lang="ru-RU" sz="1400" dirty="0">
                <a:solidFill>
                  <a:prstClr val="black"/>
                </a:solidFill>
              </a:rPr>
              <a:t> Иберия. </a:t>
            </a:r>
            <a:r>
              <a:rPr lang="ru-RU" sz="1400" dirty="0" err="1">
                <a:solidFill>
                  <a:prstClr val="black"/>
                </a:solidFill>
              </a:rPr>
              <a:t>Първите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му</a:t>
            </a:r>
            <a:r>
              <a:rPr lang="ru-RU" sz="1400" dirty="0">
                <a:solidFill>
                  <a:prstClr val="black"/>
                </a:solidFill>
              </a:rPr>
              <a:t> жители се </a:t>
            </a:r>
            <a:r>
              <a:rPr lang="ru-RU" sz="1400" dirty="0" err="1">
                <a:solidFill>
                  <a:prstClr val="black"/>
                </a:solidFill>
              </a:rPr>
              <a:t>характеризират</a:t>
            </a:r>
            <a:r>
              <a:rPr lang="ru-RU" sz="1400" dirty="0">
                <a:solidFill>
                  <a:prstClr val="black"/>
                </a:solidFill>
              </a:rPr>
              <a:t> с много колоритен </a:t>
            </a:r>
            <a:r>
              <a:rPr lang="ru-RU" sz="1400" dirty="0" err="1">
                <a:solidFill>
                  <a:prstClr val="black"/>
                </a:solidFill>
              </a:rPr>
              <a:t>етнически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състав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който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прави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испанските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народни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танци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чиито</a:t>
            </a:r>
            <a:r>
              <a:rPr lang="ru-RU" sz="1400" dirty="0">
                <a:solidFill>
                  <a:prstClr val="black"/>
                </a:solidFill>
              </a:rPr>
              <a:t> имена </a:t>
            </a:r>
            <a:r>
              <a:rPr lang="ru-RU" sz="1400" dirty="0" err="1">
                <a:solidFill>
                  <a:prstClr val="black"/>
                </a:solidFill>
              </a:rPr>
              <a:t>са</a:t>
            </a:r>
            <a:r>
              <a:rPr lang="ru-RU" sz="1400" dirty="0">
                <a:solidFill>
                  <a:prstClr val="black"/>
                </a:solidFill>
              </a:rPr>
              <a:t> много </a:t>
            </a:r>
            <a:r>
              <a:rPr lang="ru-RU" sz="1400" dirty="0" err="1">
                <a:solidFill>
                  <a:prstClr val="black"/>
                </a:solidFill>
              </a:rPr>
              <a:t>звучащи</a:t>
            </a:r>
            <a:r>
              <a:rPr lang="ru-RU" sz="1400" dirty="0">
                <a:solidFill>
                  <a:prstClr val="black"/>
                </a:solidFill>
              </a:rPr>
              <a:t>, толкова </a:t>
            </a:r>
            <a:r>
              <a:rPr lang="ru-RU" sz="1400" dirty="0" err="1">
                <a:solidFill>
                  <a:prstClr val="black"/>
                </a:solidFill>
              </a:rPr>
              <a:t>уникални</a:t>
            </a:r>
            <a:r>
              <a:rPr lang="ru-RU" sz="1400" dirty="0">
                <a:solidFill>
                  <a:prstClr val="black"/>
                </a:solidFill>
              </a:rPr>
              <a:t> и </a:t>
            </a:r>
            <a:r>
              <a:rPr lang="ru-RU" sz="1400" dirty="0" err="1">
                <a:solidFill>
                  <a:prstClr val="black"/>
                </a:solidFill>
              </a:rPr>
              <a:t>разнообразни</a:t>
            </a:r>
            <a:r>
              <a:rPr lang="ru-RU" sz="1400" dirty="0">
                <a:solidFill>
                  <a:prstClr val="black"/>
                </a:solidFill>
              </a:rPr>
              <a:t>. </a:t>
            </a:r>
            <a:r>
              <a:rPr lang="ru-RU" sz="1400" dirty="0" err="1">
                <a:solidFill>
                  <a:prstClr val="black"/>
                </a:solidFill>
              </a:rPr>
              <a:t>Танцовото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изкуство</a:t>
            </a:r>
            <a:r>
              <a:rPr lang="ru-RU" sz="1400" dirty="0">
                <a:solidFill>
                  <a:prstClr val="black"/>
                </a:solidFill>
              </a:rPr>
              <a:t> е </a:t>
            </a:r>
            <a:r>
              <a:rPr lang="ru-RU" sz="1400" dirty="0" err="1">
                <a:solidFill>
                  <a:prstClr val="black"/>
                </a:solidFill>
              </a:rPr>
              <a:t>повлияно</a:t>
            </a:r>
            <a:r>
              <a:rPr lang="ru-RU" sz="1400" dirty="0">
                <a:solidFill>
                  <a:prstClr val="black"/>
                </a:solidFill>
              </a:rPr>
              <a:t> в много отношения от </a:t>
            </a:r>
            <a:r>
              <a:rPr lang="ru-RU" sz="1400" dirty="0" err="1">
                <a:solidFill>
                  <a:prstClr val="black"/>
                </a:solidFill>
              </a:rPr>
              <a:t>келтите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живели</a:t>
            </a:r>
            <a:r>
              <a:rPr lang="ru-RU" sz="1400" dirty="0">
                <a:solidFill>
                  <a:prstClr val="black"/>
                </a:solidFill>
              </a:rPr>
              <a:t> в Иберия </a:t>
            </a:r>
            <a:r>
              <a:rPr lang="ru-RU" sz="1400" dirty="0" err="1">
                <a:solidFill>
                  <a:prstClr val="black"/>
                </a:solidFill>
              </a:rPr>
              <a:t>през</a:t>
            </a:r>
            <a:r>
              <a:rPr lang="ru-RU" sz="1400" dirty="0">
                <a:solidFill>
                  <a:prstClr val="black"/>
                </a:solidFill>
              </a:rPr>
              <a:t> 500 г. </a:t>
            </a:r>
            <a:r>
              <a:rPr lang="ru-RU" sz="1400" dirty="0" err="1">
                <a:solidFill>
                  <a:prstClr val="black"/>
                </a:solidFill>
              </a:rPr>
              <a:t>пр.н.е</a:t>
            </a:r>
            <a:r>
              <a:rPr lang="ru-RU" sz="1400" dirty="0">
                <a:solidFill>
                  <a:prstClr val="black"/>
                </a:solidFill>
              </a:rPr>
              <a:t>., </a:t>
            </a:r>
            <a:r>
              <a:rPr lang="ru-RU" sz="1400" dirty="0" err="1">
                <a:solidFill>
                  <a:prstClr val="black"/>
                </a:solidFill>
              </a:rPr>
              <a:t>както</a:t>
            </a:r>
            <a:r>
              <a:rPr lang="ru-RU" sz="1400" dirty="0">
                <a:solidFill>
                  <a:prstClr val="black"/>
                </a:solidFill>
              </a:rPr>
              <a:t> и от </a:t>
            </a:r>
            <a:r>
              <a:rPr lang="ru-RU" sz="1400" dirty="0" err="1">
                <a:solidFill>
                  <a:prstClr val="black"/>
                </a:solidFill>
              </a:rPr>
              <a:t>маврите</a:t>
            </a:r>
            <a:r>
              <a:rPr lang="ru-RU" sz="1400" dirty="0">
                <a:solidFill>
                  <a:prstClr val="black"/>
                </a:solidFill>
              </a:rPr>
              <a:t>, </a:t>
            </a:r>
            <a:r>
              <a:rPr lang="ru-RU" sz="1400" dirty="0" err="1">
                <a:solidFill>
                  <a:prstClr val="black"/>
                </a:solidFill>
              </a:rPr>
              <a:t>които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заемат</a:t>
            </a:r>
            <a:r>
              <a:rPr lang="ru-RU" sz="1400" dirty="0">
                <a:solidFill>
                  <a:prstClr val="black"/>
                </a:solidFill>
              </a:rPr>
              <a:t> Испания в </a:t>
            </a:r>
            <a:r>
              <a:rPr lang="ru-RU" sz="1400" dirty="0" err="1">
                <a:solidFill>
                  <a:prstClr val="black"/>
                </a:solidFill>
              </a:rPr>
              <a:t>продължение</a:t>
            </a:r>
            <a:r>
              <a:rPr lang="ru-RU" sz="1400" dirty="0">
                <a:solidFill>
                  <a:prstClr val="black"/>
                </a:solidFill>
              </a:rPr>
              <a:t> на </a:t>
            </a:r>
            <a:r>
              <a:rPr lang="ru-RU" sz="1400" dirty="0" err="1">
                <a:solidFill>
                  <a:prstClr val="black"/>
                </a:solidFill>
              </a:rPr>
              <a:t>седемстотин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години</a:t>
            </a:r>
            <a:endParaRPr lang="bg-BG" sz="1400" dirty="0">
              <a:solidFill>
                <a:prstClr val="black"/>
              </a:solidFill>
            </a:endParaRPr>
          </a:p>
        </p:txBody>
      </p:sp>
      <p:pic>
        <p:nvPicPr>
          <p:cNvPr id="4098" name="Picture 2" descr="Испански танцово заглав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896" y="160338"/>
            <a:ext cx="3014798" cy="236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Най-известният испански танц: името. Списък и видове испанск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4102" name="Picture 6" descr="Национален балет на Испания - София, България - Peika.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344" y="4364630"/>
            <a:ext cx="35623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Най-известният испански танц: името. Списък и видове испанск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60" y="1920312"/>
            <a:ext cx="28854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Фламенко шоу – Испания :: Туристически обекти | Бохем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2389781" cy="175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3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3744416" cy="649584"/>
          </a:xfrm>
        </p:spPr>
        <p:txBody>
          <a:bodyPr>
            <a:normAutofit fontScale="90000"/>
          </a:bodyPr>
          <a:lstStyle/>
          <a:p>
            <a:r>
              <a:rPr lang="bg-BG" sz="4000" dirty="0" smtClean="0"/>
              <a:t>Бикоборство</a:t>
            </a:r>
            <a:endParaRPr lang="bg-BG" sz="4000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179512" y="12687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Бикоборството</a:t>
            </a:r>
            <a:r>
              <a:rPr lang="ru-RU" dirty="0"/>
              <a:t> е </a:t>
            </a:r>
            <a:r>
              <a:rPr lang="ru-RU" dirty="0" err="1"/>
              <a:t>съществувала</a:t>
            </a:r>
            <a:r>
              <a:rPr lang="ru-RU" dirty="0"/>
              <a:t> в </a:t>
            </a:r>
            <a:r>
              <a:rPr lang="ru-RU" dirty="0" err="1"/>
              <a:t>продължение</a:t>
            </a:r>
            <a:r>
              <a:rPr lang="ru-RU" dirty="0"/>
              <a:t> на </a:t>
            </a:r>
            <a:r>
              <a:rPr lang="ru-RU" dirty="0" err="1"/>
              <a:t>хиляди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и е бил популярен в Испания в </a:t>
            </a:r>
            <a:r>
              <a:rPr lang="ru-RU" dirty="0" err="1"/>
              <a:t>продължение</a:t>
            </a:r>
            <a:r>
              <a:rPr lang="ru-RU" dirty="0"/>
              <a:t> на почти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хилядолетие</a:t>
            </a:r>
            <a:r>
              <a:rPr lang="ru-RU" dirty="0"/>
              <a:t>, </a:t>
            </a:r>
            <a:r>
              <a:rPr lang="ru-RU" dirty="0" err="1"/>
              <a:t>въпреки</a:t>
            </a:r>
            <a:r>
              <a:rPr lang="ru-RU" dirty="0"/>
              <a:t> че </a:t>
            </a:r>
            <a:r>
              <a:rPr lang="ru-RU" dirty="0" err="1"/>
              <a:t>някои</a:t>
            </a:r>
            <a:r>
              <a:rPr lang="ru-RU" dirty="0"/>
              <a:t> </a:t>
            </a:r>
            <a:r>
              <a:rPr lang="ru-RU" dirty="0" err="1"/>
              <a:t>казват</a:t>
            </a:r>
            <a:r>
              <a:rPr lang="ru-RU" dirty="0"/>
              <a:t>, че </a:t>
            </a:r>
            <a:r>
              <a:rPr lang="ru-RU" dirty="0" err="1"/>
              <a:t>тя</a:t>
            </a:r>
            <a:r>
              <a:rPr lang="ru-RU" dirty="0"/>
              <a:t> е </a:t>
            </a:r>
            <a:r>
              <a:rPr lang="ru-RU" dirty="0" err="1"/>
              <a:t>съществувала</a:t>
            </a:r>
            <a:r>
              <a:rPr lang="ru-RU" dirty="0"/>
              <a:t> в Испания, </a:t>
            </a:r>
            <a:r>
              <a:rPr lang="ru-RU" dirty="0" err="1"/>
              <a:t>тъй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по </a:t>
            </a:r>
            <a:r>
              <a:rPr lang="ru-RU" dirty="0" err="1"/>
              <a:t>времето</a:t>
            </a:r>
            <a:r>
              <a:rPr lang="ru-RU" dirty="0"/>
              <a:t> на император Клавдий </a:t>
            </a:r>
            <a:r>
              <a:rPr lang="ru-RU" dirty="0" err="1"/>
              <a:t>преди</a:t>
            </a:r>
            <a:r>
              <a:rPr lang="ru-RU" dirty="0"/>
              <a:t> две </a:t>
            </a:r>
            <a:r>
              <a:rPr lang="ru-RU" dirty="0" err="1"/>
              <a:t>хиляди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5122" name="Picture 2" descr="Бикоборството в Андалусия, Исп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8" y="3429000"/>
            <a:ext cx="4837889" cy="322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tripsavvy.com/thmb/LqaoENIr-oo54ZscqbnPEhNkAHI=/3034x2023/filters:fill%28auto,1%29/GettyImages-512312717-58bdc9053df78c353cae7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2975234" cy="322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ационални традиции на Испа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70" y="982240"/>
            <a:ext cx="21907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9592" y="97160"/>
            <a:ext cx="3744416" cy="595536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Испански традиции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539552" y="692696"/>
            <a:ext cx="36724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</a:t>
            </a:r>
            <a:r>
              <a:rPr lang="ru-RU" dirty="0" err="1"/>
              <a:t>разлика</a:t>
            </a:r>
            <a:r>
              <a:rPr lang="ru-RU" dirty="0"/>
              <a:t> от много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страни</a:t>
            </a:r>
            <a:r>
              <a:rPr lang="ru-RU" dirty="0"/>
              <a:t>, в Испания </a:t>
            </a:r>
            <a:r>
              <a:rPr lang="ru-RU" dirty="0" err="1"/>
              <a:t>коледните</a:t>
            </a:r>
            <a:r>
              <a:rPr lang="ru-RU" dirty="0"/>
              <a:t> и </a:t>
            </a:r>
            <a:r>
              <a:rPr lang="ru-RU" dirty="0" err="1"/>
              <a:t>новогодишните</a:t>
            </a:r>
            <a:r>
              <a:rPr lang="ru-RU" dirty="0"/>
              <a:t> </a:t>
            </a:r>
            <a:r>
              <a:rPr lang="ru-RU" dirty="0" err="1"/>
              <a:t>празници</a:t>
            </a:r>
            <a:r>
              <a:rPr lang="ru-RU" dirty="0"/>
              <a:t> </a:t>
            </a:r>
            <a:r>
              <a:rPr lang="ru-RU" dirty="0" err="1"/>
              <a:t>далеч</a:t>
            </a:r>
            <a:r>
              <a:rPr lang="ru-RU" dirty="0"/>
              <a:t> не </a:t>
            </a:r>
            <a:r>
              <a:rPr lang="ru-RU" dirty="0" err="1"/>
              <a:t>са</a:t>
            </a:r>
            <a:r>
              <a:rPr lang="ru-RU" dirty="0"/>
              <a:t> толкова </a:t>
            </a:r>
            <a:r>
              <a:rPr lang="ru-RU" dirty="0" err="1"/>
              <a:t>комерсиализирани</a:t>
            </a:r>
            <a:r>
              <a:rPr lang="ru-RU" dirty="0"/>
              <a:t>. За </a:t>
            </a:r>
            <a:r>
              <a:rPr lang="ru-RU" dirty="0" err="1"/>
              <a:t>тях</a:t>
            </a:r>
            <a:r>
              <a:rPr lang="ru-RU" dirty="0"/>
              <a:t> Рождество е </a:t>
            </a:r>
            <a:r>
              <a:rPr lang="ru-RU" dirty="0" err="1"/>
              <a:t>дълбоко</a:t>
            </a:r>
            <a:r>
              <a:rPr lang="ru-RU" dirty="0"/>
              <a:t> религиозен </a:t>
            </a:r>
            <a:r>
              <a:rPr lang="ru-RU" dirty="0" err="1"/>
              <a:t>празник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събира</a:t>
            </a:r>
            <a:r>
              <a:rPr lang="ru-RU" dirty="0"/>
              <a:t> </a:t>
            </a:r>
            <a:r>
              <a:rPr lang="ru-RU" dirty="0" err="1"/>
              <a:t>цялото</a:t>
            </a:r>
            <a:r>
              <a:rPr lang="ru-RU" dirty="0"/>
              <a:t> семейство. </a:t>
            </a:r>
            <a:r>
              <a:rPr lang="ru-RU" dirty="0" err="1"/>
              <a:t>Освен</a:t>
            </a:r>
            <a:r>
              <a:rPr lang="ru-RU" dirty="0"/>
              <a:t> зелените </a:t>
            </a:r>
            <a:r>
              <a:rPr lang="ru-RU" dirty="0" err="1"/>
              <a:t>дръвчета</a:t>
            </a:r>
            <a:r>
              <a:rPr lang="ru-RU" dirty="0"/>
              <a:t>, </a:t>
            </a:r>
            <a:r>
              <a:rPr lang="ru-RU" dirty="0" err="1"/>
              <a:t>венци</a:t>
            </a:r>
            <a:r>
              <a:rPr lang="ru-RU" dirty="0"/>
              <a:t> и </a:t>
            </a:r>
            <a:r>
              <a:rPr lang="ru-RU" dirty="0" err="1"/>
              <a:t>гирлянди</a:t>
            </a:r>
            <a:r>
              <a:rPr lang="ru-RU" dirty="0"/>
              <a:t>, в </a:t>
            </a:r>
            <a:r>
              <a:rPr lang="ru-RU" dirty="0" err="1"/>
              <a:t>домовете</a:t>
            </a:r>
            <a:r>
              <a:rPr lang="ru-RU" dirty="0"/>
              <a:t> можете да видите множество </a:t>
            </a:r>
            <a:r>
              <a:rPr lang="ru-RU" dirty="0" err="1"/>
              <a:t>украси</a:t>
            </a:r>
            <a:r>
              <a:rPr lang="ru-RU" dirty="0"/>
              <a:t>, </a:t>
            </a:r>
            <a:r>
              <a:rPr lang="ru-RU" dirty="0" err="1"/>
              <a:t>описващи</a:t>
            </a:r>
            <a:r>
              <a:rPr lang="ru-RU" dirty="0"/>
              <a:t> сцена от </a:t>
            </a:r>
            <a:r>
              <a:rPr lang="ru-RU" dirty="0" err="1"/>
              <a:t>раждането</a:t>
            </a:r>
            <a:r>
              <a:rPr lang="ru-RU" dirty="0"/>
              <a:t> на Христос.</a:t>
            </a:r>
          </a:p>
          <a:p>
            <a:r>
              <a:rPr lang="ru-RU" dirty="0" err="1"/>
              <a:t>Коледните</a:t>
            </a:r>
            <a:r>
              <a:rPr lang="ru-RU" dirty="0"/>
              <a:t> дни </a:t>
            </a:r>
            <a:r>
              <a:rPr lang="ru-RU" dirty="0" err="1"/>
              <a:t>започват</a:t>
            </a:r>
            <a:r>
              <a:rPr lang="ru-RU" dirty="0"/>
              <a:t> от 8 </a:t>
            </a:r>
            <a:r>
              <a:rPr lang="ru-RU" dirty="0" err="1"/>
              <a:t>декември</a:t>
            </a:r>
            <a:r>
              <a:rPr lang="ru-RU" dirty="0"/>
              <a:t> с </a:t>
            </a:r>
            <a:r>
              <a:rPr lang="ru-RU" dirty="0" err="1"/>
              <a:t>честването</a:t>
            </a:r>
            <a:r>
              <a:rPr lang="ru-RU" dirty="0"/>
              <a:t> на </a:t>
            </a:r>
            <a:r>
              <a:rPr lang="ru-RU" dirty="0" err="1"/>
              <a:t>деня</a:t>
            </a:r>
            <a:r>
              <a:rPr lang="ru-RU" dirty="0"/>
              <a:t> на </a:t>
            </a:r>
            <a:r>
              <a:rPr lang="ru-RU" dirty="0" err="1"/>
              <a:t>непорочното</a:t>
            </a:r>
            <a:r>
              <a:rPr lang="ru-RU" dirty="0"/>
              <a:t> зачатие. На </a:t>
            </a:r>
            <a:r>
              <a:rPr lang="ru-RU" dirty="0" err="1"/>
              <a:t>бъдни</a:t>
            </a:r>
            <a:r>
              <a:rPr lang="ru-RU" dirty="0"/>
              <a:t> вечер </a:t>
            </a:r>
            <a:r>
              <a:rPr lang="ru-RU" dirty="0" err="1"/>
              <a:t>семействата</a:t>
            </a:r>
            <a:r>
              <a:rPr lang="ru-RU" dirty="0"/>
              <a:t> поставят </a:t>
            </a:r>
            <a:r>
              <a:rPr lang="ru-RU" dirty="0" err="1"/>
              <a:t>свещи</a:t>
            </a:r>
            <a:r>
              <a:rPr lang="ru-RU" dirty="0"/>
              <a:t> или малки </a:t>
            </a:r>
            <a:r>
              <a:rPr lang="ru-RU" dirty="0" err="1"/>
              <a:t>лампи</a:t>
            </a:r>
            <a:r>
              <a:rPr lang="ru-RU" dirty="0"/>
              <a:t> на </a:t>
            </a:r>
            <a:r>
              <a:rPr lang="ru-RU" dirty="0" err="1"/>
              <a:t>своите</a:t>
            </a:r>
            <a:r>
              <a:rPr lang="ru-RU" dirty="0"/>
              <a:t> </a:t>
            </a:r>
            <a:r>
              <a:rPr lang="ru-RU" dirty="0" err="1"/>
              <a:t>прозорци</a:t>
            </a:r>
            <a:r>
              <a:rPr lang="ru-RU" dirty="0"/>
              <a:t>, </a:t>
            </a:r>
            <a:r>
              <a:rPr lang="ru-RU" dirty="0" err="1"/>
              <a:t>вярвайки</a:t>
            </a:r>
            <a:r>
              <a:rPr lang="ru-RU" dirty="0"/>
              <a:t>, че </a:t>
            </a:r>
            <a:r>
              <a:rPr lang="ru-RU" dirty="0" err="1"/>
              <a:t>светлината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насочи</a:t>
            </a:r>
            <a:r>
              <a:rPr lang="ru-RU" dirty="0"/>
              <a:t> </a:t>
            </a:r>
            <a:r>
              <a:rPr lang="ru-RU" dirty="0" err="1"/>
              <a:t>детето</a:t>
            </a:r>
            <a:r>
              <a:rPr lang="ru-RU" dirty="0"/>
              <a:t> на Христос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всеки</a:t>
            </a:r>
            <a:r>
              <a:rPr lang="ru-RU" dirty="0"/>
              <a:t> дом. </a:t>
            </a:r>
            <a:r>
              <a:rPr lang="ru-RU" dirty="0" err="1"/>
              <a:t>Късно</a:t>
            </a:r>
            <a:r>
              <a:rPr lang="ru-RU" dirty="0"/>
              <a:t> </a:t>
            </a:r>
            <a:r>
              <a:rPr lang="ru-RU" dirty="0" err="1"/>
              <a:t>вечерта</a:t>
            </a:r>
            <a:r>
              <a:rPr lang="ru-RU" dirty="0"/>
              <a:t> на „</a:t>
            </a:r>
            <a:r>
              <a:rPr lang="ru-RU" dirty="0" err="1"/>
              <a:t>Ноче</a:t>
            </a:r>
            <a:r>
              <a:rPr lang="ru-RU" dirty="0"/>
              <a:t> </a:t>
            </a:r>
            <a:r>
              <a:rPr lang="ru-RU" dirty="0" err="1"/>
              <a:t>буена</a:t>
            </a:r>
            <a:r>
              <a:rPr lang="ru-RU" dirty="0"/>
              <a:t>“ се </a:t>
            </a:r>
            <a:r>
              <a:rPr lang="ru-RU" dirty="0" err="1"/>
              <a:t>сервират</a:t>
            </a:r>
            <a:r>
              <a:rPr lang="ru-RU" dirty="0"/>
              <a:t> </a:t>
            </a:r>
            <a:r>
              <a:rPr lang="ru-RU" dirty="0" err="1"/>
              <a:t>морски</a:t>
            </a:r>
            <a:r>
              <a:rPr lang="ru-RU" dirty="0"/>
              <a:t> </a:t>
            </a:r>
            <a:r>
              <a:rPr lang="ru-RU" dirty="0" err="1"/>
              <a:t>дарове</a:t>
            </a:r>
            <a:r>
              <a:rPr lang="ru-RU" dirty="0"/>
              <a:t> и нуга </a:t>
            </a:r>
            <a:r>
              <a:rPr lang="ru-RU" dirty="0" err="1"/>
              <a:t>бонбони</a:t>
            </a:r>
            <a:r>
              <a:rPr lang="ru-RU" dirty="0"/>
              <a:t>.</a:t>
            </a:r>
          </a:p>
        </p:txBody>
      </p:sp>
      <p:pic>
        <p:nvPicPr>
          <p:cNvPr id="6146" name="Picture 2" descr="тримата-влъхви-неща-от-испанската-култу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95" y="3396807"/>
            <a:ext cx="4889351" cy="326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5 необичайни коледни традиции в Исп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095625" cy="206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мпозитни">
  <a:themeElements>
    <a:clrScheme name="Композитни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Композитни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мпозитн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110</TotalTime>
  <Words>376</Words>
  <Application>Microsoft Office PowerPoint</Application>
  <PresentationFormat>Презентация на цял екран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Композитни</vt:lpstr>
      <vt:lpstr>  Културно наследство на Испания Изготвена от 7 клас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Танцово изкуство</vt:lpstr>
      <vt:lpstr>Бикоборство</vt:lpstr>
      <vt:lpstr>Испански традиции 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Културно наследство на Испания</dc:title>
  <dc:creator>Acer</dc:creator>
  <cp:lastModifiedBy>User</cp:lastModifiedBy>
  <cp:revision>12</cp:revision>
  <dcterms:created xsi:type="dcterms:W3CDTF">2020-05-09T15:29:25Z</dcterms:created>
  <dcterms:modified xsi:type="dcterms:W3CDTF">2020-05-24T19:35:09Z</dcterms:modified>
</cp:coreProperties>
</file>