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02" y="4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аво съединение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лавие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9" name="Подзаглавие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bg-BG" smtClean="0"/>
              <a:t>Щракнете за редакция стил подзагл. обр.</a:t>
            </a:r>
            <a:endParaRPr kumimoji="0" lang="en-US"/>
          </a:p>
        </p:txBody>
      </p:sp>
      <p:sp>
        <p:nvSpPr>
          <p:cNvPr id="16" name="Контейнер за 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8458-9AB1-4DF9-965C-0C8F3683CB36}" type="datetimeFigureOut">
              <a:rPr lang="bg-BG" smtClean="0"/>
              <a:t>11.5.2020 г.</a:t>
            </a:fld>
            <a:endParaRPr lang="bg-BG"/>
          </a:p>
        </p:txBody>
      </p:sp>
      <p:sp>
        <p:nvSpPr>
          <p:cNvPr id="2" name="Контейнер за долния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5" name="Контейнер за номер на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A838223-169F-42D9-8197-8A5860ECAD16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8458-9AB1-4DF9-965C-0C8F3683CB36}" type="datetimeFigureOut">
              <a:rPr lang="bg-BG" smtClean="0"/>
              <a:t>11.5.2020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38223-169F-42D9-8197-8A5860ECAD16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8458-9AB1-4DF9-965C-0C8F3683CB36}" type="datetimeFigureOut">
              <a:rPr lang="bg-BG" smtClean="0"/>
              <a:t>11.5.2020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38223-169F-42D9-8197-8A5860ECAD16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лавие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27" name="Контейнер за съдържани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25" name="Контейнер за 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8458-9AB1-4DF9-965C-0C8F3683CB36}" type="datetimeFigureOut">
              <a:rPr lang="bg-BG" smtClean="0"/>
              <a:t>11.5.2020 г.</a:t>
            </a:fld>
            <a:endParaRPr lang="bg-BG"/>
          </a:p>
        </p:txBody>
      </p:sp>
      <p:sp>
        <p:nvSpPr>
          <p:cNvPr id="19" name="Контейнер за долния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bg-BG"/>
          </a:p>
        </p:txBody>
      </p:sp>
      <p:sp>
        <p:nvSpPr>
          <p:cNvPr id="16" name="Контейнер за номер на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A838223-169F-42D9-8197-8A5860ECAD16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секция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аво съединение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ов контейнер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19" name="Контейнер за 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8458-9AB1-4DF9-965C-0C8F3683CB36}" type="datetimeFigureOut">
              <a:rPr lang="bg-BG" smtClean="0"/>
              <a:t>11.5.2020 г.</a:t>
            </a:fld>
            <a:endParaRPr lang="bg-BG"/>
          </a:p>
        </p:txBody>
      </p:sp>
      <p:sp>
        <p:nvSpPr>
          <p:cNvPr id="11" name="Контейнер за долния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6" name="Контейнер за номер на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38223-169F-42D9-8197-8A5860ECAD16}" type="slidenum">
              <a:rPr lang="bg-BG" smtClean="0"/>
              <a:t>‹#›</a:t>
            </a:fld>
            <a:endParaRPr lang="bg-BG"/>
          </a:p>
        </p:txBody>
      </p:sp>
      <p:sp>
        <p:nvSpPr>
          <p:cNvPr id="8" name="Заглавие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лавие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14" name="Контейнер за съдържани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13" name="Контейнер за съдържани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21" name="Контейнер за 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8458-9AB1-4DF9-965C-0C8F3683CB36}" type="datetimeFigureOut">
              <a:rPr lang="bg-BG" smtClean="0"/>
              <a:t>11.5.2020 г.</a:t>
            </a:fld>
            <a:endParaRPr lang="bg-BG"/>
          </a:p>
        </p:txBody>
      </p:sp>
      <p:sp>
        <p:nvSpPr>
          <p:cNvPr id="10" name="Контейнер за долния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1" name="Контейнер за номер на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38223-169F-42D9-8197-8A5860ECAD16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лавие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13" name="Текстов контейнер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25" name="Текстов контейнер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28" name="Контейнер за съдържани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10" name="Контейнер за 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8458-9AB1-4DF9-965C-0C8F3683CB36}" type="datetimeFigureOut">
              <a:rPr lang="bg-BG" smtClean="0"/>
              <a:t>11.5.2020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A838223-169F-42D9-8197-8A5860ECAD16}" type="slidenum">
              <a:rPr lang="bg-BG" smtClean="0"/>
              <a:t>‹#›</a:t>
            </a:fld>
            <a:endParaRPr lang="bg-BG"/>
          </a:p>
        </p:txBody>
      </p:sp>
      <p:sp>
        <p:nvSpPr>
          <p:cNvPr id="11" name="Право съединение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лавие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12" name="Контейнер за 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8458-9AB1-4DF9-965C-0C8F3683CB36}" type="datetimeFigureOut">
              <a:rPr lang="bg-BG" smtClean="0"/>
              <a:t>11.5.2020 г.</a:t>
            </a:fld>
            <a:endParaRPr lang="bg-BG"/>
          </a:p>
        </p:txBody>
      </p:sp>
      <p:sp>
        <p:nvSpPr>
          <p:cNvPr id="21" name="Контейнер за долния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38223-169F-42D9-8197-8A5860ECAD16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8458-9AB1-4DF9-965C-0C8F3683CB36}" type="datetimeFigureOut">
              <a:rPr lang="bg-BG" smtClean="0"/>
              <a:t>11.5.2020 г.</a:t>
            </a:fld>
            <a:endParaRPr lang="bg-BG"/>
          </a:p>
        </p:txBody>
      </p:sp>
      <p:sp>
        <p:nvSpPr>
          <p:cNvPr id="24" name="Контейнер за долния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38223-169F-42D9-8197-8A5860ECAD16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аво съединение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лавие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26" name="Текстов контейнер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14" name="Контейнер за съдържани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25" name="Контейнер за 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8458-9AB1-4DF9-965C-0C8F3683CB36}" type="datetimeFigureOut">
              <a:rPr lang="bg-BG" smtClean="0"/>
              <a:t>11.5.2020 г.</a:t>
            </a:fld>
            <a:endParaRPr lang="bg-BG"/>
          </a:p>
        </p:txBody>
      </p:sp>
      <p:sp>
        <p:nvSpPr>
          <p:cNvPr id="29" name="Контейнер за долния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38223-169F-42D9-8197-8A5860ECAD16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Контейнер за картина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bg-BG" smtClean="0"/>
              <a:t>Щракнете върху иконата, за да добавите картина</a:t>
            </a:r>
            <a:endParaRPr kumimoji="0" lang="en-US" dirty="0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8458-9AB1-4DF9-965C-0C8F3683CB36}" type="datetimeFigureOut">
              <a:rPr lang="bg-BG" smtClean="0"/>
              <a:t>11.5.2020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1" name="Контейнер за номер на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38223-169F-42D9-8197-8A5860ECAD16}" type="slidenum">
              <a:rPr lang="bg-BG" smtClean="0"/>
              <a:t>‹#›</a:t>
            </a:fld>
            <a:endParaRPr lang="bg-BG"/>
          </a:p>
        </p:txBody>
      </p:sp>
      <p:sp>
        <p:nvSpPr>
          <p:cNvPr id="17" name="Заглавие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26" name="Текстов контейнер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аво съединение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ов контейнер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kumimoji="0" lang="bg-BG" smtClean="0"/>
              <a:t>Второ ниво</a:t>
            </a:r>
          </a:p>
          <a:p>
            <a:pPr lvl="2" eaLnBrk="1" latinLnBrk="0" hangingPunct="1"/>
            <a:r>
              <a:rPr kumimoji="0" lang="bg-BG" smtClean="0"/>
              <a:t>Трето ниво</a:t>
            </a:r>
          </a:p>
          <a:p>
            <a:pPr lvl="3" eaLnBrk="1" latinLnBrk="0" hangingPunct="1"/>
            <a:r>
              <a:rPr kumimoji="0" lang="bg-BG" smtClean="0"/>
              <a:t>Четвърто ниво</a:t>
            </a:r>
          </a:p>
          <a:p>
            <a:pPr lvl="4" eaLnBrk="1" latinLnBrk="0" hangingPunct="1"/>
            <a:r>
              <a:rPr kumimoji="0" lang="bg-BG" smtClean="0"/>
              <a:t>Пето ниво</a:t>
            </a:r>
            <a:endParaRPr kumimoji="0" lang="en-US"/>
          </a:p>
        </p:txBody>
      </p:sp>
      <p:sp>
        <p:nvSpPr>
          <p:cNvPr id="11" name="Контейнер за 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CF28458-9AB1-4DF9-965C-0C8F3683CB36}" type="datetimeFigureOut">
              <a:rPr lang="bg-BG" smtClean="0"/>
              <a:t>11.5.2020 г.</a:t>
            </a:fld>
            <a:endParaRPr lang="bg-BG"/>
          </a:p>
        </p:txBody>
      </p:sp>
      <p:sp>
        <p:nvSpPr>
          <p:cNvPr id="28" name="Контейнер за долния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A838223-169F-42D9-8197-8A5860ECAD16}" type="slidenum">
              <a:rPr lang="bg-BG" smtClean="0"/>
              <a:t>‹#›</a:t>
            </a:fld>
            <a:endParaRPr lang="bg-BG"/>
          </a:p>
        </p:txBody>
      </p:sp>
      <p:sp>
        <p:nvSpPr>
          <p:cNvPr id="10" name="Контейнер за заглавие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9" name="Право съединение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аво съединение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395536" y="908720"/>
            <a:ext cx="8458200" cy="1222375"/>
          </a:xfrm>
        </p:spPr>
        <p:txBody>
          <a:bodyPr/>
          <a:lstStyle/>
          <a:p>
            <a:pPr algn="ctr"/>
            <a:r>
              <a:rPr lang="bg-BG" dirty="0" smtClean="0"/>
              <a:t>Културното наследство </a:t>
            </a:r>
            <a:br>
              <a:rPr lang="bg-BG" dirty="0" smtClean="0"/>
            </a:br>
            <a:r>
              <a:rPr lang="bg-BG" dirty="0" smtClean="0"/>
              <a:t>на Австрия </a:t>
            </a:r>
            <a:endParaRPr lang="bg-BG" dirty="0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3235750" y="4941168"/>
            <a:ext cx="2899048" cy="914400"/>
          </a:xfrm>
        </p:spPr>
        <p:txBody>
          <a:bodyPr/>
          <a:lstStyle/>
          <a:p>
            <a:r>
              <a:rPr lang="bg-BG" dirty="0" smtClean="0"/>
              <a:t>ученици от 6 клас</a:t>
            </a:r>
            <a:endParaRPr lang="bg-BG" dirty="0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clrChange>
              <a:clrFrom>
                <a:srgbClr val="99D9EA"/>
              </a:clrFrom>
              <a:clrTo>
                <a:srgbClr val="99D9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536094"/>
            <a:ext cx="4392488" cy="250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196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841248"/>
          </a:xfrm>
        </p:spPr>
        <p:txBody>
          <a:bodyPr/>
          <a:lstStyle/>
          <a:p>
            <a:r>
              <a:rPr lang="bg-BG" dirty="0" smtClean="0"/>
              <a:t>Виена</a:t>
            </a:r>
            <a:endParaRPr lang="bg-BG" dirty="0"/>
          </a:p>
        </p:txBody>
      </p:sp>
      <p:sp>
        <p:nvSpPr>
          <p:cNvPr id="5" name="Контейнер за съдържание 4"/>
          <p:cNvSpPr>
            <a:spLocks noGrp="1"/>
          </p:cNvSpPr>
          <p:nvPr>
            <p:ph sz="half" idx="1"/>
          </p:nvPr>
        </p:nvSpPr>
        <p:spPr>
          <a:xfrm>
            <a:off x="0" y="980728"/>
            <a:ext cx="4495800" cy="5544616"/>
          </a:xfrm>
        </p:spPr>
        <p:txBody>
          <a:bodyPr>
            <a:noAutofit/>
          </a:bodyPr>
          <a:lstStyle/>
          <a:p>
            <a:r>
              <a:rPr lang="ru-RU" sz="1200" dirty="0"/>
              <a:t>Австрия е наследник на </a:t>
            </a:r>
            <a:r>
              <a:rPr lang="ru-RU" sz="1200" dirty="0" err="1"/>
              <a:t>културата</a:t>
            </a:r>
            <a:r>
              <a:rPr lang="ru-RU" sz="1200" dirty="0"/>
              <a:t> на </a:t>
            </a:r>
            <a:r>
              <a:rPr lang="ru-RU" sz="1200" dirty="0" err="1"/>
              <a:t>Хабсбугската</a:t>
            </a:r>
            <a:r>
              <a:rPr lang="ru-RU" sz="1200" dirty="0"/>
              <a:t> империя, </a:t>
            </a:r>
            <a:r>
              <a:rPr lang="ru-RU" sz="1200" dirty="0" err="1"/>
              <a:t>която</a:t>
            </a:r>
            <a:r>
              <a:rPr lang="ru-RU" sz="1200" dirty="0"/>
              <a:t> </a:t>
            </a:r>
            <a:r>
              <a:rPr lang="ru-RU" sz="1200" dirty="0" err="1"/>
              <a:t>векове</a:t>
            </a:r>
            <a:r>
              <a:rPr lang="ru-RU" sz="1200" dirty="0"/>
              <a:t> </a:t>
            </a:r>
            <a:r>
              <a:rPr lang="ru-RU" sz="1200" dirty="0" err="1"/>
              <a:t>наред</a:t>
            </a:r>
            <a:r>
              <a:rPr lang="ru-RU" sz="1200" dirty="0"/>
              <a:t> е </a:t>
            </a:r>
            <a:r>
              <a:rPr lang="ru-RU" sz="1200" dirty="0" err="1"/>
              <a:t>доминирала</a:t>
            </a:r>
            <a:r>
              <a:rPr lang="ru-RU" sz="1200" dirty="0"/>
              <a:t> в Европа. </a:t>
            </a:r>
            <a:r>
              <a:rPr lang="ru-RU" sz="1200" dirty="0" err="1"/>
              <a:t>През</a:t>
            </a:r>
            <a:r>
              <a:rPr lang="ru-RU" sz="1200" dirty="0"/>
              <a:t> XVIII и XIX век </a:t>
            </a:r>
            <a:r>
              <a:rPr lang="ru-RU" sz="1200" dirty="0" err="1"/>
              <a:t>Виена</a:t>
            </a:r>
            <a:r>
              <a:rPr lang="ru-RU" sz="1200" dirty="0"/>
              <a:t> е била </a:t>
            </a:r>
            <a:r>
              <a:rPr lang="ru-RU" sz="1200" dirty="0" err="1"/>
              <a:t>център</a:t>
            </a:r>
            <a:r>
              <a:rPr lang="ru-RU" sz="1200" dirty="0"/>
              <a:t> на </a:t>
            </a:r>
            <a:r>
              <a:rPr lang="ru-RU" sz="1200" dirty="0" err="1"/>
              <a:t>културния</a:t>
            </a:r>
            <a:r>
              <a:rPr lang="ru-RU" sz="1200" dirty="0"/>
              <a:t> живот на Европа, </a:t>
            </a:r>
            <a:r>
              <a:rPr lang="ru-RU" sz="1200" dirty="0" err="1"/>
              <a:t>особено</a:t>
            </a:r>
            <a:r>
              <a:rPr lang="ru-RU" sz="1200" dirty="0"/>
              <a:t> </a:t>
            </a:r>
            <a:r>
              <a:rPr lang="ru-RU" sz="1200" dirty="0" err="1"/>
              <a:t>що</a:t>
            </a:r>
            <a:r>
              <a:rPr lang="ru-RU" sz="1200" dirty="0"/>
              <a:t> се </a:t>
            </a:r>
            <a:r>
              <a:rPr lang="ru-RU" sz="1200" dirty="0" err="1"/>
              <a:t>отнася</a:t>
            </a:r>
            <a:r>
              <a:rPr lang="ru-RU" sz="1200" dirty="0"/>
              <a:t> до </a:t>
            </a:r>
            <a:r>
              <a:rPr lang="ru-RU" sz="1200" dirty="0" err="1"/>
              <a:t>музика</a:t>
            </a:r>
            <a:r>
              <a:rPr lang="ru-RU" sz="1200" dirty="0"/>
              <a:t> и литература. </a:t>
            </a:r>
          </a:p>
          <a:p>
            <a:r>
              <a:rPr lang="ru-RU" sz="1200" dirty="0" err="1" smtClean="0"/>
              <a:t>Изкуството</a:t>
            </a:r>
            <a:r>
              <a:rPr lang="ru-RU" sz="1200" dirty="0" smtClean="0"/>
              <a:t> </a:t>
            </a:r>
            <a:r>
              <a:rPr lang="ru-RU" sz="1200" dirty="0"/>
              <a:t>и </a:t>
            </a:r>
            <a:r>
              <a:rPr lang="ru-RU" sz="1200" dirty="0" err="1"/>
              <a:t>културата</a:t>
            </a:r>
            <a:r>
              <a:rPr lang="ru-RU" sz="1200" dirty="0"/>
              <a:t> </a:t>
            </a:r>
            <a:r>
              <a:rPr lang="ru-RU" sz="1200" dirty="0" err="1"/>
              <a:t>са</a:t>
            </a:r>
            <a:r>
              <a:rPr lang="ru-RU" sz="1200" dirty="0"/>
              <a:t> </a:t>
            </a:r>
            <a:r>
              <a:rPr lang="ru-RU" sz="1200" dirty="0" err="1"/>
              <a:t>традиционни</a:t>
            </a:r>
            <a:r>
              <a:rPr lang="ru-RU" sz="1200" dirty="0"/>
              <a:t> за </a:t>
            </a:r>
            <a:r>
              <a:rPr lang="ru-RU" sz="1200" dirty="0" err="1"/>
              <a:t>Виена</a:t>
            </a:r>
            <a:r>
              <a:rPr lang="ru-RU" sz="1200" dirty="0"/>
              <a:t> в области </a:t>
            </a:r>
            <a:r>
              <a:rPr lang="ru-RU" sz="1200" dirty="0" err="1"/>
              <a:t>като</a:t>
            </a:r>
            <a:r>
              <a:rPr lang="ru-RU" sz="1200" dirty="0"/>
              <a:t> </a:t>
            </a:r>
            <a:r>
              <a:rPr lang="ru-RU" sz="1200" dirty="0" err="1"/>
              <a:t>театър</a:t>
            </a:r>
            <a:r>
              <a:rPr lang="ru-RU" sz="1200" dirty="0"/>
              <a:t>, опера, </a:t>
            </a:r>
            <a:r>
              <a:rPr lang="ru-RU" sz="1200" dirty="0" err="1"/>
              <a:t>класическа</a:t>
            </a:r>
            <a:r>
              <a:rPr lang="ru-RU" sz="1200" dirty="0"/>
              <a:t> </a:t>
            </a:r>
            <a:r>
              <a:rPr lang="ru-RU" sz="1200" dirty="0" err="1"/>
              <a:t>музика</a:t>
            </a:r>
            <a:r>
              <a:rPr lang="ru-RU" sz="1200" dirty="0"/>
              <a:t> и </a:t>
            </a:r>
            <a:r>
              <a:rPr lang="ru-RU" sz="1200" dirty="0" err="1"/>
              <a:t>изящни</a:t>
            </a:r>
            <a:r>
              <a:rPr lang="ru-RU" sz="1200" dirty="0"/>
              <a:t> </a:t>
            </a:r>
            <a:r>
              <a:rPr lang="ru-RU" sz="1200" dirty="0" err="1"/>
              <a:t>изкуства</a:t>
            </a:r>
            <a:r>
              <a:rPr lang="ru-RU" sz="1200" dirty="0"/>
              <a:t>. </a:t>
            </a:r>
            <a:r>
              <a:rPr lang="ru-RU" sz="1200" dirty="0" err="1"/>
              <a:t>Освен</a:t>
            </a:r>
            <a:r>
              <a:rPr lang="ru-RU" sz="1200" dirty="0"/>
              <a:t> </a:t>
            </a:r>
            <a:r>
              <a:rPr lang="ru-RU" sz="1200" dirty="0" err="1"/>
              <a:t>Императорския</a:t>
            </a:r>
            <a:r>
              <a:rPr lang="ru-RU" sz="1200" dirty="0"/>
              <a:t> </a:t>
            </a:r>
            <a:r>
              <a:rPr lang="ru-RU" sz="1200" dirty="0" err="1"/>
              <a:t>театър</a:t>
            </a:r>
            <a:r>
              <a:rPr lang="ru-RU" sz="1200" dirty="0"/>
              <a:t> (</a:t>
            </a:r>
            <a:r>
              <a:rPr lang="ru-RU" sz="1200" dirty="0" err="1"/>
              <a:t>Burgtheater</a:t>
            </a:r>
            <a:r>
              <a:rPr lang="ru-RU" sz="1200" dirty="0"/>
              <a:t>), </a:t>
            </a:r>
            <a:r>
              <a:rPr lang="ru-RU" sz="1200" dirty="0" err="1"/>
              <a:t>който</a:t>
            </a:r>
            <a:r>
              <a:rPr lang="ru-RU" sz="1200" dirty="0"/>
              <a:t> с </a:t>
            </a:r>
            <a:r>
              <a:rPr lang="ru-RU" sz="1200" dirty="0" err="1"/>
              <a:t>неговия</a:t>
            </a:r>
            <a:r>
              <a:rPr lang="ru-RU" sz="1200" dirty="0"/>
              <a:t> филиал </a:t>
            </a:r>
            <a:r>
              <a:rPr lang="ru-RU" sz="1200" dirty="0" err="1"/>
              <a:t>Akademietheater</a:t>
            </a:r>
            <a:r>
              <a:rPr lang="ru-RU" sz="1200" dirty="0"/>
              <a:t> се </a:t>
            </a:r>
            <a:r>
              <a:rPr lang="ru-RU" sz="1200" dirty="0" err="1"/>
              <a:t>нарежда</a:t>
            </a:r>
            <a:r>
              <a:rPr lang="ru-RU" sz="1200" dirty="0"/>
              <a:t> сред </a:t>
            </a:r>
            <a:r>
              <a:rPr lang="ru-RU" sz="1200" dirty="0" err="1"/>
              <a:t>най-добрите</a:t>
            </a:r>
            <a:r>
              <a:rPr lang="ru-RU" sz="1200" dirty="0"/>
              <a:t> </a:t>
            </a:r>
            <a:r>
              <a:rPr lang="ru-RU" sz="1200" dirty="0" err="1"/>
              <a:t>театри</a:t>
            </a:r>
            <a:r>
              <a:rPr lang="ru-RU" sz="1200" dirty="0"/>
              <a:t> в </a:t>
            </a:r>
            <a:r>
              <a:rPr lang="ru-RU" sz="1200" dirty="0" err="1"/>
              <a:t>немско-говорещия</a:t>
            </a:r>
            <a:r>
              <a:rPr lang="ru-RU" sz="1200" dirty="0"/>
              <a:t> свят, </a:t>
            </a:r>
            <a:r>
              <a:rPr lang="ru-RU" sz="1200" dirty="0" err="1"/>
              <a:t>Народният</a:t>
            </a:r>
            <a:r>
              <a:rPr lang="ru-RU" sz="1200" dirty="0"/>
              <a:t> </a:t>
            </a:r>
            <a:r>
              <a:rPr lang="ru-RU" sz="1200" dirty="0" err="1"/>
              <a:t>театър</a:t>
            </a:r>
            <a:r>
              <a:rPr lang="ru-RU" sz="1200" dirty="0"/>
              <a:t> (</a:t>
            </a:r>
            <a:r>
              <a:rPr lang="ru-RU" sz="1200" dirty="0" err="1"/>
              <a:t>Volkstheater</a:t>
            </a:r>
            <a:r>
              <a:rPr lang="ru-RU" sz="1200" dirty="0"/>
              <a:t> </a:t>
            </a:r>
            <a:r>
              <a:rPr lang="ru-RU" sz="1200" dirty="0" err="1"/>
              <a:t>Wien</a:t>
            </a:r>
            <a:r>
              <a:rPr lang="ru-RU" sz="1200" dirty="0"/>
              <a:t>) и </a:t>
            </a:r>
            <a:r>
              <a:rPr lang="ru-RU" sz="1200" dirty="0" err="1"/>
              <a:t>Театърът</a:t>
            </a:r>
            <a:r>
              <a:rPr lang="ru-RU" sz="1200" dirty="0"/>
              <a:t> в </a:t>
            </a:r>
            <a:r>
              <a:rPr lang="ru-RU" sz="1200" dirty="0" err="1"/>
              <a:t>Йозефщат</a:t>
            </a:r>
            <a:r>
              <a:rPr lang="ru-RU" sz="1200" dirty="0"/>
              <a:t> (</a:t>
            </a:r>
            <a:r>
              <a:rPr lang="ru-RU" sz="1200" dirty="0" err="1"/>
              <a:t>Theater</a:t>
            </a:r>
            <a:r>
              <a:rPr lang="ru-RU" sz="1200" dirty="0"/>
              <a:t> </a:t>
            </a:r>
            <a:r>
              <a:rPr lang="ru-RU" sz="1200" dirty="0" err="1"/>
              <a:t>in</a:t>
            </a:r>
            <a:r>
              <a:rPr lang="ru-RU" sz="1200" dirty="0"/>
              <a:t> </a:t>
            </a:r>
            <a:r>
              <a:rPr lang="ru-RU" sz="1200" dirty="0" err="1"/>
              <a:t>der</a:t>
            </a:r>
            <a:r>
              <a:rPr lang="ru-RU" sz="1200" dirty="0"/>
              <a:t> </a:t>
            </a:r>
            <a:r>
              <a:rPr lang="ru-RU" sz="1200" dirty="0" err="1"/>
              <a:t>Josefstadt</a:t>
            </a:r>
            <a:r>
              <a:rPr lang="ru-RU" sz="1200" dirty="0"/>
              <a:t>) </a:t>
            </a:r>
            <a:r>
              <a:rPr lang="ru-RU" sz="1200" dirty="0" err="1"/>
              <a:t>също</a:t>
            </a:r>
            <a:r>
              <a:rPr lang="ru-RU" sz="1200" dirty="0"/>
              <a:t> </a:t>
            </a:r>
            <a:r>
              <a:rPr lang="ru-RU" sz="1200" dirty="0" err="1"/>
              <a:t>предлагат</a:t>
            </a:r>
            <a:r>
              <a:rPr lang="ru-RU" sz="1200" dirty="0"/>
              <a:t> постановки от </a:t>
            </a:r>
            <a:r>
              <a:rPr lang="ru-RU" sz="1200" dirty="0" err="1"/>
              <a:t>висока</a:t>
            </a:r>
            <a:r>
              <a:rPr lang="ru-RU" sz="1200" dirty="0"/>
              <a:t> </a:t>
            </a:r>
            <a:r>
              <a:rPr lang="ru-RU" sz="1200" dirty="0" err="1"/>
              <a:t>класа</a:t>
            </a:r>
            <a:r>
              <a:rPr lang="ru-RU" sz="1200" dirty="0"/>
              <a:t>. </a:t>
            </a:r>
            <a:r>
              <a:rPr lang="ru-RU" sz="1200" dirty="0" err="1"/>
              <a:t>Има</a:t>
            </a:r>
            <a:r>
              <a:rPr lang="ru-RU" sz="1200" dirty="0"/>
              <a:t> и много малки </a:t>
            </a:r>
            <a:r>
              <a:rPr lang="ru-RU" sz="1200" dirty="0" err="1"/>
              <a:t>театри</a:t>
            </a:r>
            <a:r>
              <a:rPr lang="ru-RU" sz="1200" dirty="0"/>
              <a:t>, </a:t>
            </a:r>
            <a:r>
              <a:rPr lang="ru-RU" sz="1200" dirty="0" err="1"/>
              <a:t>които</a:t>
            </a:r>
            <a:r>
              <a:rPr lang="ru-RU" sz="1200" dirty="0"/>
              <a:t> по </a:t>
            </a:r>
            <a:r>
              <a:rPr lang="ru-RU" sz="1200" dirty="0" err="1"/>
              <a:t>нищо</a:t>
            </a:r>
            <a:r>
              <a:rPr lang="ru-RU" sz="1200" dirty="0"/>
              <a:t> не </a:t>
            </a:r>
            <a:r>
              <a:rPr lang="ru-RU" sz="1200" dirty="0" err="1"/>
              <a:t>отстъпват</a:t>
            </a:r>
            <a:r>
              <a:rPr lang="ru-RU" sz="1200" dirty="0"/>
              <a:t> на </a:t>
            </a:r>
            <a:r>
              <a:rPr lang="ru-RU" sz="1200" dirty="0" err="1"/>
              <a:t>по-големите</a:t>
            </a:r>
            <a:r>
              <a:rPr lang="ru-RU" sz="1200" dirty="0"/>
              <a:t> и в </a:t>
            </a:r>
            <a:r>
              <a:rPr lang="ru-RU" sz="1200" dirty="0" err="1"/>
              <a:t>повечето</a:t>
            </a:r>
            <a:r>
              <a:rPr lang="ru-RU" sz="1200" dirty="0"/>
              <a:t> случаи </a:t>
            </a:r>
            <a:r>
              <a:rPr lang="ru-RU" sz="1200" dirty="0" err="1"/>
              <a:t>изпълняват</a:t>
            </a:r>
            <a:r>
              <a:rPr lang="ru-RU" sz="1200" dirty="0"/>
              <a:t> </a:t>
            </a:r>
            <a:r>
              <a:rPr lang="ru-RU" sz="1200" dirty="0" err="1"/>
              <a:t>по-малко</a:t>
            </a:r>
            <a:r>
              <a:rPr lang="ru-RU" sz="1200" dirty="0"/>
              <a:t> </a:t>
            </a:r>
            <a:r>
              <a:rPr lang="ru-RU" sz="1200" dirty="0" err="1"/>
              <a:t>популярни</a:t>
            </a:r>
            <a:r>
              <a:rPr lang="ru-RU" sz="1200" dirty="0"/>
              <a:t> </a:t>
            </a:r>
            <a:r>
              <a:rPr lang="ru-RU" sz="1200" dirty="0" err="1"/>
              <a:t>форми</a:t>
            </a:r>
            <a:r>
              <a:rPr lang="ru-RU" sz="1200" dirty="0"/>
              <a:t> на представления, </a:t>
            </a:r>
            <a:r>
              <a:rPr lang="ru-RU" sz="1200" dirty="0" err="1"/>
              <a:t>като</a:t>
            </a:r>
            <a:r>
              <a:rPr lang="ru-RU" sz="1200" dirty="0"/>
              <a:t> </a:t>
            </a:r>
            <a:r>
              <a:rPr lang="ru-RU" sz="1200" dirty="0" err="1"/>
              <a:t>модерни</a:t>
            </a:r>
            <a:r>
              <a:rPr lang="ru-RU" sz="1200" dirty="0"/>
              <a:t>, </a:t>
            </a:r>
            <a:r>
              <a:rPr lang="ru-RU" sz="1200" dirty="0" err="1"/>
              <a:t>експериментални</a:t>
            </a:r>
            <a:r>
              <a:rPr lang="ru-RU" sz="1200" dirty="0"/>
              <a:t> </a:t>
            </a:r>
            <a:r>
              <a:rPr lang="ru-RU" sz="1200" dirty="0" err="1"/>
              <a:t>пиеси</a:t>
            </a:r>
            <a:r>
              <a:rPr lang="ru-RU" sz="1200" dirty="0"/>
              <a:t> или кабаре</a:t>
            </a:r>
            <a:r>
              <a:rPr lang="ru-RU" sz="1200" dirty="0" smtClean="0"/>
              <a:t>.</a:t>
            </a:r>
            <a:endParaRPr lang="ru-RU" sz="1200" dirty="0"/>
          </a:p>
          <a:p>
            <a:r>
              <a:rPr lang="ru-RU" sz="1200" dirty="0" err="1"/>
              <a:t>Виена</a:t>
            </a:r>
            <a:r>
              <a:rPr lang="ru-RU" sz="1200" dirty="0"/>
              <a:t> </a:t>
            </a:r>
            <a:r>
              <a:rPr lang="ru-RU" sz="1200" dirty="0" err="1"/>
              <a:t>предлага</a:t>
            </a:r>
            <a:r>
              <a:rPr lang="ru-RU" sz="1200" dirty="0"/>
              <a:t> много </a:t>
            </a:r>
            <a:r>
              <a:rPr lang="ru-RU" sz="1200" dirty="0" err="1"/>
              <a:t>възможности</a:t>
            </a:r>
            <a:r>
              <a:rPr lang="ru-RU" sz="1200" dirty="0"/>
              <a:t> за </a:t>
            </a:r>
            <a:r>
              <a:rPr lang="ru-RU" sz="1200" dirty="0" err="1"/>
              <a:t>любителите</a:t>
            </a:r>
            <a:r>
              <a:rPr lang="ru-RU" sz="1200" dirty="0"/>
              <a:t> на </a:t>
            </a:r>
            <a:r>
              <a:rPr lang="ru-RU" sz="1200" dirty="0" err="1"/>
              <a:t>операта</a:t>
            </a:r>
            <a:r>
              <a:rPr lang="ru-RU" sz="1200" dirty="0"/>
              <a:t>: </a:t>
            </a:r>
            <a:r>
              <a:rPr lang="ru-RU" sz="1200" dirty="0" err="1"/>
              <a:t>Виенската</a:t>
            </a:r>
            <a:r>
              <a:rPr lang="ru-RU" sz="1200" dirty="0"/>
              <a:t> </a:t>
            </a:r>
            <a:r>
              <a:rPr lang="ru-RU" sz="1200" dirty="0" err="1"/>
              <a:t>държавната</a:t>
            </a:r>
            <a:r>
              <a:rPr lang="ru-RU" sz="1200" dirty="0"/>
              <a:t> опера (</a:t>
            </a:r>
            <a:r>
              <a:rPr lang="ru-RU" sz="1200" dirty="0" err="1"/>
              <a:t>Staatsoper</a:t>
            </a:r>
            <a:r>
              <a:rPr lang="ru-RU" sz="1200" dirty="0"/>
              <a:t>) и </a:t>
            </a:r>
            <a:r>
              <a:rPr lang="ru-RU" sz="1200" dirty="0" err="1"/>
              <a:t>Виенската</a:t>
            </a:r>
            <a:r>
              <a:rPr lang="ru-RU" sz="1200" dirty="0"/>
              <a:t> народна опера (</a:t>
            </a:r>
            <a:r>
              <a:rPr lang="ru-RU" sz="1200" dirty="0" err="1"/>
              <a:t>Volksoper</a:t>
            </a:r>
            <a:r>
              <a:rPr lang="ru-RU" sz="1200" dirty="0"/>
              <a:t>) </a:t>
            </a:r>
            <a:r>
              <a:rPr lang="ru-RU" sz="1200" dirty="0" err="1"/>
              <a:t>предлагат</a:t>
            </a:r>
            <a:r>
              <a:rPr lang="ru-RU" sz="1200" dirty="0"/>
              <a:t> за </a:t>
            </a:r>
            <a:r>
              <a:rPr lang="ru-RU" sz="1200" dirty="0" err="1"/>
              <a:t>всеки</a:t>
            </a:r>
            <a:r>
              <a:rPr lang="ru-RU" sz="1200" dirty="0"/>
              <a:t> по </a:t>
            </a:r>
            <a:r>
              <a:rPr lang="ru-RU" sz="1200" dirty="0" err="1"/>
              <a:t>нещо</a:t>
            </a:r>
            <a:r>
              <a:rPr lang="ru-RU" sz="1200" dirty="0"/>
              <a:t>, </a:t>
            </a:r>
            <a:r>
              <a:rPr lang="ru-RU" sz="1200" dirty="0" err="1"/>
              <a:t>като</a:t>
            </a:r>
            <a:r>
              <a:rPr lang="ru-RU" sz="1200" dirty="0"/>
              <a:t> </a:t>
            </a:r>
            <a:r>
              <a:rPr lang="ru-RU" sz="1200" dirty="0" err="1"/>
              <a:t>втората</a:t>
            </a:r>
            <a:r>
              <a:rPr lang="ru-RU" sz="1200" dirty="0"/>
              <a:t> е известна с </a:t>
            </a:r>
            <a:r>
              <a:rPr lang="ru-RU" sz="1200" dirty="0" err="1"/>
              <a:t>типичната</a:t>
            </a:r>
            <a:r>
              <a:rPr lang="ru-RU" sz="1200" dirty="0"/>
              <a:t> </a:t>
            </a:r>
            <a:r>
              <a:rPr lang="ru-RU" sz="1200" dirty="0" err="1"/>
              <a:t>виенска</a:t>
            </a:r>
            <a:r>
              <a:rPr lang="ru-RU" sz="1200" dirty="0"/>
              <a:t> </a:t>
            </a:r>
            <a:r>
              <a:rPr lang="ru-RU" sz="1200" dirty="0" err="1"/>
              <a:t>оперета</a:t>
            </a:r>
            <a:r>
              <a:rPr lang="ru-RU" sz="1200" dirty="0"/>
              <a:t>. </a:t>
            </a:r>
            <a:r>
              <a:rPr lang="ru-RU" sz="1200" dirty="0" err="1"/>
              <a:t>Концерти</a:t>
            </a:r>
            <a:r>
              <a:rPr lang="ru-RU" sz="1200" dirty="0"/>
              <a:t> с </a:t>
            </a:r>
            <a:r>
              <a:rPr lang="ru-RU" sz="1200" dirty="0" err="1"/>
              <a:t>класическа</a:t>
            </a:r>
            <a:r>
              <a:rPr lang="ru-RU" sz="1200" dirty="0"/>
              <a:t> </a:t>
            </a:r>
            <a:r>
              <a:rPr lang="ru-RU" sz="1200" dirty="0" err="1"/>
              <a:t>музика</a:t>
            </a:r>
            <a:r>
              <a:rPr lang="ru-RU" sz="1200" dirty="0"/>
              <a:t> </a:t>
            </a:r>
            <a:r>
              <a:rPr lang="ru-RU" sz="1200" dirty="0" err="1"/>
              <a:t>има</a:t>
            </a:r>
            <a:r>
              <a:rPr lang="ru-RU" sz="1200" dirty="0"/>
              <a:t>, </a:t>
            </a:r>
            <a:r>
              <a:rPr lang="ru-RU" sz="1200" dirty="0" err="1"/>
              <a:t>освен</a:t>
            </a:r>
            <a:r>
              <a:rPr lang="ru-RU" sz="1200" dirty="0"/>
              <a:t> в </a:t>
            </a:r>
            <a:r>
              <a:rPr lang="ru-RU" sz="1200" dirty="0" err="1"/>
              <a:t>споменатите</a:t>
            </a:r>
            <a:r>
              <a:rPr lang="ru-RU" sz="1200" dirty="0"/>
              <a:t>, и в </a:t>
            </a:r>
            <a:r>
              <a:rPr lang="ru-RU" sz="1200" dirty="0" err="1"/>
              <a:t>прочутата</a:t>
            </a:r>
            <a:r>
              <a:rPr lang="ru-RU" sz="1200" dirty="0"/>
              <a:t> </a:t>
            </a:r>
            <a:r>
              <a:rPr lang="ru-RU" sz="1200" dirty="0" err="1"/>
              <a:t>концертна</a:t>
            </a:r>
            <a:r>
              <a:rPr lang="ru-RU" sz="1200" dirty="0"/>
              <a:t> зала на </a:t>
            </a:r>
            <a:r>
              <a:rPr lang="ru-RU" sz="1200" dirty="0" err="1"/>
              <a:t>Виенското</a:t>
            </a:r>
            <a:r>
              <a:rPr lang="ru-RU" sz="1200" dirty="0"/>
              <a:t> </a:t>
            </a:r>
            <a:r>
              <a:rPr lang="ru-RU" sz="1200" dirty="0" err="1"/>
              <a:t>музикално</a:t>
            </a:r>
            <a:r>
              <a:rPr lang="ru-RU" sz="1200" dirty="0"/>
              <a:t> дружество (</a:t>
            </a:r>
            <a:r>
              <a:rPr lang="ru-RU" sz="1200" dirty="0" err="1"/>
              <a:t>Wiener</a:t>
            </a:r>
            <a:r>
              <a:rPr lang="ru-RU" sz="1200" dirty="0"/>
              <a:t> </a:t>
            </a:r>
            <a:r>
              <a:rPr lang="ru-RU" sz="1200" dirty="0" err="1"/>
              <a:t>Musikverein</a:t>
            </a:r>
            <a:r>
              <a:rPr lang="ru-RU" sz="1200" dirty="0"/>
              <a:t>), дома на </a:t>
            </a:r>
            <a:r>
              <a:rPr lang="ru-RU" sz="1200" dirty="0" err="1"/>
              <a:t>Виенския</a:t>
            </a:r>
            <a:r>
              <a:rPr lang="ru-RU" sz="1200" dirty="0"/>
              <a:t> </a:t>
            </a:r>
            <a:r>
              <a:rPr lang="ru-RU" sz="1200" dirty="0" err="1"/>
              <a:t>филхармоничен</a:t>
            </a:r>
            <a:r>
              <a:rPr lang="ru-RU" sz="1200" dirty="0"/>
              <a:t> </a:t>
            </a:r>
            <a:r>
              <a:rPr lang="ru-RU" sz="1200" dirty="0" err="1"/>
              <a:t>оркестър</a:t>
            </a:r>
            <a:r>
              <a:rPr lang="ru-RU" sz="1200" dirty="0"/>
              <a:t> и </a:t>
            </a:r>
            <a:r>
              <a:rPr lang="ru-RU" sz="1200" dirty="0" err="1"/>
              <a:t>Виенския</a:t>
            </a:r>
            <a:r>
              <a:rPr lang="ru-RU" sz="1200" dirty="0"/>
              <a:t> </a:t>
            </a:r>
            <a:r>
              <a:rPr lang="ru-RU" sz="1200" dirty="0" err="1"/>
              <a:t>концертен</a:t>
            </a:r>
            <a:r>
              <a:rPr lang="ru-RU" sz="1200" dirty="0"/>
              <a:t> дом (</a:t>
            </a:r>
            <a:r>
              <a:rPr lang="ru-RU" sz="1200" dirty="0" err="1"/>
              <a:t>Wiener</a:t>
            </a:r>
            <a:r>
              <a:rPr lang="ru-RU" sz="1200" dirty="0"/>
              <a:t> </a:t>
            </a:r>
            <a:r>
              <a:rPr lang="ru-RU" sz="1200" dirty="0" err="1"/>
              <a:t>Konzerthaus</a:t>
            </a:r>
            <a:r>
              <a:rPr lang="ru-RU" sz="1200" dirty="0"/>
              <a:t>). Гостите </a:t>
            </a:r>
            <a:r>
              <a:rPr lang="ru-RU" sz="1200" dirty="0" err="1"/>
              <a:t>са</a:t>
            </a:r>
            <a:r>
              <a:rPr lang="ru-RU" sz="1200" dirty="0"/>
              <a:t> </a:t>
            </a:r>
            <a:r>
              <a:rPr lang="ru-RU" sz="1200" dirty="0" err="1"/>
              <a:t>привличани</a:t>
            </a:r>
            <a:r>
              <a:rPr lang="ru-RU" sz="1200" dirty="0"/>
              <a:t> от </a:t>
            </a:r>
            <a:r>
              <a:rPr lang="ru-RU" sz="1200" dirty="0" err="1"/>
              <a:t>всеизвестните</a:t>
            </a:r>
            <a:r>
              <a:rPr lang="ru-RU" sz="1200" dirty="0"/>
              <a:t> </a:t>
            </a:r>
            <a:r>
              <a:rPr lang="ru-RU" sz="1200" dirty="0" err="1"/>
              <a:t>таланти</a:t>
            </a:r>
            <a:r>
              <a:rPr lang="ru-RU" sz="1200" dirty="0"/>
              <a:t> на </a:t>
            </a:r>
            <a:r>
              <a:rPr lang="ru-RU" sz="1200" dirty="0" err="1"/>
              <a:t>виенската</a:t>
            </a:r>
            <a:r>
              <a:rPr lang="ru-RU" sz="1200" dirty="0"/>
              <a:t> </a:t>
            </a:r>
            <a:r>
              <a:rPr lang="ru-RU" sz="1200" dirty="0" err="1"/>
              <a:t>музика</a:t>
            </a:r>
            <a:r>
              <a:rPr lang="ru-RU" sz="1200" dirty="0"/>
              <a:t> (</a:t>
            </a:r>
            <a:r>
              <a:rPr lang="ru-RU" sz="1200" dirty="0" err="1"/>
              <a:t>по-специално</a:t>
            </a:r>
            <a:r>
              <a:rPr lang="ru-RU" sz="1200" dirty="0"/>
              <a:t> </a:t>
            </a:r>
            <a:r>
              <a:rPr lang="ru-RU" sz="1200" dirty="0" err="1"/>
              <a:t>работите</a:t>
            </a:r>
            <a:r>
              <a:rPr lang="ru-RU" sz="1200" dirty="0"/>
              <a:t> на </a:t>
            </a:r>
            <a:r>
              <a:rPr lang="ru-RU" sz="1200" dirty="0" err="1"/>
              <a:t>Волфганг</a:t>
            </a:r>
            <a:r>
              <a:rPr lang="ru-RU" sz="1200" dirty="0"/>
              <a:t> </a:t>
            </a:r>
            <a:r>
              <a:rPr lang="ru-RU" sz="1200" dirty="0" err="1"/>
              <a:t>Амадеус</a:t>
            </a:r>
            <a:r>
              <a:rPr lang="ru-RU" sz="1200" dirty="0"/>
              <a:t> Моцарт и Йохан </a:t>
            </a:r>
            <a:r>
              <a:rPr lang="ru-RU" sz="1200" dirty="0" err="1"/>
              <a:t>Щраус</a:t>
            </a:r>
            <a:r>
              <a:rPr lang="ru-RU" sz="1200" dirty="0"/>
              <a:t> (</a:t>
            </a:r>
            <a:r>
              <a:rPr lang="ru-RU" sz="1200" dirty="0" err="1"/>
              <a:t>син</a:t>
            </a:r>
            <a:r>
              <a:rPr lang="ru-RU" sz="1200" dirty="0"/>
              <a:t>)).</a:t>
            </a:r>
            <a:endParaRPr lang="bg-BG" sz="1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875" y="1340768"/>
            <a:ext cx="4662012" cy="464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6949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err="1" smtClean="0"/>
              <a:t>Бибилиотеки</a:t>
            </a:r>
            <a:r>
              <a:rPr lang="bg-BG" dirty="0" smtClean="0"/>
              <a:t> и музеи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304799" y="1268760"/>
            <a:ext cx="5923385" cy="4248472"/>
          </a:xfrm>
        </p:spPr>
        <p:txBody>
          <a:bodyPr>
            <a:noAutofit/>
          </a:bodyPr>
          <a:lstStyle/>
          <a:p>
            <a:r>
              <a:rPr lang="ru-RU" sz="1400" dirty="0" err="1"/>
              <a:t>Най-голямата</a:t>
            </a:r>
            <a:r>
              <a:rPr lang="ru-RU" sz="1400" dirty="0"/>
              <a:t> от 2400-те библиотеки в Австрия е </a:t>
            </a:r>
            <a:r>
              <a:rPr lang="ru-RU" sz="1400" dirty="0" err="1"/>
              <a:t>Националната</a:t>
            </a:r>
            <a:r>
              <a:rPr lang="ru-RU" sz="1400" dirty="0"/>
              <a:t> библиотека, </a:t>
            </a:r>
            <a:r>
              <a:rPr lang="ru-RU" sz="1400" dirty="0" err="1"/>
              <a:t>открита</a:t>
            </a:r>
            <a:r>
              <a:rPr lang="ru-RU" sz="1400" dirty="0"/>
              <a:t> </a:t>
            </a:r>
            <a:r>
              <a:rPr lang="ru-RU" sz="1400" dirty="0" err="1"/>
              <a:t>през</a:t>
            </a:r>
            <a:r>
              <a:rPr lang="ru-RU" sz="1400" dirty="0"/>
              <a:t> 1526 год. </a:t>
            </a:r>
            <a:r>
              <a:rPr lang="ru-RU" sz="1400" dirty="0" err="1"/>
              <a:t>Ценни</a:t>
            </a:r>
            <a:r>
              <a:rPr lang="ru-RU" sz="1400" dirty="0"/>
              <a:t> </a:t>
            </a:r>
            <a:r>
              <a:rPr lang="ru-RU" sz="1400" dirty="0" err="1"/>
              <a:t>колекции</a:t>
            </a:r>
            <a:r>
              <a:rPr lang="ru-RU" sz="1400" dirty="0"/>
              <a:t> от книги се </a:t>
            </a:r>
            <a:r>
              <a:rPr lang="ru-RU" sz="1400" dirty="0" err="1"/>
              <a:t>помещават</a:t>
            </a:r>
            <a:r>
              <a:rPr lang="ru-RU" sz="1400" dirty="0"/>
              <a:t> в множество </a:t>
            </a:r>
            <a:r>
              <a:rPr lang="ru-RU" sz="1400" dirty="0" err="1"/>
              <a:t>университети</a:t>
            </a:r>
            <a:r>
              <a:rPr lang="ru-RU" sz="1400" dirty="0"/>
              <a:t>, стари </a:t>
            </a:r>
            <a:r>
              <a:rPr lang="ru-RU" sz="1400" dirty="0" err="1"/>
              <a:t>манастири</a:t>
            </a:r>
            <a:r>
              <a:rPr lang="ru-RU" sz="1400" dirty="0"/>
              <a:t> и в </a:t>
            </a:r>
            <a:r>
              <a:rPr lang="ru-RU" sz="1400" dirty="0" err="1"/>
              <a:t>няколко</a:t>
            </a:r>
            <a:r>
              <a:rPr lang="ru-RU" sz="1400" dirty="0"/>
              <a:t> </a:t>
            </a:r>
            <a:r>
              <a:rPr lang="ru-RU" sz="1400" dirty="0" err="1"/>
              <a:t>научни</a:t>
            </a:r>
            <a:r>
              <a:rPr lang="ru-RU" sz="1400" dirty="0"/>
              <a:t> библиотеки. </a:t>
            </a:r>
            <a:r>
              <a:rPr lang="ru-RU" sz="1400" dirty="0" err="1"/>
              <a:t>Музеите</a:t>
            </a:r>
            <a:r>
              <a:rPr lang="ru-RU" sz="1400" dirty="0"/>
              <a:t> на </a:t>
            </a:r>
            <a:r>
              <a:rPr lang="ru-RU" sz="1400" dirty="0" err="1"/>
              <a:t>изкуството</a:t>
            </a:r>
            <a:r>
              <a:rPr lang="ru-RU" sz="1400" dirty="0"/>
              <a:t> и </a:t>
            </a:r>
            <a:r>
              <a:rPr lang="ru-RU" sz="1400" dirty="0" err="1"/>
              <a:t>природонаучните</a:t>
            </a:r>
            <a:r>
              <a:rPr lang="ru-RU" sz="1400" dirty="0"/>
              <a:t> музеи на </a:t>
            </a:r>
            <a:r>
              <a:rPr lang="ru-RU" sz="1400" dirty="0" err="1"/>
              <a:t>Виена</a:t>
            </a:r>
            <a:r>
              <a:rPr lang="ru-RU" sz="1400" dirty="0"/>
              <a:t> </a:t>
            </a:r>
            <a:r>
              <a:rPr lang="ru-RU" sz="1400" dirty="0" err="1"/>
              <a:t>имат</a:t>
            </a:r>
            <a:r>
              <a:rPr lang="ru-RU" sz="1400" dirty="0"/>
              <a:t> </a:t>
            </a:r>
            <a:r>
              <a:rPr lang="ru-RU" sz="1400" dirty="0" err="1"/>
              <a:t>международна</a:t>
            </a:r>
            <a:r>
              <a:rPr lang="ru-RU" sz="1400" dirty="0"/>
              <a:t> слава. </a:t>
            </a:r>
            <a:r>
              <a:rPr lang="ru-RU" sz="1400" dirty="0" err="1"/>
              <a:t>Музеят</a:t>
            </a:r>
            <a:r>
              <a:rPr lang="ru-RU" sz="1400" dirty="0"/>
              <a:t> за история на </a:t>
            </a:r>
            <a:r>
              <a:rPr lang="ru-RU" sz="1400" dirty="0" err="1"/>
              <a:t>изкуството</a:t>
            </a:r>
            <a:r>
              <a:rPr lang="ru-RU" sz="1400" dirty="0"/>
              <a:t> </a:t>
            </a:r>
            <a:r>
              <a:rPr lang="ru-RU" sz="1400" dirty="0" err="1"/>
              <a:t>Kunsthistorisches</a:t>
            </a:r>
            <a:r>
              <a:rPr lang="ru-RU" sz="1400" dirty="0"/>
              <a:t> </a:t>
            </a:r>
            <a:r>
              <a:rPr lang="ru-RU" sz="1400" dirty="0" err="1"/>
              <a:t>Museum</a:t>
            </a:r>
            <a:r>
              <a:rPr lang="ru-RU" sz="1400" dirty="0"/>
              <a:t> е известен с </a:t>
            </a:r>
            <a:r>
              <a:rPr lang="ru-RU" sz="1400" dirty="0" err="1"/>
              <a:t>картините</a:t>
            </a:r>
            <a:r>
              <a:rPr lang="ru-RU" sz="1400" dirty="0"/>
              <a:t> си на </a:t>
            </a:r>
            <a:r>
              <a:rPr lang="ru-RU" sz="1400" dirty="0" err="1"/>
              <a:t>членове</a:t>
            </a:r>
            <a:r>
              <a:rPr lang="ru-RU" sz="1400" dirty="0"/>
              <a:t> на </a:t>
            </a:r>
            <a:r>
              <a:rPr lang="ru-RU" sz="1400" dirty="0" err="1"/>
              <a:t>фамилията</a:t>
            </a:r>
            <a:r>
              <a:rPr lang="ru-RU" sz="1400" dirty="0"/>
              <a:t> </a:t>
            </a:r>
            <a:r>
              <a:rPr lang="ru-RU" sz="1400" dirty="0" err="1"/>
              <a:t>Брюгел</a:t>
            </a:r>
            <a:r>
              <a:rPr lang="ru-RU" sz="1400" dirty="0"/>
              <a:t>, </a:t>
            </a:r>
            <a:r>
              <a:rPr lang="ru-RU" sz="1400" dirty="0" err="1"/>
              <a:t>както</a:t>
            </a:r>
            <a:r>
              <a:rPr lang="ru-RU" sz="1400" dirty="0"/>
              <a:t> и </a:t>
            </a:r>
            <a:r>
              <a:rPr lang="ru-RU" sz="1400" dirty="0" err="1"/>
              <a:t>заради</a:t>
            </a:r>
            <a:r>
              <a:rPr lang="ru-RU" sz="1400" dirty="0"/>
              <a:t> </a:t>
            </a:r>
            <a:r>
              <a:rPr lang="ru-RU" sz="1400" dirty="0" err="1"/>
              <a:t>творбите</a:t>
            </a:r>
            <a:r>
              <a:rPr lang="ru-RU" sz="1400" dirty="0"/>
              <a:t> на </a:t>
            </a:r>
            <a:r>
              <a:rPr lang="ru-RU" sz="1400" dirty="0" err="1"/>
              <a:t>холандски</a:t>
            </a:r>
            <a:r>
              <a:rPr lang="ru-RU" sz="1400" dirty="0"/>
              <a:t>, </a:t>
            </a:r>
            <a:r>
              <a:rPr lang="ru-RU" sz="1400" dirty="0" err="1"/>
              <a:t>италиански</a:t>
            </a:r>
            <a:r>
              <a:rPr lang="ru-RU" sz="1400" dirty="0"/>
              <a:t> и </a:t>
            </a:r>
            <a:r>
              <a:rPr lang="ru-RU" sz="1400" dirty="0" err="1"/>
              <a:t>немски</a:t>
            </a:r>
            <a:r>
              <a:rPr lang="ru-RU" sz="1400" dirty="0"/>
              <a:t> </a:t>
            </a:r>
            <a:r>
              <a:rPr lang="ru-RU" sz="1400" dirty="0" err="1"/>
              <a:t>художници</a:t>
            </a:r>
            <a:r>
              <a:rPr lang="ru-RU" sz="1400" dirty="0"/>
              <a:t>. </a:t>
            </a:r>
            <a:r>
              <a:rPr lang="ru-RU" sz="1400" dirty="0" err="1"/>
              <a:t>Колекцията</a:t>
            </a:r>
            <a:r>
              <a:rPr lang="ru-RU" sz="1400" dirty="0"/>
              <a:t> „</a:t>
            </a:r>
            <a:r>
              <a:rPr lang="ru-RU" sz="1400" dirty="0" err="1"/>
              <a:t>Албертина</a:t>
            </a:r>
            <a:r>
              <a:rPr lang="ru-RU" sz="1400" dirty="0"/>
              <a:t>” от печати и рисунки, </a:t>
            </a:r>
            <a:r>
              <a:rPr lang="ru-RU" sz="1400" dirty="0" err="1"/>
              <a:t>колекцията</a:t>
            </a:r>
            <a:r>
              <a:rPr lang="ru-RU" sz="1400" dirty="0"/>
              <a:t> от </a:t>
            </a:r>
            <a:r>
              <a:rPr lang="ru-RU" sz="1400" dirty="0" err="1"/>
              <a:t>бижута</a:t>
            </a:r>
            <a:r>
              <a:rPr lang="ru-RU" sz="1400" dirty="0"/>
              <a:t> и </a:t>
            </a:r>
            <a:r>
              <a:rPr lang="ru-RU" sz="1400" dirty="0" err="1"/>
              <a:t>реликви</a:t>
            </a:r>
            <a:r>
              <a:rPr lang="ru-RU" sz="1400" dirty="0"/>
              <a:t> от </a:t>
            </a:r>
            <a:r>
              <a:rPr lang="ru-RU" sz="1400" dirty="0" err="1"/>
              <a:t>времето</a:t>
            </a:r>
            <a:r>
              <a:rPr lang="ru-RU" sz="1400" dirty="0"/>
              <a:t> на </a:t>
            </a:r>
            <a:r>
              <a:rPr lang="ru-RU" sz="1400" dirty="0" err="1"/>
              <a:t>Свещената</a:t>
            </a:r>
            <a:r>
              <a:rPr lang="ru-RU" sz="1400" dirty="0"/>
              <a:t> </a:t>
            </a:r>
            <a:r>
              <a:rPr lang="ru-RU" sz="1400" dirty="0" err="1"/>
              <a:t>Римска</a:t>
            </a:r>
            <a:r>
              <a:rPr lang="ru-RU" sz="1400" dirty="0"/>
              <a:t> Империя, </a:t>
            </a:r>
            <a:r>
              <a:rPr lang="ru-RU" sz="1400" dirty="0" err="1"/>
              <a:t>Австрийската</a:t>
            </a:r>
            <a:r>
              <a:rPr lang="ru-RU" sz="1400" dirty="0"/>
              <a:t> </a:t>
            </a:r>
            <a:r>
              <a:rPr lang="ru-RU" sz="1400" dirty="0" err="1"/>
              <a:t>Галерия</a:t>
            </a:r>
            <a:r>
              <a:rPr lang="ru-RU" sz="1400" dirty="0"/>
              <a:t>, </a:t>
            </a:r>
            <a:r>
              <a:rPr lang="ru-RU" sz="1400" dirty="0" err="1"/>
              <a:t>техническият</a:t>
            </a:r>
            <a:r>
              <a:rPr lang="ru-RU" sz="1400" dirty="0"/>
              <a:t> музей и </a:t>
            </a:r>
            <a:r>
              <a:rPr lang="ru-RU" sz="1400" dirty="0" err="1"/>
              <a:t>музеят</a:t>
            </a:r>
            <a:r>
              <a:rPr lang="ru-RU" sz="1400" dirty="0"/>
              <a:t> на </a:t>
            </a:r>
            <a:r>
              <a:rPr lang="ru-RU" sz="1400" dirty="0" err="1"/>
              <a:t>фолкора</a:t>
            </a:r>
            <a:r>
              <a:rPr lang="ru-RU" sz="1400" dirty="0"/>
              <a:t> и </a:t>
            </a:r>
            <a:r>
              <a:rPr lang="ru-RU" sz="1400" dirty="0" err="1"/>
              <a:t>етнографията</a:t>
            </a:r>
            <a:r>
              <a:rPr lang="ru-RU" sz="1400" dirty="0"/>
              <a:t> </a:t>
            </a:r>
            <a:r>
              <a:rPr lang="ru-RU" sz="1400" dirty="0" err="1"/>
              <a:t>са</a:t>
            </a:r>
            <a:r>
              <a:rPr lang="ru-RU" sz="1400" dirty="0"/>
              <a:t> добре </a:t>
            </a:r>
            <a:r>
              <a:rPr lang="ru-RU" sz="1400" dirty="0" err="1"/>
              <a:t>известни</a:t>
            </a:r>
            <a:r>
              <a:rPr lang="ru-RU" sz="1400" dirty="0"/>
              <a:t>. В </a:t>
            </a:r>
            <a:r>
              <a:rPr lang="ru-RU" sz="1400" dirty="0" err="1"/>
              <a:t>Залцбург</a:t>
            </a:r>
            <a:r>
              <a:rPr lang="ru-RU" sz="1400" dirty="0"/>
              <a:t>, </a:t>
            </a:r>
            <a:r>
              <a:rPr lang="ru-RU" sz="1400" dirty="0" err="1"/>
              <a:t>родното</a:t>
            </a:r>
            <a:r>
              <a:rPr lang="ru-RU" sz="1400" dirty="0"/>
              <a:t> </a:t>
            </a:r>
            <a:r>
              <a:rPr lang="ru-RU" sz="1400" dirty="0" err="1"/>
              <a:t>място</a:t>
            </a:r>
            <a:r>
              <a:rPr lang="ru-RU" sz="1400" dirty="0"/>
              <a:t> на композитора </a:t>
            </a:r>
            <a:r>
              <a:rPr lang="ru-RU" sz="1400" dirty="0" err="1"/>
              <a:t>Волфганг</a:t>
            </a:r>
            <a:r>
              <a:rPr lang="ru-RU" sz="1400" dirty="0"/>
              <a:t> </a:t>
            </a:r>
            <a:r>
              <a:rPr lang="ru-RU" sz="1400" dirty="0" err="1"/>
              <a:t>Амадеус</a:t>
            </a:r>
            <a:r>
              <a:rPr lang="ru-RU" sz="1400" dirty="0"/>
              <a:t> Моцарт, се </a:t>
            </a:r>
            <a:r>
              <a:rPr lang="ru-RU" sz="1400" dirty="0" err="1"/>
              <a:t>намират</a:t>
            </a:r>
            <a:r>
              <a:rPr lang="ru-RU" sz="1400" dirty="0"/>
              <a:t> </a:t>
            </a:r>
            <a:r>
              <a:rPr lang="ru-RU" sz="1400" dirty="0" err="1"/>
              <a:t>няколко</a:t>
            </a:r>
            <a:r>
              <a:rPr lang="ru-RU" sz="1400" dirty="0"/>
              <a:t> музея, </a:t>
            </a:r>
            <a:r>
              <a:rPr lang="ru-RU" sz="1400" dirty="0" err="1"/>
              <a:t>включително</a:t>
            </a:r>
            <a:r>
              <a:rPr lang="ru-RU" sz="1400" dirty="0"/>
              <a:t> и </a:t>
            </a:r>
            <a:r>
              <a:rPr lang="ru-RU" sz="1400" dirty="0" err="1"/>
              <a:t>родната</a:t>
            </a:r>
            <a:r>
              <a:rPr lang="ru-RU" sz="1400" dirty="0"/>
              <a:t> </a:t>
            </a:r>
            <a:r>
              <a:rPr lang="ru-RU" sz="1400" dirty="0" err="1"/>
              <a:t>му</a:t>
            </a:r>
            <a:r>
              <a:rPr lang="ru-RU" sz="1400" dirty="0"/>
              <a:t> </a:t>
            </a:r>
            <a:r>
              <a:rPr lang="ru-RU" sz="1400" dirty="0" err="1"/>
              <a:t>къща</a:t>
            </a:r>
            <a:r>
              <a:rPr lang="ru-RU" sz="1400" dirty="0"/>
              <a:t>, в </a:t>
            </a:r>
            <a:r>
              <a:rPr lang="ru-RU" sz="1400" dirty="0" err="1"/>
              <a:t>които</a:t>
            </a:r>
            <a:r>
              <a:rPr lang="ru-RU" sz="1400" dirty="0"/>
              <a:t> се </a:t>
            </a:r>
            <a:r>
              <a:rPr lang="ru-RU" sz="1400" dirty="0" err="1"/>
              <a:t>помещават</a:t>
            </a:r>
            <a:r>
              <a:rPr lang="ru-RU" sz="1400" dirty="0"/>
              <a:t> </a:t>
            </a:r>
            <a:r>
              <a:rPr lang="ru-RU" sz="1400" dirty="0" err="1"/>
              <a:t>колекции</a:t>
            </a:r>
            <a:r>
              <a:rPr lang="ru-RU" sz="1400" dirty="0"/>
              <a:t> от </a:t>
            </a:r>
            <a:r>
              <a:rPr lang="ru-RU" sz="1400" dirty="0" err="1"/>
              <a:t>негови</a:t>
            </a:r>
            <a:r>
              <a:rPr lang="ru-RU" sz="1400" dirty="0"/>
              <a:t> </a:t>
            </a:r>
            <a:r>
              <a:rPr lang="ru-RU" sz="1400" dirty="0" err="1"/>
              <a:t>ръкописи</a:t>
            </a:r>
            <a:r>
              <a:rPr lang="ru-RU" sz="1400" dirty="0"/>
              <a:t> и </a:t>
            </a:r>
            <a:r>
              <a:rPr lang="ru-RU" sz="1400" dirty="0" err="1"/>
              <a:t>спомени</a:t>
            </a:r>
            <a:r>
              <a:rPr lang="ru-RU" sz="1400" dirty="0"/>
              <a:t>.</a:t>
            </a:r>
            <a:endParaRPr lang="bg-BG" sz="14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791" y="3222985"/>
            <a:ext cx="2631245" cy="17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332" y="1340768"/>
            <a:ext cx="2160656" cy="1620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332" y="5157192"/>
            <a:ext cx="2235777" cy="1359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598601"/>
            <a:ext cx="3960440" cy="1924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4305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000" dirty="0" smtClean="0"/>
              <a:t>Литература</a:t>
            </a:r>
            <a:endParaRPr lang="bg-BG" sz="20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251520" y="980728"/>
            <a:ext cx="6984776" cy="3312368"/>
          </a:xfrm>
        </p:spPr>
        <p:txBody>
          <a:bodyPr>
            <a:noAutofit/>
          </a:bodyPr>
          <a:lstStyle/>
          <a:p>
            <a:r>
              <a:rPr lang="bg-BG" sz="1100" dirty="0">
                <a:solidFill>
                  <a:srgbClr val="000000"/>
                </a:solidFill>
                <a:latin typeface="Times New Roman"/>
                <a:ea typeface="Times New Roman"/>
              </a:rPr>
              <a:t>Австрийската литература е литература, написана на немски език от автори от австрийска националност и с австрийски национален дух. </a:t>
            </a:r>
            <a:endParaRPr lang="bg-BG" sz="11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r>
              <a:rPr lang="bg-BG" sz="11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Първият </a:t>
            </a:r>
            <a:r>
              <a:rPr lang="bg-BG" sz="1100" dirty="0">
                <a:solidFill>
                  <a:srgbClr val="000000"/>
                </a:solidFill>
                <a:latin typeface="Times New Roman"/>
                <a:ea typeface="Times New Roman"/>
              </a:rPr>
              <a:t>изцяло австрийски жанр е магическата пиеса от XVIII век, описваща свръхестествени събития с алегорични термини. Една такава пиеса, придобила световна известност, е </a:t>
            </a:r>
            <a:r>
              <a:rPr lang="bg-BG" sz="1100" dirty="0" err="1">
                <a:solidFill>
                  <a:srgbClr val="000000"/>
                </a:solidFill>
                <a:latin typeface="Times New Roman"/>
                <a:ea typeface="Times New Roman"/>
              </a:rPr>
              <a:t>Die</a:t>
            </a:r>
            <a:r>
              <a:rPr lang="bg-BG" sz="11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bg-BG" sz="1100" dirty="0" err="1">
                <a:solidFill>
                  <a:srgbClr val="000000"/>
                </a:solidFill>
                <a:latin typeface="Times New Roman"/>
                <a:ea typeface="Times New Roman"/>
              </a:rPr>
              <a:t>Zauberflote</a:t>
            </a:r>
            <a:r>
              <a:rPr lang="bg-BG" sz="1100" dirty="0">
                <a:solidFill>
                  <a:srgbClr val="000000"/>
                </a:solidFill>
                <a:latin typeface="Times New Roman"/>
                <a:ea typeface="Times New Roman"/>
              </a:rPr>
              <a:t> („Вълшебната флейта”, 1791 год.) от </a:t>
            </a:r>
            <a:r>
              <a:rPr lang="bg-BG" sz="1100" dirty="0" err="1">
                <a:solidFill>
                  <a:srgbClr val="000000"/>
                </a:solidFill>
                <a:latin typeface="Times New Roman"/>
                <a:ea typeface="Times New Roman"/>
              </a:rPr>
              <a:t>Емануал</a:t>
            </a:r>
            <a:r>
              <a:rPr lang="bg-BG" sz="11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bg-BG" sz="1100" dirty="0" err="1">
                <a:solidFill>
                  <a:srgbClr val="000000"/>
                </a:solidFill>
                <a:latin typeface="Times New Roman"/>
                <a:ea typeface="Times New Roman"/>
              </a:rPr>
              <a:t>Шиканедер</a:t>
            </a:r>
            <a:r>
              <a:rPr lang="bg-BG" sz="1100" dirty="0">
                <a:solidFill>
                  <a:srgbClr val="000000"/>
                </a:solidFill>
                <a:latin typeface="Times New Roman"/>
                <a:ea typeface="Times New Roman"/>
              </a:rPr>
              <a:t>, по която Моцарт създава своята едноименна </a:t>
            </a:r>
            <a:r>
              <a:rPr lang="bg-BG" sz="11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опера.</a:t>
            </a:r>
          </a:p>
          <a:p>
            <a:r>
              <a:rPr lang="bg-BG" sz="11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Фердинанд </a:t>
            </a:r>
            <a:r>
              <a:rPr lang="bg-BG" sz="1100" dirty="0" err="1">
                <a:solidFill>
                  <a:srgbClr val="000000"/>
                </a:solidFill>
                <a:latin typeface="Times New Roman"/>
                <a:ea typeface="Times New Roman"/>
              </a:rPr>
              <a:t>Раимунд</a:t>
            </a:r>
            <a:r>
              <a:rPr lang="bg-BG" sz="1100" dirty="0">
                <a:solidFill>
                  <a:srgbClr val="000000"/>
                </a:solidFill>
                <a:latin typeface="Times New Roman"/>
                <a:ea typeface="Times New Roman"/>
              </a:rPr>
              <a:t> издига магическата пиеса до трагикомедия. Йохан Нестрой пише множество политически сатири и литературни пародии. Остроумните пиеси на </a:t>
            </a:r>
            <a:r>
              <a:rPr lang="bg-BG" sz="1100" dirty="0" err="1">
                <a:solidFill>
                  <a:srgbClr val="000000"/>
                </a:solidFill>
                <a:latin typeface="Times New Roman"/>
                <a:ea typeface="Times New Roman"/>
              </a:rPr>
              <a:t>Раимунд</a:t>
            </a:r>
            <a:r>
              <a:rPr lang="bg-BG" sz="1100" dirty="0">
                <a:solidFill>
                  <a:srgbClr val="000000"/>
                </a:solidFill>
                <a:latin typeface="Times New Roman"/>
                <a:ea typeface="Times New Roman"/>
              </a:rPr>
              <a:t> и Нестрой помагат на австрийците да забравят периода на войната с френския император Наполеон I. </a:t>
            </a:r>
            <a:endParaRPr lang="bg-BG" sz="11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r>
              <a:rPr lang="bg-BG" sz="11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Модерната </a:t>
            </a:r>
            <a:r>
              <a:rPr lang="bg-BG" sz="1100" dirty="0">
                <a:solidFill>
                  <a:srgbClr val="000000"/>
                </a:solidFill>
                <a:latin typeface="Times New Roman"/>
                <a:ea typeface="Times New Roman"/>
              </a:rPr>
              <a:t>австрийска литература, развивала се докато </a:t>
            </a:r>
            <a:r>
              <a:rPr lang="bg-BG" sz="1100" dirty="0" err="1">
                <a:solidFill>
                  <a:srgbClr val="000000"/>
                </a:solidFill>
                <a:latin typeface="Times New Roman"/>
                <a:ea typeface="Times New Roman"/>
              </a:rPr>
              <a:t>Австро-унгарската</a:t>
            </a:r>
            <a:r>
              <a:rPr lang="bg-BG" sz="1100" dirty="0">
                <a:solidFill>
                  <a:srgbClr val="000000"/>
                </a:solidFill>
                <a:latin typeface="Times New Roman"/>
                <a:ea typeface="Times New Roman"/>
              </a:rPr>
              <a:t> империя се разпада, започва с Херман Бар. Той е авторът на комедията </a:t>
            </a:r>
            <a:r>
              <a:rPr lang="bg-BG" sz="1100" dirty="0" err="1">
                <a:solidFill>
                  <a:srgbClr val="000000"/>
                </a:solidFill>
                <a:latin typeface="Times New Roman"/>
                <a:ea typeface="Times New Roman"/>
              </a:rPr>
              <a:t>Das</a:t>
            </a:r>
            <a:r>
              <a:rPr lang="bg-BG" sz="11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bg-BG" sz="1100" dirty="0" err="1">
                <a:solidFill>
                  <a:srgbClr val="000000"/>
                </a:solidFill>
                <a:latin typeface="Times New Roman"/>
                <a:ea typeface="Times New Roman"/>
              </a:rPr>
              <a:t>Konzert</a:t>
            </a:r>
            <a:r>
              <a:rPr lang="bg-BG" sz="1100" dirty="0">
                <a:solidFill>
                  <a:srgbClr val="000000"/>
                </a:solidFill>
                <a:latin typeface="Times New Roman"/>
                <a:ea typeface="Times New Roman"/>
              </a:rPr>
              <a:t> („Концертът”, 1921 год.) и е есеистът, който прокарва импресионизма, както и други нови течения. Неговият </a:t>
            </a:r>
            <a:r>
              <a:rPr lang="bg-BG" sz="1100" dirty="0" err="1">
                <a:solidFill>
                  <a:srgbClr val="000000"/>
                </a:solidFill>
                <a:latin typeface="Times New Roman"/>
                <a:ea typeface="Times New Roman"/>
              </a:rPr>
              <a:t>съвременнк</a:t>
            </a:r>
            <a:r>
              <a:rPr lang="bg-BG" sz="1100" dirty="0">
                <a:solidFill>
                  <a:srgbClr val="000000"/>
                </a:solidFill>
                <a:latin typeface="Times New Roman"/>
                <a:ea typeface="Times New Roman"/>
              </a:rPr>
              <a:t> Артур </a:t>
            </a:r>
            <a:r>
              <a:rPr lang="bg-BG" sz="1100" dirty="0" err="1">
                <a:solidFill>
                  <a:srgbClr val="000000"/>
                </a:solidFill>
                <a:latin typeface="Times New Roman"/>
                <a:ea typeface="Times New Roman"/>
              </a:rPr>
              <a:t>Шницлер</a:t>
            </a:r>
            <a:r>
              <a:rPr lang="bg-BG" sz="1100" dirty="0">
                <a:solidFill>
                  <a:srgbClr val="000000"/>
                </a:solidFill>
                <a:latin typeface="Times New Roman"/>
                <a:ea typeface="Times New Roman"/>
              </a:rPr>
              <a:t> разкрива лицемерието в пиеси като </a:t>
            </a:r>
            <a:r>
              <a:rPr lang="bg-BG" sz="1100" dirty="0" err="1">
                <a:solidFill>
                  <a:srgbClr val="000000"/>
                </a:solidFill>
                <a:latin typeface="Times New Roman"/>
                <a:ea typeface="Times New Roman"/>
              </a:rPr>
              <a:t>Anatol</a:t>
            </a:r>
            <a:r>
              <a:rPr lang="bg-BG" sz="1100" dirty="0">
                <a:solidFill>
                  <a:srgbClr val="000000"/>
                </a:solidFill>
                <a:latin typeface="Times New Roman"/>
                <a:ea typeface="Times New Roman"/>
              </a:rPr>
              <a:t> (1911). Повлиян от импресионизма, </a:t>
            </a:r>
            <a:r>
              <a:rPr lang="bg-BG" sz="1100" dirty="0" err="1">
                <a:solidFill>
                  <a:srgbClr val="000000"/>
                </a:solidFill>
                <a:latin typeface="Times New Roman"/>
                <a:ea typeface="Times New Roman"/>
              </a:rPr>
              <a:t>Шницлер</a:t>
            </a:r>
            <a:r>
              <a:rPr lang="bg-BG" sz="1100" dirty="0">
                <a:solidFill>
                  <a:srgbClr val="000000"/>
                </a:solidFill>
                <a:latin typeface="Times New Roman"/>
                <a:ea typeface="Times New Roman"/>
              </a:rPr>
              <a:t> се отличава в краткия драматичен епизод </a:t>
            </a:r>
            <a:r>
              <a:rPr lang="bg-BG" sz="1100" dirty="0" err="1">
                <a:solidFill>
                  <a:srgbClr val="000000"/>
                </a:solidFill>
                <a:latin typeface="Times New Roman"/>
                <a:ea typeface="Times New Roman"/>
              </a:rPr>
              <a:t>Der</a:t>
            </a:r>
            <a:r>
              <a:rPr lang="bg-BG" sz="11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bg-BG" sz="1100" dirty="0" err="1">
                <a:solidFill>
                  <a:srgbClr val="000000"/>
                </a:solidFill>
                <a:latin typeface="Times New Roman"/>
                <a:ea typeface="Times New Roman"/>
              </a:rPr>
              <a:t>Grune</a:t>
            </a:r>
            <a:r>
              <a:rPr lang="bg-BG" sz="11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bg-BG" sz="1100" dirty="0" err="1">
                <a:solidFill>
                  <a:srgbClr val="000000"/>
                </a:solidFill>
                <a:latin typeface="Times New Roman"/>
                <a:ea typeface="Times New Roman"/>
              </a:rPr>
              <a:t>Kakadu</a:t>
            </a:r>
            <a:r>
              <a:rPr lang="bg-BG" sz="1100" dirty="0">
                <a:solidFill>
                  <a:srgbClr val="000000"/>
                </a:solidFill>
                <a:latin typeface="Times New Roman"/>
                <a:ea typeface="Times New Roman"/>
              </a:rPr>
              <a:t> („Зеленото </a:t>
            </a:r>
            <a:r>
              <a:rPr lang="bg-BG" sz="1100" dirty="0" err="1">
                <a:solidFill>
                  <a:srgbClr val="000000"/>
                </a:solidFill>
                <a:latin typeface="Times New Roman"/>
                <a:ea typeface="Times New Roman"/>
              </a:rPr>
              <a:t>какаду</a:t>
            </a:r>
            <a:r>
              <a:rPr lang="bg-BG" sz="1100" dirty="0">
                <a:solidFill>
                  <a:srgbClr val="000000"/>
                </a:solidFill>
                <a:latin typeface="Times New Roman"/>
                <a:ea typeface="Times New Roman"/>
              </a:rPr>
              <a:t>”, 1913). Невероятен анализатор на човешкото поведение, </a:t>
            </a:r>
            <a:r>
              <a:rPr lang="bg-BG" sz="1100" dirty="0" err="1">
                <a:solidFill>
                  <a:srgbClr val="000000"/>
                </a:solidFill>
                <a:latin typeface="Times New Roman"/>
                <a:ea typeface="Times New Roman"/>
              </a:rPr>
              <a:t>Шницлер</a:t>
            </a:r>
            <a:r>
              <a:rPr lang="bg-BG" sz="1100" dirty="0">
                <a:solidFill>
                  <a:srgbClr val="000000"/>
                </a:solidFill>
                <a:latin typeface="Times New Roman"/>
                <a:ea typeface="Times New Roman"/>
              </a:rPr>
              <a:t> си спечелва одобрението на Зигмунд Фройд, основоположника на психологията. </a:t>
            </a:r>
            <a:endParaRPr lang="bg-BG" sz="11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r>
              <a:rPr lang="bg-BG" sz="11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След </a:t>
            </a:r>
            <a:r>
              <a:rPr lang="bg-BG" sz="1100" dirty="0">
                <a:solidFill>
                  <a:srgbClr val="000000"/>
                </a:solidFill>
                <a:latin typeface="Times New Roman"/>
                <a:ea typeface="Times New Roman"/>
              </a:rPr>
              <a:t>войната, някои австрийски писатели поглеждат към европейската литература и артистични движения от първите десетилетия на XX век (такива са експресионизъм и сюрреализъм) и към писатели, свързани с Австрийската империя, като например Кафка. </a:t>
            </a:r>
            <a:r>
              <a:rPr lang="bg-BG" sz="11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Наследството </a:t>
            </a:r>
            <a:r>
              <a:rPr lang="bg-BG" sz="1100" dirty="0">
                <a:solidFill>
                  <a:srgbClr val="000000"/>
                </a:solidFill>
                <a:latin typeface="Times New Roman"/>
                <a:ea typeface="Times New Roman"/>
              </a:rPr>
              <a:t>на Кафка и сюрреализма може да бъдат усетени в работите на Айхингер, новелиста и драматург Петер </a:t>
            </a:r>
            <a:r>
              <a:rPr lang="bg-BG" sz="1100" dirty="0" err="1">
                <a:solidFill>
                  <a:srgbClr val="000000"/>
                </a:solidFill>
                <a:latin typeface="Times New Roman"/>
                <a:ea typeface="Times New Roman"/>
              </a:rPr>
              <a:t>Хандке</a:t>
            </a:r>
            <a:r>
              <a:rPr lang="bg-BG" sz="1100" dirty="0">
                <a:solidFill>
                  <a:srgbClr val="000000"/>
                </a:solidFill>
                <a:latin typeface="Times New Roman"/>
                <a:ea typeface="Times New Roman"/>
              </a:rPr>
              <a:t>, и новелиста </a:t>
            </a:r>
            <a:r>
              <a:rPr lang="bg-BG" sz="1100" dirty="0" err="1">
                <a:solidFill>
                  <a:srgbClr val="000000"/>
                </a:solidFill>
                <a:latin typeface="Times New Roman"/>
                <a:ea typeface="Times New Roman"/>
              </a:rPr>
              <a:t>Елфриде</a:t>
            </a:r>
            <a:r>
              <a:rPr lang="bg-BG" sz="11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bg-BG" sz="1100" dirty="0" err="1">
                <a:solidFill>
                  <a:srgbClr val="000000"/>
                </a:solidFill>
                <a:latin typeface="Times New Roman"/>
                <a:ea typeface="Times New Roman"/>
              </a:rPr>
              <a:t>Йелинек</a:t>
            </a:r>
            <a:r>
              <a:rPr lang="bg-BG" sz="1100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endParaRPr lang="bg-BG" sz="11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124744"/>
            <a:ext cx="1674764" cy="304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275400"/>
            <a:ext cx="1656184" cy="248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310012"/>
            <a:ext cx="1500039" cy="2399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 descr="Хубавата жена - Херман Бар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52" y="4275400"/>
            <a:ext cx="1656184" cy="243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245181"/>
            <a:ext cx="1584176" cy="254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1155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Живопис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5419328" cy="2692896"/>
          </a:xfrm>
        </p:spPr>
        <p:txBody>
          <a:bodyPr/>
          <a:lstStyle/>
          <a:p>
            <a:r>
              <a:rPr lang="ru-RU" dirty="0"/>
              <a:t>Сред </a:t>
            </a:r>
            <a:r>
              <a:rPr lang="ru-RU" dirty="0" err="1"/>
              <a:t>най-известните</a:t>
            </a:r>
            <a:r>
              <a:rPr lang="ru-RU" dirty="0"/>
              <a:t> </a:t>
            </a:r>
            <a:r>
              <a:rPr lang="ru-RU" dirty="0" err="1"/>
              <a:t>модерни</a:t>
            </a:r>
            <a:r>
              <a:rPr lang="ru-RU" dirty="0"/>
              <a:t> </a:t>
            </a:r>
            <a:r>
              <a:rPr lang="ru-RU" dirty="0" err="1"/>
              <a:t>австрийски</a:t>
            </a:r>
            <a:r>
              <a:rPr lang="ru-RU" dirty="0"/>
              <a:t> </a:t>
            </a:r>
            <a:r>
              <a:rPr lang="ru-RU" dirty="0" err="1"/>
              <a:t>художници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Густав </a:t>
            </a:r>
            <a:r>
              <a:rPr lang="ru-RU" dirty="0" err="1"/>
              <a:t>Климт</a:t>
            </a:r>
            <a:r>
              <a:rPr lang="ru-RU" dirty="0"/>
              <a:t>, </a:t>
            </a:r>
            <a:r>
              <a:rPr lang="ru-RU" dirty="0" err="1"/>
              <a:t>Егон</a:t>
            </a:r>
            <a:r>
              <a:rPr lang="ru-RU" dirty="0"/>
              <a:t> Шиле, Оскар </a:t>
            </a:r>
            <a:r>
              <a:rPr lang="ru-RU" dirty="0" err="1"/>
              <a:t>Кокошка</a:t>
            </a:r>
            <a:r>
              <a:rPr lang="ru-RU" dirty="0"/>
              <a:t> и </a:t>
            </a:r>
            <a:r>
              <a:rPr lang="ru-RU" dirty="0" err="1"/>
              <a:t>Хундърт</a:t>
            </a:r>
            <a:r>
              <a:rPr lang="ru-RU" dirty="0"/>
              <a:t> </a:t>
            </a:r>
            <a:r>
              <a:rPr lang="ru-RU" dirty="0" err="1"/>
              <a:t>Васар</a:t>
            </a:r>
            <a:r>
              <a:rPr lang="ru-RU" dirty="0"/>
              <a:t>. </a:t>
            </a:r>
            <a:endParaRPr lang="bg-BG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556792"/>
            <a:ext cx="1782803" cy="1785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645024"/>
            <a:ext cx="1613165" cy="2419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912621"/>
            <a:ext cx="2592288" cy="1884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866" y="3912621"/>
            <a:ext cx="2947489" cy="181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01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Скулптура, Дърворезба и порцелан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179512" y="1616759"/>
            <a:ext cx="6448493" cy="2692896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Важен принос в </a:t>
            </a:r>
            <a:r>
              <a:rPr lang="ru-RU" dirty="0" err="1"/>
              <a:t>изкуството</a:t>
            </a:r>
            <a:r>
              <a:rPr lang="ru-RU" dirty="0"/>
              <a:t> </a:t>
            </a:r>
            <a:r>
              <a:rPr lang="ru-RU" dirty="0" err="1"/>
              <a:t>имат</a:t>
            </a:r>
            <a:r>
              <a:rPr lang="ru-RU" dirty="0"/>
              <a:t> </a:t>
            </a:r>
            <a:r>
              <a:rPr lang="ru-RU" dirty="0" err="1"/>
              <a:t>ранни</a:t>
            </a:r>
            <a:r>
              <a:rPr lang="ru-RU" dirty="0"/>
              <a:t> </a:t>
            </a:r>
            <a:r>
              <a:rPr lang="ru-RU" dirty="0" err="1"/>
              <a:t>дърворезби</a:t>
            </a:r>
            <a:r>
              <a:rPr lang="ru-RU" dirty="0"/>
              <a:t>, </a:t>
            </a:r>
            <a:r>
              <a:rPr lang="ru-RU" dirty="0" err="1"/>
              <a:t>гоблени</a:t>
            </a:r>
            <a:r>
              <a:rPr lang="ru-RU" dirty="0"/>
              <a:t>, </a:t>
            </a:r>
            <a:r>
              <a:rPr lang="ru-RU" dirty="0" err="1"/>
              <a:t>ръчно</a:t>
            </a:r>
            <a:r>
              <a:rPr lang="ru-RU" dirty="0"/>
              <a:t> </a:t>
            </a:r>
            <a:r>
              <a:rPr lang="ru-RU" dirty="0" err="1"/>
              <a:t>резбовани</a:t>
            </a:r>
            <a:r>
              <a:rPr lang="ru-RU" dirty="0"/>
              <a:t> и </a:t>
            </a:r>
            <a:r>
              <a:rPr lang="ru-RU" dirty="0" err="1"/>
              <a:t>ръчно</a:t>
            </a:r>
            <a:r>
              <a:rPr lang="ru-RU" dirty="0"/>
              <a:t> </a:t>
            </a:r>
            <a:r>
              <a:rPr lang="ru-RU" dirty="0" err="1"/>
              <a:t>изрисувани</a:t>
            </a:r>
            <a:r>
              <a:rPr lang="ru-RU" dirty="0"/>
              <a:t> </a:t>
            </a:r>
            <a:r>
              <a:rPr lang="ru-RU" dirty="0" err="1"/>
              <a:t>ковчежета</a:t>
            </a:r>
            <a:r>
              <a:rPr lang="ru-RU" dirty="0"/>
              <a:t>, </a:t>
            </a:r>
            <a:r>
              <a:rPr lang="ru-RU" dirty="0" err="1"/>
              <a:t>изкусно</a:t>
            </a:r>
            <a:r>
              <a:rPr lang="ru-RU" dirty="0"/>
              <a:t> </a:t>
            </a:r>
            <a:r>
              <a:rPr lang="ru-RU" dirty="0" err="1"/>
              <a:t>изковани</a:t>
            </a:r>
            <a:r>
              <a:rPr lang="ru-RU" dirty="0"/>
              <a:t> решетки и </a:t>
            </a:r>
            <a:r>
              <a:rPr lang="ru-RU" dirty="0" err="1"/>
              <a:t>други</a:t>
            </a:r>
            <a:r>
              <a:rPr lang="ru-RU" dirty="0"/>
              <a:t> </a:t>
            </a:r>
            <a:r>
              <a:rPr lang="ru-RU" dirty="0" err="1"/>
              <a:t>железни</a:t>
            </a:r>
            <a:r>
              <a:rPr lang="ru-RU" dirty="0"/>
              <a:t> изделия, </a:t>
            </a:r>
            <a:r>
              <a:rPr lang="ru-RU" dirty="0" err="1"/>
              <a:t>прозорци</a:t>
            </a:r>
            <a:r>
              <a:rPr lang="ru-RU" dirty="0"/>
              <a:t> и </a:t>
            </a:r>
            <a:r>
              <a:rPr lang="ru-RU" dirty="0" err="1"/>
              <a:t>изрисувано</a:t>
            </a:r>
            <a:r>
              <a:rPr lang="ru-RU" dirty="0"/>
              <a:t> </a:t>
            </a:r>
            <a:r>
              <a:rPr lang="ru-RU" dirty="0" err="1"/>
              <a:t>стъкло</a:t>
            </a:r>
            <a:r>
              <a:rPr lang="ru-RU" dirty="0"/>
              <a:t>, </a:t>
            </a:r>
            <a:r>
              <a:rPr lang="ru-RU" dirty="0" err="1"/>
              <a:t>порцелан</a:t>
            </a:r>
            <a:r>
              <a:rPr lang="ru-RU" dirty="0"/>
              <a:t> от </a:t>
            </a:r>
            <a:r>
              <a:rPr lang="ru-RU" dirty="0" err="1"/>
              <a:t>Виена</a:t>
            </a:r>
            <a:r>
              <a:rPr lang="ru-RU" dirty="0"/>
              <a:t>, </a:t>
            </a:r>
            <a:r>
              <a:rPr lang="ru-RU" dirty="0" err="1"/>
              <a:t>дантела</a:t>
            </a:r>
            <a:r>
              <a:rPr lang="ru-RU" dirty="0"/>
              <a:t> и </a:t>
            </a:r>
            <a:r>
              <a:rPr lang="ru-RU" dirty="0" err="1"/>
              <a:t>кожени</a:t>
            </a:r>
            <a:r>
              <a:rPr lang="ru-RU" dirty="0"/>
              <a:t> изделия. </a:t>
            </a:r>
            <a:r>
              <a:rPr lang="ru-RU" dirty="0" err="1"/>
              <a:t>Дърворезбата</a:t>
            </a:r>
            <a:r>
              <a:rPr lang="ru-RU" dirty="0"/>
              <a:t> и </a:t>
            </a:r>
            <a:r>
              <a:rPr lang="ru-RU" dirty="0" err="1"/>
              <a:t>скулптурата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били </a:t>
            </a:r>
            <a:r>
              <a:rPr lang="ru-RU" dirty="0" err="1"/>
              <a:t>отдавна</a:t>
            </a:r>
            <a:r>
              <a:rPr lang="ru-RU" dirty="0"/>
              <a:t> </a:t>
            </a:r>
            <a:r>
              <a:rPr lang="ru-RU" dirty="0" err="1"/>
              <a:t>популярни</a:t>
            </a:r>
            <a:r>
              <a:rPr lang="ru-RU" dirty="0"/>
              <a:t> сред </a:t>
            </a:r>
            <a:r>
              <a:rPr lang="ru-RU" dirty="0" err="1"/>
              <a:t>хората</a:t>
            </a:r>
            <a:r>
              <a:rPr lang="ru-RU" dirty="0"/>
              <a:t> от </a:t>
            </a:r>
            <a:r>
              <a:rPr lang="ru-RU" dirty="0" err="1"/>
              <a:t>алпийските</a:t>
            </a:r>
            <a:r>
              <a:rPr lang="ru-RU" dirty="0"/>
              <a:t> </a:t>
            </a:r>
            <a:r>
              <a:rPr lang="ru-RU" dirty="0" err="1"/>
              <a:t>долини</a:t>
            </a:r>
            <a:r>
              <a:rPr lang="ru-RU" dirty="0"/>
              <a:t>. </a:t>
            </a:r>
            <a:endParaRPr lang="bg-BG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437112"/>
            <a:ext cx="4343400" cy="20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076" y="1616759"/>
            <a:ext cx="2424311" cy="1346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314649"/>
            <a:ext cx="1203849" cy="1186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803" y="4645977"/>
            <a:ext cx="3024336" cy="2007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921" y="3049740"/>
            <a:ext cx="1076883" cy="1451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2210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музика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987280" cy="3268960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Австрия е </a:t>
            </a:r>
            <a:r>
              <a:rPr lang="ru-RU" dirty="0" err="1"/>
              <a:t>често</a:t>
            </a:r>
            <a:r>
              <a:rPr lang="ru-RU" dirty="0"/>
              <a:t> </a:t>
            </a:r>
            <a:r>
              <a:rPr lang="ru-RU" dirty="0" err="1"/>
              <a:t>наричана</a:t>
            </a:r>
            <a:r>
              <a:rPr lang="ru-RU" dirty="0"/>
              <a:t> </a:t>
            </a:r>
            <a:r>
              <a:rPr lang="ru-RU" dirty="0" err="1"/>
              <a:t>Земята</a:t>
            </a:r>
            <a:r>
              <a:rPr lang="ru-RU" dirty="0"/>
              <a:t> на </a:t>
            </a:r>
            <a:r>
              <a:rPr lang="ru-RU" dirty="0" err="1"/>
              <a:t>Музиката</a:t>
            </a:r>
            <a:r>
              <a:rPr lang="ru-RU" dirty="0"/>
              <a:t>. Тук творят </a:t>
            </a:r>
            <a:r>
              <a:rPr lang="ru-RU" dirty="0" err="1"/>
              <a:t>композитори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Волфганг</a:t>
            </a:r>
            <a:r>
              <a:rPr lang="ru-RU" dirty="0"/>
              <a:t> </a:t>
            </a:r>
            <a:r>
              <a:rPr lang="ru-RU" dirty="0" err="1"/>
              <a:t>Амадеус</a:t>
            </a:r>
            <a:r>
              <a:rPr lang="ru-RU" dirty="0"/>
              <a:t> Моцарт, Антон </a:t>
            </a:r>
            <a:r>
              <a:rPr lang="ru-RU" dirty="0" err="1"/>
              <a:t>Брукнер</a:t>
            </a:r>
            <a:r>
              <a:rPr lang="ru-RU" dirty="0"/>
              <a:t>, Йозеф </a:t>
            </a:r>
            <a:r>
              <a:rPr lang="ru-RU" dirty="0" err="1"/>
              <a:t>Хайдн</a:t>
            </a:r>
            <a:r>
              <a:rPr lang="ru-RU" dirty="0"/>
              <a:t>, Франц Шуберт, Йохан </a:t>
            </a:r>
            <a:r>
              <a:rPr lang="ru-RU" dirty="0" err="1"/>
              <a:t>Щраус</a:t>
            </a:r>
            <a:r>
              <a:rPr lang="ru-RU" dirty="0"/>
              <a:t> </a:t>
            </a:r>
            <a:r>
              <a:rPr lang="ru-RU" dirty="0" err="1"/>
              <a:t>Старши</a:t>
            </a:r>
            <a:r>
              <a:rPr lang="ru-RU" dirty="0"/>
              <a:t> и </a:t>
            </a:r>
            <a:r>
              <a:rPr lang="ru-RU" dirty="0" err="1"/>
              <a:t>Младши</a:t>
            </a:r>
            <a:r>
              <a:rPr lang="ru-RU" dirty="0"/>
              <a:t>, </a:t>
            </a:r>
            <a:r>
              <a:rPr lang="ru-RU" dirty="0" err="1"/>
              <a:t>Лудвиг</a:t>
            </a:r>
            <a:r>
              <a:rPr lang="ru-RU" dirty="0"/>
              <a:t> </a:t>
            </a:r>
            <a:r>
              <a:rPr lang="ru-RU" dirty="0" err="1"/>
              <a:t>ван</a:t>
            </a:r>
            <a:r>
              <a:rPr lang="ru-RU" dirty="0"/>
              <a:t> Бетховен, Франц вон Супе, Густав Малер, </a:t>
            </a:r>
            <a:r>
              <a:rPr lang="ru-RU" dirty="0" err="1"/>
              <a:t>диригенти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Феликс </a:t>
            </a:r>
            <a:r>
              <a:rPr lang="ru-RU" dirty="0" err="1"/>
              <a:t>Вайнгартнер</a:t>
            </a:r>
            <a:r>
              <a:rPr lang="ru-RU" dirty="0"/>
              <a:t>, </a:t>
            </a:r>
            <a:r>
              <a:rPr lang="ru-RU" dirty="0" err="1"/>
              <a:t>Клемънс</a:t>
            </a:r>
            <a:r>
              <a:rPr lang="ru-RU" dirty="0"/>
              <a:t> </a:t>
            </a:r>
            <a:r>
              <a:rPr lang="ru-RU" dirty="0" err="1"/>
              <a:t>Краус</a:t>
            </a:r>
            <a:r>
              <a:rPr lang="ru-RU" dirty="0"/>
              <a:t> и </a:t>
            </a:r>
            <a:r>
              <a:rPr lang="ru-RU" dirty="0" err="1"/>
              <a:t>Херберт</a:t>
            </a:r>
            <a:r>
              <a:rPr lang="ru-RU" dirty="0"/>
              <a:t> вон Караян. </a:t>
            </a:r>
            <a:r>
              <a:rPr lang="ru-RU" dirty="0" err="1"/>
              <a:t>Момчешкият</a:t>
            </a:r>
            <a:r>
              <a:rPr lang="ru-RU" dirty="0"/>
              <a:t> </a:t>
            </a:r>
            <a:r>
              <a:rPr lang="ru-RU" dirty="0" err="1"/>
              <a:t>Виенски</a:t>
            </a:r>
            <a:r>
              <a:rPr lang="ru-RU" dirty="0"/>
              <a:t> хор и </a:t>
            </a:r>
            <a:r>
              <a:rPr lang="ru-RU" dirty="0" err="1"/>
              <a:t>Виенската</a:t>
            </a:r>
            <a:r>
              <a:rPr lang="ru-RU" dirty="0"/>
              <a:t> </a:t>
            </a:r>
            <a:r>
              <a:rPr lang="ru-RU" dirty="0" err="1"/>
              <a:t>Филхармония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световно</a:t>
            </a:r>
            <a:r>
              <a:rPr lang="ru-RU" dirty="0"/>
              <a:t> </a:t>
            </a:r>
            <a:r>
              <a:rPr lang="ru-RU" dirty="0" err="1"/>
              <a:t>известни</a:t>
            </a:r>
            <a:r>
              <a:rPr lang="ru-RU" dirty="0"/>
              <a:t>. </a:t>
            </a:r>
            <a:r>
              <a:rPr lang="ru-RU" dirty="0" err="1"/>
              <a:t>Виена</a:t>
            </a:r>
            <a:r>
              <a:rPr lang="ru-RU" dirty="0"/>
              <a:t> </a:t>
            </a:r>
            <a:r>
              <a:rPr lang="ru-RU" dirty="0" err="1"/>
              <a:t>има</a:t>
            </a:r>
            <a:r>
              <a:rPr lang="ru-RU" dirty="0"/>
              <a:t> две </a:t>
            </a:r>
            <a:r>
              <a:rPr lang="ru-RU" dirty="0" err="1"/>
              <a:t>известни</a:t>
            </a:r>
            <a:r>
              <a:rPr lang="ru-RU" dirty="0"/>
              <a:t> опери : </a:t>
            </a:r>
            <a:r>
              <a:rPr lang="ru-RU" dirty="0" err="1"/>
              <a:t>Volksoper</a:t>
            </a:r>
            <a:r>
              <a:rPr lang="ru-RU" dirty="0"/>
              <a:t>(</a:t>
            </a:r>
            <a:r>
              <a:rPr lang="ru-RU" dirty="0" err="1"/>
              <a:t>Народната</a:t>
            </a:r>
            <a:r>
              <a:rPr lang="ru-RU" dirty="0"/>
              <a:t> Опера), отворила </a:t>
            </a:r>
            <a:r>
              <a:rPr lang="ru-RU" dirty="0" err="1"/>
              <a:t>врати</a:t>
            </a:r>
            <a:r>
              <a:rPr lang="ru-RU" dirty="0"/>
              <a:t> </a:t>
            </a:r>
            <a:r>
              <a:rPr lang="ru-RU" dirty="0" err="1"/>
              <a:t>през</a:t>
            </a:r>
            <a:r>
              <a:rPr lang="ru-RU" dirty="0"/>
              <a:t> 1904, и </a:t>
            </a:r>
            <a:r>
              <a:rPr lang="ru-RU" dirty="0" err="1"/>
              <a:t>Виенската</a:t>
            </a:r>
            <a:r>
              <a:rPr lang="ru-RU" dirty="0"/>
              <a:t> </a:t>
            </a:r>
            <a:r>
              <a:rPr lang="ru-RU" dirty="0" err="1"/>
              <a:t>Държавна</a:t>
            </a:r>
            <a:r>
              <a:rPr lang="ru-RU" dirty="0"/>
              <a:t> Опера, </a:t>
            </a:r>
            <a:r>
              <a:rPr lang="ru-RU" dirty="0" err="1"/>
              <a:t>завършена</a:t>
            </a:r>
            <a:r>
              <a:rPr lang="ru-RU" dirty="0"/>
              <a:t> </a:t>
            </a:r>
            <a:r>
              <a:rPr lang="ru-RU" dirty="0" err="1"/>
              <a:t>през</a:t>
            </a:r>
            <a:r>
              <a:rPr lang="ru-RU" dirty="0"/>
              <a:t> 1869. </a:t>
            </a:r>
            <a:r>
              <a:rPr lang="ru-RU" dirty="0" err="1"/>
              <a:t>Последната</a:t>
            </a:r>
            <a:r>
              <a:rPr lang="ru-RU" dirty="0"/>
              <a:t> е известна с </a:t>
            </a:r>
            <a:r>
              <a:rPr lang="ru-RU" dirty="0" err="1"/>
              <a:t>красивата</a:t>
            </a:r>
            <a:r>
              <a:rPr lang="ru-RU" dirty="0"/>
              <a:t> си архитектура и </a:t>
            </a:r>
            <a:r>
              <a:rPr lang="ru-RU" dirty="0" err="1"/>
              <a:t>изящни</a:t>
            </a:r>
            <a:r>
              <a:rPr lang="ru-RU" dirty="0"/>
              <a:t> представления. </a:t>
            </a:r>
            <a:r>
              <a:rPr lang="ru-RU" dirty="0" err="1"/>
              <a:t>Освен</a:t>
            </a:r>
            <a:r>
              <a:rPr lang="ru-RU" dirty="0"/>
              <a:t> </a:t>
            </a:r>
            <a:r>
              <a:rPr lang="ru-RU" dirty="0" err="1"/>
              <a:t>това</a:t>
            </a:r>
            <a:r>
              <a:rPr lang="ru-RU" dirty="0"/>
              <a:t>, всяка столица на провинция </a:t>
            </a:r>
            <a:r>
              <a:rPr lang="ru-RU" dirty="0" err="1"/>
              <a:t>има</a:t>
            </a:r>
            <a:r>
              <a:rPr lang="ru-RU" dirty="0"/>
              <a:t> свой </a:t>
            </a:r>
            <a:r>
              <a:rPr lang="ru-RU" dirty="0" err="1"/>
              <a:t>собствен</a:t>
            </a:r>
            <a:r>
              <a:rPr lang="ru-RU" dirty="0"/>
              <a:t> </a:t>
            </a:r>
            <a:r>
              <a:rPr lang="ru-RU" dirty="0" err="1"/>
              <a:t>театър</a:t>
            </a:r>
            <a:r>
              <a:rPr lang="ru-RU" dirty="0"/>
              <a:t>. </a:t>
            </a:r>
            <a:r>
              <a:rPr lang="ru-RU" dirty="0" err="1"/>
              <a:t>Летните</a:t>
            </a:r>
            <a:r>
              <a:rPr lang="ru-RU" dirty="0"/>
              <a:t> фестивали </a:t>
            </a:r>
            <a:r>
              <a:rPr lang="ru-RU" dirty="0" err="1"/>
              <a:t>във</a:t>
            </a:r>
            <a:r>
              <a:rPr lang="ru-RU" dirty="0"/>
              <a:t> </a:t>
            </a:r>
            <a:r>
              <a:rPr lang="ru-RU" dirty="0" err="1"/>
              <a:t>Виена</a:t>
            </a:r>
            <a:r>
              <a:rPr lang="ru-RU" dirty="0"/>
              <a:t>, </a:t>
            </a:r>
            <a:r>
              <a:rPr lang="ru-RU" dirty="0" err="1"/>
              <a:t>Залцбург</a:t>
            </a:r>
            <a:r>
              <a:rPr lang="ru-RU" dirty="0"/>
              <a:t> и </a:t>
            </a:r>
            <a:r>
              <a:rPr lang="ru-RU" dirty="0" err="1"/>
              <a:t>Брегенз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невероятни</a:t>
            </a:r>
            <a:r>
              <a:rPr lang="ru-RU" dirty="0"/>
              <a:t> </a:t>
            </a:r>
            <a:r>
              <a:rPr lang="ru-RU" dirty="0" err="1"/>
              <a:t>музикални</a:t>
            </a:r>
            <a:r>
              <a:rPr lang="ru-RU" dirty="0"/>
              <a:t> </a:t>
            </a:r>
            <a:r>
              <a:rPr lang="ru-RU" dirty="0" err="1"/>
              <a:t>събития</a:t>
            </a:r>
            <a:r>
              <a:rPr lang="ru-RU" dirty="0"/>
              <a:t>.</a:t>
            </a:r>
            <a:endParaRPr lang="bg-BG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767594"/>
            <a:ext cx="3312368" cy="1856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25144"/>
            <a:ext cx="3252130" cy="1941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682" y="1393922"/>
            <a:ext cx="1117683" cy="1376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614" y="1438512"/>
            <a:ext cx="1531255" cy="1332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461" y="3195689"/>
            <a:ext cx="1352400" cy="940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827" y="3014891"/>
            <a:ext cx="946430" cy="130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5242" y="2990428"/>
            <a:ext cx="1115616" cy="135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46899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ътуване">
  <a:themeElements>
    <a:clrScheme name="Въ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Пътуване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ътуване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100</TotalTime>
  <Words>851</Words>
  <Application>Microsoft Office PowerPoint</Application>
  <PresentationFormat>Презентация на цял екран (4:3)</PresentationFormat>
  <Paragraphs>20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7</vt:i4>
      </vt:variant>
    </vt:vector>
  </HeadingPairs>
  <TitlesOfParts>
    <vt:vector size="8" baseType="lpstr">
      <vt:lpstr>Пътуване</vt:lpstr>
      <vt:lpstr>Културното наследство  на Австрия </vt:lpstr>
      <vt:lpstr>Виена</vt:lpstr>
      <vt:lpstr>Бибилиотеки и музеи</vt:lpstr>
      <vt:lpstr>Литература</vt:lpstr>
      <vt:lpstr>Живопис</vt:lpstr>
      <vt:lpstr>Скулптура, Дърворезба и порцелан</vt:lpstr>
      <vt:lpstr>музика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Културното наследство  на Австрия</dc:title>
  <dc:creator>User</dc:creator>
  <cp:lastModifiedBy>User</cp:lastModifiedBy>
  <cp:revision>9</cp:revision>
  <dcterms:created xsi:type="dcterms:W3CDTF">2020-05-11T04:33:01Z</dcterms:created>
  <dcterms:modified xsi:type="dcterms:W3CDTF">2020-05-11T06:13:14Z</dcterms:modified>
</cp:coreProperties>
</file>