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1" r:id="rId14"/>
    <p:sldId id="275" r:id="rId15"/>
    <p:sldId id="276" r:id="rId16"/>
    <p:sldId id="277" r:id="rId17"/>
    <p:sldId id="283" r:id="rId18"/>
    <p:sldId id="272" r:id="rId19"/>
    <p:sldId id="285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1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D791-7C05-47E3-ABD8-21376172EFC4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974E-93EF-4115-9CA9-C99623DBD0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02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40E69-F116-41BC-A396-58E9B0034D35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482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AC0022-1634-4099-9247-8B5A7A8CD8EE}" type="datetimeFigureOut">
              <a:rPr lang="bg-BG" smtClean="0"/>
              <a:t>28.7.2017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79D1D0-A00E-4372-A5A4-83A59ADFD889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" y="354301"/>
            <a:ext cx="3131840" cy="1224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9" descr="C:\Users\a.radeva\Desktop\GDSFMOP\LOGA\LOGO_M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98090"/>
            <a:ext cx="3528391" cy="118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98089"/>
            <a:ext cx="2448271" cy="1280769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145891" y="1674674"/>
            <a:ext cx="8964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bg-BG" altLang="bg-BG" b="1" dirty="0" smtClean="0"/>
              <a:t>Проект </a:t>
            </a:r>
            <a:r>
              <a:rPr lang="en-US" altLang="bg-BG" b="1" dirty="0" smtClean="0"/>
              <a:t>BG05M2OP001-2.004</a:t>
            </a:r>
            <a:r>
              <a:rPr lang="bg-BG" altLang="bg-BG" b="1" dirty="0" smtClean="0"/>
              <a:t>-0004 </a:t>
            </a:r>
            <a:r>
              <a:rPr lang="en-US" altLang="bg-BG" b="1" dirty="0" smtClean="0"/>
              <a:t> </a:t>
            </a:r>
            <a:r>
              <a:rPr lang="bg-BG" altLang="bg-BG" b="1" dirty="0" smtClean="0"/>
              <a:t>„</a:t>
            </a:r>
            <a:r>
              <a:rPr lang="bg-BG" altLang="bg-BG" b="1" dirty="0" smtClean="0"/>
              <a:t>Развитие на способностите на учениците и повишаване мотивацията им за учене чрез дейности</a:t>
            </a:r>
            <a:r>
              <a:rPr lang="bg-BG" altLang="bg-BG" b="1" dirty="0" smtClean="0"/>
              <a:t>,</a:t>
            </a:r>
            <a:r>
              <a:rPr lang="en-US" altLang="bg-BG" b="1" dirty="0" smtClean="0"/>
              <a:t> </a:t>
            </a:r>
            <a:r>
              <a:rPr lang="bg-BG" altLang="bg-BG" b="1" dirty="0" smtClean="0"/>
              <a:t> </a:t>
            </a:r>
            <a:r>
              <a:rPr lang="bg-BG" altLang="bg-BG" b="1" dirty="0" smtClean="0"/>
              <a:t>развиващи специфични знания, </a:t>
            </a:r>
            <a:r>
              <a:rPr lang="en-US" altLang="bg-BG" b="1" dirty="0" smtClean="0"/>
              <a:t> </a:t>
            </a:r>
            <a:r>
              <a:rPr lang="bg-BG" altLang="bg-BG" b="1" dirty="0" smtClean="0"/>
              <a:t>умения </a:t>
            </a:r>
            <a:r>
              <a:rPr lang="bg-BG" altLang="bg-BG" b="1" dirty="0" smtClean="0"/>
              <a:t>и </a:t>
            </a:r>
            <a:r>
              <a:rPr lang="bg-BG" altLang="bg-BG" b="1" dirty="0" smtClean="0"/>
              <a:t>компетентности</a:t>
            </a:r>
            <a:r>
              <a:rPr lang="en-US" altLang="bg-BG" b="1" dirty="0" smtClean="0"/>
              <a:t> </a:t>
            </a:r>
            <a:r>
              <a:rPr lang="bg-BG" altLang="bg-BG" b="1" dirty="0"/>
              <a:t>ТВОЯТ  ЧАС “  </a:t>
            </a:r>
            <a:endParaRPr lang="bg-BG" altLang="bg-BG" b="1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" y="2996952"/>
            <a:ext cx="9144000" cy="31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18741195_1330766630326397_1731304777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12812"/>
            <a:ext cx="4860032" cy="565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PC\Desktop\Нова папка (2)\Нова папка\elza\18741514_1330766930326367_14507174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900" y="1135234"/>
            <a:ext cx="4269235" cy="57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484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>
                <a:solidFill>
                  <a:schemeClr val="bg1"/>
                </a:solidFill>
              </a:rPr>
              <a:t>ЗНАЕХ, ЧЕ ГО МОГА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r>
              <a:rPr lang="bg-BG" sz="2700" b="1" dirty="0" smtClean="0">
                <a:solidFill>
                  <a:schemeClr val="bg1"/>
                </a:solidFill>
              </a:rPr>
              <a:t>Драматизация на баснята “Мравката и щуреца</a:t>
            </a:r>
            <a:r>
              <a:rPr lang="bg-BG" b="1" dirty="0" smtClean="0">
                <a:solidFill>
                  <a:schemeClr val="bg1"/>
                </a:solidFill>
              </a:rPr>
              <a:t>”</a:t>
            </a:r>
            <a:endParaRPr lang="bg-BG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PC\Desktop\Нова папка (2)\Нова папка\elza\18741531_1330766076993119_116611938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86" y="1124744"/>
            <a:ext cx="4844285" cy="5239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PC\Desktop\Нова папка (2)\Нова папка\elza\18763301_1330766540326406_60477947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31437"/>
            <a:ext cx="4248472" cy="526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C:\Users\PC\Desktop\Нова папка (2)\Нова папка\elza\18787920_1330766446993082_125130785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419" y="884294"/>
            <a:ext cx="5167194" cy="5973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79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“</a:t>
            </a:r>
            <a:r>
              <a:rPr lang="bg-BG" sz="2400" b="1" dirty="0" smtClean="0">
                <a:solidFill>
                  <a:srgbClr val="FFFF00"/>
                </a:solidFill>
              </a:rPr>
              <a:t>Ако успеем да предадем на учениците си любовта си към учението, естественият резултат ще бъде те да се научат да учат.” ( Сър Джон </a:t>
            </a:r>
            <a:r>
              <a:rPr lang="bg-BG" sz="2400" b="1" dirty="0" err="1" smtClean="0">
                <a:solidFill>
                  <a:srgbClr val="FFFF00"/>
                </a:solidFill>
              </a:rPr>
              <a:t>Лъбок</a:t>
            </a:r>
            <a:r>
              <a:rPr lang="bg-BG" sz="2400" b="1" dirty="0" smtClean="0">
                <a:solidFill>
                  <a:srgbClr val="FFFF00"/>
                </a:solidFill>
              </a:rPr>
              <a:t>)</a:t>
            </a:r>
            <a:endParaRPr lang="bg-BG" sz="2400" b="1" dirty="0">
              <a:solidFill>
                <a:srgbClr val="FFFF00"/>
              </a:solidFill>
            </a:endParaRPr>
          </a:p>
        </p:txBody>
      </p:sp>
      <p:pic>
        <p:nvPicPr>
          <p:cNvPr id="9" name="Контейнер за съдържание 8" descr="18834553_1334999363236457_213764740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2696264" cy="3144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PC\Desktop\Нова папка (2)\Нова папка\elza\18902592_1334999246569802_51697749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1916832"/>
            <a:ext cx="3240360" cy="3580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PC\Desktop\Нова папка (2)\Нова папка\elza\18834314_1334999299903130_126456313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140968"/>
            <a:ext cx="3178272" cy="3527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34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7680"/>
            <a:ext cx="5112568" cy="1426096"/>
          </a:xfrm>
        </p:spPr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ЗАНИМАНИЯ ПО ИНТЕРЕСИ </a:t>
            </a:r>
            <a:r>
              <a:rPr lang="bg-BG" sz="2400" dirty="0" smtClean="0">
                <a:latin typeface="Arial Black" panose="020B0A04020102020204" pitchFamily="34" charset="0"/>
              </a:rPr>
              <a:t>Н</a:t>
            </a:r>
            <a:r>
              <a:rPr lang="bg-BG" sz="2400" b="1" dirty="0" smtClean="0">
                <a:latin typeface="Arial Black" panose="020B0A04020102020204" pitchFamily="34" charset="0"/>
              </a:rPr>
              <a:t>АТЮРМОРТ И АПЛИКАЦИЯ </a:t>
            </a:r>
            <a:endParaRPr lang="bg-BG" sz="2400" b="1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248472" cy="382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248472" cy="3305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94" y="620688"/>
            <a:ext cx="3815004" cy="220427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50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39459"/>
            <a:ext cx="4608511" cy="4234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67" y="2204864"/>
            <a:ext cx="5321833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ово поле 3"/>
          <p:cNvSpPr txBox="1"/>
          <p:nvPr/>
        </p:nvSpPr>
        <p:spPr>
          <a:xfrm>
            <a:off x="2051720" y="220285"/>
            <a:ext cx="509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ИЗЛОЖБИ</a:t>
            </a:r>
            <a:endParaRPr lang="bg-BG" sz="2800" b="1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5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3" y="188640"/>
            <a:ext cx="5486399" cy="3161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1" y="3501008"/>
            <a:ext cx="4176464" cy="2612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30" y="335877"/>
            <a:ext cx="3161414" cy="2580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16493"/>
            <a:ext cx="4003112" cy="3412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7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464496" cy="45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3968" y="1052736"/>
            <a:ext cx="4680520" cy="538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70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 </a:t>
            </a:r>
            <a:r>
              <a:rPr lang="bg-BG" dirty="0" smtClean="0">
                <a:solidFill>
                  <a:schemeClr val="bg1"/>
                </a:solidFill>
              </a:rPr>
              <a:t>У</a:t>
            </a:r>
            <a:r>
              <a:rPr lang="bg-BG" b="1" dirty="0" smtClean="0">
                <a:solidFill>
                  <a:schemeClr val="bg1"/>
                </a:solidFill>
              </a:rPr>
              <a:t>чебни </a:t>
            </a:r>
            <a:r>
              <a:rPr lang="bg-BG" b="1" dirty="0" smtClean="0">
                <a:solidFill>
                  <a:schemeClr val="bg1"/>
                </a:solidFill>
              </a:rPr>
              <a:t>помагала</a:t>
            </a:r>
            <a:endParaRPr lang="bg-BG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C\Downloads\image-0-02-05-a70a3a6963c70041d09e7bb51ca623e3d9462d8cfe41eb6c091d35c521f80b4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820885" cy="3951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PC\Downloads\image-0-02-05-e6beeffb7af7ba4c0ed24a6ebe6b8642fe50a0e8c9a3d98ce97f3fee6d584b4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364" y="2204864"/>
            <a:ext cx="3999017" cy="397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29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Използвани учебни помагала: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“Езикови задачи” – изд. Просвета</a:t>
            </a:r>
          </a:p>
          <a:p>
            <a:r>
              <a:rPr lang="bg-BG" b="1" dirty="0" smtClean="0">
                <a:solidFill>
                  <a:schemeClr val="bg1"/>
                </a:solidFill>
              </a:rPr>
              <a:t>“ Аз мога” – занимателни задачи по Български език - изд. Просвета</a:t>
            </a:r>
          </a:p>
          <a:p>
            <a:r>
              <a:rPr lang="bg-BG" b="1" dirty="0" smtClean="0">
                <a:solidFill>
                  <a:schemeClr val="bg1"/>
                </a:solidFill>
              </a:rPr>
              <a:t>“Родна реч” – упражнения и задачи по Български език и Четене – изд. </a:t>
            </a:r>
            <a:r>
              <a:rPr lang="bg-BG" b="1" dirty="0" err="1" smtClean="0">
                <a:solidFill>
                  <a:schemeClr val="bg1"/>
                </a:solidFill>
              </a:rPr>
              <a:t>Скорпио</a:t>
            </a:r>
            <a:r>
              <a:rPr lang="bg-BG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bg-BG" b="1" dirty="0" smtClean="0">
                <a:solidFill>
                  <a:schemeClr val="bg1"/>
                </a:solidFill>
              </a:rPr>
              <a:t>“Български език и литература” – учебно помагало – изд. Просвета</a:t>
            </a:r>
          </a:p>
          <a:p>
            <a:r>
              <a:rPr lang="bg-BG" b="1" dirty="0" smtClean="0">
                <a:solidFill>
                  <a:schemeClr val="bg1"/>
                </a:solidFill>
              </a:rPr>
              <a:t>“Помагало по английски език” – изд. </a:t>
            </a:r>
            <a:r>
              <a:rPr lang="bg-BG" b="1" dirty="0" err="1" smtClean="0">
                <a:solidFill>
                  <a:schemeClr val="bg1"/>
                </a:solidFill>
              </a:rPr>
              <a:t>Кронос</a:t>
            </a:r>
            <a:endParaRPr lang="bg-BG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" y="354301"/>
            <a:ext cx="3131840" cy="1224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9" descr="C:\Users\a.radeva\Desktop\GDSFMOP\LOGA\LOGO_M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98090"/>
            <a:ext cx="3528391" cy="118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98089"/>
            <a:ext cx="2448271" cy="1280769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145891" y="1674674"/>
            <a:ext cx="8964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bg-BG" altLang="bg-BG" b="1" dirty="0" smtClean="0"/>
              <a:t>Проект </a:t>
            </a:r>
            <a:r>
              <a:rPr lang="en-US" altLang="bg-BG" b="1" dirty="0" smtClean="0"/>
              <a:t>BG05M2OP001-2.004</a:t>
            </a:r>
            <a:r>
              <a:rPr lang="bg-BG" altLang="bg-BG" b="1" dirty="0" smtClean="0"/>
              <a:t>-0004 </a:t>
            </a:r>
            <a:r>
              <a:rPr lang="en-US" altLang="bg-BG" b="1" dirty="0" smtClean="0"/>
              <a:t> </a:t>
            </a:r>
            <a:r>
              <a:rPr lang="bg-BG" altLang="bg-BG" b="1" dirty="0" smtClean="0"/>
              <a:t>„</a:t>
            </a:r>
            <a:r>
              <a:rPr lang="bg-BG" altLang="bg-BG" b="1" dirty="0" smtClean="0"/>
              <a:t>Развитие на способностите на учениците и повишаване мотивацията им за учене чрез дейности</a:t>
            </a:r>
            <a:r>
              <a:rPr lang="bg-BG" altLang="bg-BG" b="1" dirty="0" smtClean="0"/>
              <a:t>,</a:t>
            </a:r>
            <a:r>
              <a:rPr lang="en-US" altLang="bg-BG" b="1" dirty="0" smtClean="0"/>
              <a:t> </a:t>
            </a:r>
            <a:r>
              <a:rPr lang="bg-BG" altLang="bg-BG" b="1" dirty="0" smtClean="0"/>
              <a:t> </a:t>
            </a:r>
            <a:r>
              <a:rPr lang="bg-BG" altLang="bg-BG" b="1" dirty="0" smtClean="0"/>
              <a:t>развиващи специфични знания, </a:t>
            </a:r>
            <a:r>
              <a:rPr lang="en-US" altLang="bg-BG" b="1" dirty="0" smtClean="0"/>
              <a:t> </a:t>
            </a:r>
            <a:r>
              <a:rPr lang="bg-BG" altLang="bg-BG" b="1" dirty="0" smtClean="0"/>
              <a:t>умения </a:t>
            </a:r>
            <a:r>
              <a:rPr lang="bg-BG" altLang="bg-BG" b="1" dirty="0" smtClean="0"/>
              <a:t>и </a:t>
            </a:r>
            <a:r>
              <a:rPr lang="bg-BG" altLang="bg-BG" b="1" dirty="0" smtClean="0"/>
              <a:t>компетентности</a:t>
            </a:r>
            <a:r>
              <a:rPr lang="en-US" altLang="bg-BG" b="1" dirty="0" smtClean="0"/>
              <a:t> </a:t>
            </a:r>
            <a:r>
              <a:rPr lang="bg-BG" altLang="bg-BG" b="1" dirty="0"/>
              <a:t>ТВОЯТ  ЧАС “  </a:t>
            </a:r>
            <a:endParaRPr lang="bg-BG" altLang="bg-BG" b="1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137587" y="3573016"/>
            <a:ext cx="7084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i="1" dirty="0" smtClean="0"/>
              <a:t>БЛАГОДАРЯ ЗА ВНИМАНИЕТО</a:t>
            </a:r>
            <a:endParaRPr lang="bg-BG" sz="4400" b="1" i="1" dirty="0"/>
          </a:p>
        </p:txBody>
      </p:sp>
    </p:spTree>
    <p:extLst>
      <p:ext uri="{BB962C8B-B14F-4D97-AF65-F5344CB8AC3E}">
        <p14:creationId xmlns:p14="http://schemas.microsoft.com/office/powerpoint/2010/main" val="15268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20472" cy="1661046"/>
          </a:xfrm>
        </p:spPr>
        <p:txBody>
          <a:bodyPr>
            <a:noAutofit/>
          </a:bodyPr>
          <a:lstStyle/>
          <a:p>
            <a:pPr lvl="0"/>
            <a:r>
              <a:rPr lang="bg-BG" sz="3200" b="1" dirty="0" smtClean="0">
                <a:solidFill>
                  <a:schemeClr val="bg1"/>
                </a:solidFill>
                <a:latin typeface="Noto Serif"/>
              </a:rPr>
              <a:t>Извън класни дейности за преодоляване на обучителни затруднения</a:t>
            </a:r>
            <a:r>
              <a:rPr lang="ru-RU" sz="2800" b="1" dirty="0" smtClean="0">
                <a:solidFill>
                  <a:srgbClr val="026838"/>
                </a:solidFill>
                <a:latin typeface="Noto Serif"/>
              </a:rPr>
              <a:t/>
            </a:r>
            <a:br>
              <a:rPr lang="ru-RU" sz="2800" b="1" dirty="0" smtClean="0">
                <a:solidFill>
                  <a:srgbClr val="026838"/>
                </a:solidFill>
                <a:latin typeface="Noto Serif"/>
              </a:rPr>
            </a:br>
            <a:endParaRPr lang="bg-BG" sz="28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23528" y="2708920"/>
            <a:ext cx="8507288" cy="3024376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bg1"/>
                </a:solidFill>
              </a:rPr>
              <a:t>Български език и литература – 6 групи</a:t>
            </a:r>
          </a:p>
          <a:p>
            <a:r>
              <a:rPr lang="bg-BG" b="1" dirty="0">
                <a:solidFill>
                  <a:schemeClr val="bg1"/>
                </a:solidFill>
              </a:rPr>
              <a:t> Човекът и природата – 1 група</a:t>
            </a:r>
          </a:p>
          <a:p>
            <a:r>
              <a:rPr lang="bg-BG" b="1" dirty="0">
                <a:solidFill>
                  <a:schemeClr val="bg1"/>
                </a:solidFill>
              </a:rPr>
              <a:t> </a:t>
            </a:r>
            <a:r>
              <a:rPr lang="bg-BG" b="1" dirty="0">
                <a:solidFill>
                  <a:schemeClr val="bg1"/>
                </a:solidFill>
              </a:rPr>
              <a:t>Биология и здравно образование – 1 група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Noto Serif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Noto Serif"/>
              </a:rPr>
            </a:br>
            <a:r>
              <a:rPr lang="bg-BG" sz="3600" dirty="0">
                <a:solidFill>
                  <a:schemeClr val="bg1"/>
                </a:solidFill>
                <a:latin typeface="Noto Serif"/>
              </a:rPr>
              <a:t>Извън класни дейности за занимания по интереси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3124944"/>
          </a:xfrm>
        </p:spPr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</a:rPr>
              <a:t>Занимателен английски – 1 група</a:t>
            </a:r>
          </a:p>
          <a:p>
            <a:r>
              <a:rPr lang="bg-BG" b="1" dirty="0" smtClean="0">
                <a:solidFill>
                  <a:schemeClr val="bg1"/>
                </a:solidFill>
              </a:rPr>
              <a:t>Приложни изкуства – 2 групи</a:t>
            </a:r>
          </a:p>
          <a:p>
            <a:r>
              <a:rPr lang="bg-BG" b="1" dirty="0" smtClean="0">
                <a:solidFill>
                  <a:schemeClr val="bg1"/>
                </a:solidFill>
              </a:rPr>
              <a:t>Литературна работилница – 1 група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>
                <a:solidFill>
                  <a:schemeClr val="bg1"/>
                </a:solidFill>
                <a:latin typeface="Noto Serif"/>
              </a:rPr>
              <a:t>Развитие на езикови умения</a:t>
            </a:r>
            <a:endParaRPr lang="bg-BG" sz="4000" dirty="0">
              <a:solidFill>
                <a:schemeClr val="bg1"/>
              </a:solidFill>
              <a:latin typeface="Noto Serif"/>
            </a:endParaRPr>
          </a:p>
        </p:txBody>
      </p:sp>
      <p:pic>
        <p:nvPicPr>
          <p:cNvPr id="2050" name="Picture 2" descr="C:\Users\PC\Downloads\image-0-02-05-c2f75a710cc4db89a0567b054fbe2f565c619689d277f37d35edfef8828dfc7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48" y="1340768"/>
            <a:ext cx="2919815" cy="378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PC\Downloads\image-0-02-05-bcd894eb6ac1162ba774ab4fcf15d13305134a3a3a6b83189c2a95686ce911f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536" y="1700808"/>
            <a:ext cx="2948328" cy="3672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PC\Downloads\image-0-02-05-31795151f3d92b009f1a75c278d3056cb6be1ed2acfe9b1a3b2b99685867b6a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132856"/>
            <a:ext cx="2608091" cy="3893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64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dirty="0">
                <a:solidFill>
                  <a:schemeClr val="bg1"/>
                </a:solidFill>
                <a:latin typeface="Noto Serif"/>
              </a:rPr>
              <a:t>УСВОЯВАВЕ НА ЗНАНИЯ С ПОМОЩА НА ИНТЕРНЕТ</a:t>
            </a:r>
            <a:endParaRPr lang="bg-BG" sz="4000" dirty="0">
              <a:solidFill>
                <a:schemeClr val="bg1"/>
              </a:solidFill>
              <a:latin typeface="Noto Serif"/>
            </a:endParaRPr>
          </a:p>
        </p:txBody>
      </p:sp>
      <p:pic>
        <p:nvPicPr>
          <p:cNvPr id="6146" name="Picture 2" descr="C:\Users\PC\Downloads\IMADAA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98" y="2161310"/>
            <a:ext cx="2337409" cy="394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C:\Users\PC\Downloads\KMB947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66" y="2173185"/>
            <a:ext cx="2528517" cy="3954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C:\Users\PC\Downloads\IMG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1489" y="2161309"/>
            <a:ext cx="2858985" cy="3966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6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idx="4294967295"/>
          </p:nvPr>
        </p:nvSpPr>
        <p:spPr>
          <a:xfrm>
            <a:off x="107504" y="476672"/>
            <a:ext cx="8820150" cy="1345778"/>
          </a:xfrm>
        </p:spPr>
        <p:txBody>
          <a:bodyPr>
            <a:noAutofit/>
          </a:bodyPr>
          <a:lstStyle/>
          <a:p>
            <a:r>
              <a:rPr lang="bg-BG" sz="3600" b="1" i="1" dirty="0" smtClean="0">
                <a:solidFill>
                  <a:schemeClr val="bg1"/>
                </a:solidFill>
                <a:latin typeface="+mn-lt"/>
              </a:rPr>
              <a:t>Всички букви зная,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bg-BG" sz="3600" b="1" i="1" dirty="0" smtClean="0">
                <a:solidFill>
                  <a:schemeClr val="bg1"/>
                </a:solidFill>
                <a:latin typeface="+mn-lt"/>
              </a:rPr>
              <a:t>мога </a:t>
            </a:r>
            <a:r>
              <a:rPr lang="bg-BG" sz="3600" b="1" i="1" dirty="0" smtClean="0">
                <a:solidFill>
                  <a:schemeClr val="bg1"/>
                </a:solidFill>
                <a:latin typeface="+mn-lt"/>
              </a:rPr>
              <a:t>да чета – </a:t>
            </a:r>
            <a:br>
              <a:rPr lang="bg-BG" sz="3600" b="1" i="1" dirty="0" smtClean="0">
                <a:solidFill>
                  <a:schemeClr val="bg1"/>
                </a:solidFill>
                <a:latin typeface="+mn-lt"/>
              </a:rPr>
            </a:br>
            <a:r>
              <a:rPr lang="bg-BG" sz="3600" b="1" i="1" dirty="0" smtClean="0">
                <a:solidFill>
                  <a:schemeClr val="bg1"/>
                </a:solidFill>
                <a:latin typeface="+mn-lt"/>
              </a:rPr>
              <a:t>те ще ми </a:t>
            </a:r>
            <a:r>
              <a:rPr lang="bg-BG" sz="3600" b="1" i="1" dirty="0" smtClean="0">
                <a:solidFill>
                  <a:schemeClr val="bg1"/>
                </a:solidFill>
                <a:latin typeface="+mn-lt"/>
              </a:rPr>
              <a:t>разказват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bg-BG" sz="3600" b="1" i="1" dirty="0" smtClean="0">
                <a:solidFill>
                  <a:schemeClr val="bg1"/>
                </a:solidFill>
                <a:latin typeface="+mn-lt"/>
              </a:rPr>
              <a:t>всичко </a:t>
            </a:r>
            <a:r>
              <a:rPr lang="bg-BG" sz="3600" b="1" i="1" dirty="0" smtClean="0">
                <a:solidFill>
                  <a:schemeClr val="bg1"/>
                </a:solidFill>
                <a:latin typeface="+mn-lt"/>
              </a:rPr>
              <a:t>за света.</a:t>
            </a:r>
            <a:endParaRPr lang="bg-BG" sz="36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19" name="Picture 3" descr="C:\Users\PC\Downloads\image-0-02-05-93ee65c9582c8735635bbacce1cd2168d14bb17976890dd9242ef05e52b4df3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340432" cy="414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C:\Users\PC\Downloads\image-0-02-04-8cf06c39f6806cd31ee13f46492aa6372bf3541b770b23a20025de762da0cc8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785260" cy="4162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3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ownloads\image-0-02-04-25ed0a1a8cdadad991236521313911e1778cc652509fa8df8b5ccc4fbb5a8092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02" y="1268760"/>
            <a:ext cx="2808312" cy="2878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PC\Downloads\image-0-02-05-67f5c7419486f3989c728357c208261f9fae20180766d5ed9a0b9a77d172c09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295232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:\Радостина\20170510_091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53765"/>
            <a:ext cx="2808312" cy="317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166102" y="87133"/>
            <a:ext cx="8820150" cy="134577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i="1" dirty="0" smtClean="0">
                <a:solidFill>
                  <a:schemeClr val="bg1"/>
                </a:solidFill>
                <a:latin typeface="+mn-lt"/>
              </a:rPr>
              <a:t>Всички букви зная, </a:t>
            </a:r>
            <a:r>
              <a:rPr lang="en-US" sz="36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bg-BG" sz="3600" i="1" dirty="0" smtClean="0">
                <a:solidFill>
                  <a:schemeClr val="bg1"/>
                </a:solidFill>
                <a:latin typeface="+mn-lt"/>
              </a:rPr>
              <a:t>мога да чета – </a:t>
            </a:r>
            <a:br>
              <a:rPr lang="bg-BG" sz="3600" i="1" dirty="0" smtClean="0">
                <a:solidFill>
                  <a:schemeClr val="bg1"/>
                </a:solidFill>
                <a:latin typeface="+mn-lt"/>
              </a:rPr>
            </a:br>
            <a:r>
              <a:rPr lang="bg-BG" sz="3600" i="1" dirty="0" smtClean="0">
                <a:solidFill>
                  <a:schemeClr val="bg1"/>
                </a:solidFill>
                <a:latin typeface="+mn-lt"/>
              </a:rPr>
              <a:t>те ще ми разказват</a:t>
            </a:r>
            <a:r>
              <a:rPr lang="en-US" sz="36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bg-BG" sz="3600" i="1" dirty="0" smtClean="0">
                <a:solidFill>
                  <a:schemeClr val="bg1"/>
                </a:solidFill>
                <a:latin typeface="+mn-lt"/>
              </a:rPr>
              <a:t>всичко за света.</a:t>
            </a:r>
            <a:endParaRPr lang="bg-BG" sz="36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2" descr="F:\Радостина\20170510_0917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41" y="1338743"/>
            <a:ext cx="3118108" cy="2976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025351"/>
          </a:xfrm>
        </p:spPr>
        <p:txBody>
          <a:bodyPr>
            <a:noAutofit/>
          </a:bodyPr>
          <a:lstStyle/>
          <a:p>
            <a:r>
              <a:rPr lang="bg-BG" sz="2000" b="1" dirty="0" smtClean="0">
                <a:solidFill>
                  <a:schemeClr val="bg1"/>
                </a:solidFill>
              </a:rPr>
              <a:t>Усъвършенстване на езиковите знания на учениците и преодоляване основните типични трудности при усвояване на езика</a:t>
            </a:r>
            <a:r>
              <a:rPr lang="bg-BG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g-BG" sz="2000" b="1" dirty="0" smtClean="0">
                <a:solidFill>
                  <a:schemeClr val="bg1"/>
                </a:solidFill>
              </a:rPr>
              <a:t>Изграждане </a:t>
            </a:r>
            <a:r>
              <a:rPr lang="bg-BG" sz="2000" b="1" dirty="0" smtClean="0">
                <a:solidFill>
                  <a:schemeClr val="bg1"/>
                </a:solidFill>
              </a:rPr>
              <a:t>на  положителна мотивация у учениците</a:t>
            </a:r>
            <a:r>
              <a:rPr lang="bg-BG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g-BG" sz="2000" b="1" dirty="0" smtClean="0">
                <a:solidFill>
                  <a:schemeClr val="bg1"/>
                </a:solidFill>
              </a:rPr>
              <a:t>което </a:t>
            </a:r>
            <a:r>
              <a:rPr lang="bg-BG" sz="2000" b="1" dirty="0" smtClean="0">
                <a:solidFill>
                  <a:schemeClr val="bg1"/>
                </a:solidFill>
              </a:rPr>
              <a:t>е гаранция за добри резултати в учебния </a:t>
            </a:r>
            <a:r>
              <a:rPr lang="bg-BG" sz="2000" b="1" dirty="0" smtClean="0">
                <a:solidFill>
                  <a:schemeClr val="bg1"/>
                </a:solidFill>
              </a:rPr>
              <a:t>процес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bg-BG" sz="2000" b="1" dirty="0">
              <a:solidFill>
                <a:schemeClr val="bg1"/>
              </a:solidFill>
            </a:endParaRPr>
          </a:p>
        </p:txBody>
      </p:sp>
      <p:pic>
        <p:nvPicPr>
          <p:cNvPr id="4" name="Контейнер за съдържание 3" descr="18718242_1330766000326460_15062790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10" y="2181944"/>
            <a:ext cx="3203848" cy="4497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C:\Users\PC\Desktop\Нова папка (2)\Нова папка\elza\18718263_1330767360326324_186717131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2636912"/>
            <a:ext cx="2283971" cy="3262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PC\Desktop\Нова папка (2)\Нова папка\elza\18718469_1330766610326399_70155122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1835" y="2208809"/>
            <a:ext cx="3260645" cy="4478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21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</a:rPr>
              <a:t>ЗНАЕХ, ЧЕ ГО МОГА</a:t>
            </a:r>
            <a:endParaRPr lang="bg-BG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PC\Desktop\Нова папка (2)\Нова папка\elza\18762347_1330766680326392_77761011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3369"/>
            <a:ext cx="3872555" cy="5011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PC\Desktop\Нова папка (2)\Нова папка\elza\18741498_1330766060326454_161019393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91778"/>
            <a:ext cx="4555637" cy="4886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PC\Desktop\Нова папка (2)\Нова папка\elza\18762435_1330767446992982_184505141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93230"/>
            <a:ext cx="7128792" cy="5085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74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288</Words>
  <Application>Microsoft Office PowerPoint</Application>
  <PresentationFormat>Презентация на цял екран (4:3)</PresentationFormat>
  <Paragraphs>30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0" baseType="lpstr">
      <vt:lpstr>Връх</vt:lpstr>
      <vt:lpstr>Презентация на PowerPoint</vt:lpstr>
      <vt:lpstr>Извън класни дейности за преодоляване на обучителни затруднения </vt:lpstr>
      <vt:lpstr> Извън класни дейности за занимания по интереси </vt:lpstr>
      <vt:lpstr>Развитие на езикови умения</vt:lpstr>
      <vt:lpstr>УСВОЯВАВЕ НА ЗНАНИЯ С ПОМОЩА НА ИНТЕРНЕТ</vt:lpstr>
      <vt:lpstr>Всички букви зная,  мога да чета –  те ще ми разказват всичко за света.</vt:lpstr>
      <vt:lpstr>Презентация на PowerPoint</vt:lpstr>
      <vt:lpstr>Усъвършенстване на езиковите знания на учениците и преодоляване основните типични трудности при усвояване на езика. Изграждане на  положителна мотивация у учениците, което е гаранция за добри резултати в учебния процес.</vt:lpstr>
      <vt:lpstr>ЗНАЕХ, ЧЕ ГО МОГА</vt:lpstr>
      <vt:lpstr>Презентация на PowerPoint</vt:lpstr>
      <vt:lpstr>Драматизация на баснята “Мравката и щуреца”</vt:lpstr>
      <vt:lpstr>“Ако успеем да предадем на учениците си любовта си към учението, естественият резултат ще бъде те да се научат да учат.” ( Сър Джон Лъбок)</vt:lpstr>
      <vt:lpstr>ЗАНИМАНИЯ ПО ИНТЕРЕСИ НАТЮРМОРТ И АПЛИКАЦИЯ </vt:lpstr>
      <vt:lpstr>Презентация на PowerPoint</vt:lpstr>
      <vt:lpstr>Презентация на PowerPoint</vt:lpstr>
      <vt:lpstr>Презентация на PowerPoint</vt:lpstr>
      <vt:lpstr> Учебни помагала</vt:lpstr>
      <vt:lpstr>Използвани учебни помагала: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ОУ Христо Ботев</dc:creator>
  <cp:lastModifiedBy>ELENA</cp:lastModifiedBy>
  <cp:revision>19</cp:revision>
  <dcterms:created xsi:type="dcterms:W3CDTF">2017-07-26T12:08:12Z</dcterms:created>
  <dcterms:modified xsi:type="dcterms:W3CDTF">2017-07-28T03:45:25Z</dcterms:modified>
</cp:coreProperties>
</file>